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3.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3"/>
    <p:sldMasterId id="2147483839" r:id="rId4"/>
  </p:sldMasterIdLst>
  <p:notesMasterIdLst>
    <p:notesMasterId r:id="rId33"/>
  </p:notesMasterIdLst>
  <p:sldIdLst>
    <p:sldId id="3001" r:id="rId5"/>
    <p:sldId id="620" r:id="rId6"/>
    <p:sldId id="739" r:id="rId7"/>
    <p:sldId id="393" r:id="rId8"/>
    <p:sldId id="659" r:id="rId9"/>
    <p:sldId id="628" r:id="rId10"/>
    <p:sldId id="749" r:id="rId11"/>
    <p:sldId id="717" r:id="rId12"/>
    <p:sldId id="751" r:id="rId13"/>
    <p:sldId id="325" r:id="rId14"/>
    <p:sldId id="3012" r:id="rId15"/>
    <p:sldId id="493" r:id="rId16"/>
    <p:sldId id="738" r:id="rId17"/>
    <p:sldId id="266" r:id="rId18"/>
    <p:sldId id="752" r:id="rId19"/>
    <p:sldId id="2992" r:id="rId20"/>
    <p:sldId id="323" r:id="rId21"/>
    <p:sldId id="636" r:id="rId22"/>
    <p:sldId id="742" r:id="rId23"/>
    <p:sldId id="259" r:id="rId24"/>
    <p:sldId id="260" r:id="rId25"/>
    <p:sldId id="261" r:id="rId26"/>
    <p:sldId id="2952" r:id="rId27"/>
    <p:sldId id="568" r:id="rId28"/>
    <p:sldId id="449" r:id="rId29"/>
    <p:sldId id="744" r:id="rId30"/>
    <p:sldId id="745" r:id="rId31"/>
    <p:sldId id="746" r:id="rId3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3" autoAdjust="0"/>
    <p:restoredTop sz="96344" autoAdjust="0"/>
  </p:normalViewPr>
  <p:slideViewPr>
    <p:cSldViewPr snapToGrid="0" showGuides="1">
      <p:cViewPr varScale="1">
        <p:scale>
          <a:sx n="109" d="100"/>
          <a:sy n="109" d="100"/>
        </p:scale>
        <p:origin x="138" y="126"/>
      </p:cViewPr>
      <p:guideLst>
        <p:guide orient="horz" pos="2183"/>
        <p:guide pos="3840"/>
      </p:guideLst>
    </p:cSldViewPr>
  </p:slideViewPr>
  <p:notesTextViewPr>
    <p:cViewPr>
      <p:scale>
        <a:sx n="1" d="1"/>
        <a:sy n="1" d="1"/>
      </p:scale>
      <p:origin x="0" y="0"/>
    </p:cViewPr>
  </p:notesTextViewPr>
  <p:sorterViewPr>
    <p:cViewPr>
      <p:scale>
        <a:sx n="100" d="100"/>
        <a:sy n="100" d="100"/>
      </p:scale>
      <p:origin x="0" y="-83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2023/5/1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nasadaacs.eos.nasa.gov/articles/2008/2008_gps.html" TargetMode="External"/><Relationship Id="rId3" Type="http://schemas.openxmlformats.org/officeDocument/2006/relationships/hyperlink" Target="http://www.darpa.mil/Docs/FY2011PresBudget28Jan10%20Final.pdf" TargetMode="External"/><Relationship Id="rId7" Type="http://schemas.openxmlformats.org/officeDocument/2006/relationships/hyperlink" Target="http://www.cisl.ucar.edu/research/math.jsp"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www.darpa.mil/STO/underground/ataem.html" TargetMode="External"/><Relationship Id="rId5" Type="http://schemas.openxmlformats.org/officeDocument/2006/relationships/hyperlink" Target="http://en.wikipedia.org/wiki/Kola_Peninsula" TargetMode="External"/><Relationship Id="rId4" Type="http://schemas.openxmlformats.org/officeDocument/2006/relationships/hyperlink" Target="http://pubs.usgs.gov/gip/interio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2</a:t>
            </a:fld>
            <a:endParaRPr kumimoji="1" lang="ja-JP" altLang="en-US"/>
          </a:p>
        </p:txBody>
      </p:sp>
    </p:spTree>
    <p:extLst>
      <p:ext uri="{BB962C8B-B14F-4D97-AF65-F5344CB8AC3E}">
        <p14:creationId xmlns:p14="http://schemas.microsoft.com/office/powerpoint/2010/main" val="105786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6</a:t>
            </a:fld>
            <a:endParaRPr kumimoji="1" lang="ja-JP" altLang="en-US"/>
          </a:p>
        </p:txBody>
      </p:sp>
    </p:spTree>
    <p:extLst>
      <p:ext uri="{BB962C8B-B14F-4D97-AF65-F5344CB8AC3E}">
        <p14:creationId xmlns:p14="http://schemas.microsoft.com/office/powerpoint/2010/main" val="416306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8</a:t>
            </a:fld>
            <a:endParaRPr kumimoji="1" lang="ja-JP" altLang="en-US"/>
          </a:p>
        </p:txBody>
      </p:sp>
    </p:spTree>
    <p:extLst>
      <p:ext uri="{BB962C8B-B14F-4D97-AF65-F5344CB8AC3E}">
        <p14:creationId xmlns:p14="http://schemas.microsoft.com/office/powerpoint/2010/main" val="321828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Arial" panose="020B0604020202020204" pitchFamily="34" charset="0"/>
              <a:buChar char="•"/>
            </a:pPr>
            <a:r>
              <a:rPr lang="en-US" altLang="ja-JP" b="0" i="0" dirty="0">
                <a:solidFill>
                  <a:srgbClr val="333333"/>
                </a:solidFill>
                <a:effectLst/>
                <a:latin typeface="rfdewi"/>
              </a:rPr>
              <a:t>S-300</a:t>
            </a:r>
            <a:r>
              <a:rPr lang="ja-JP" altLang="en-US" b="0" i="0" dirty="0">
                <a:solidFill>
                  <a:srgbClr val="333333"/>
                </a:solidFill>
                <a:effectLst/>
                <a:latin typeface="rfdewi"/>
              </a:rPr>
              <a:t>システム用の</a:t>
            </a:r>
            <a:r>
              <a:rPr lang="en-US" altLang="ja-JP" b="0" i="0" dirty="0">
                <a:solidFill>
                  <a:srgbClr val="333333"/>
                </a:solidFill>
                <a:effectLst/>
                <a:latin typeface="rfdewi"/>
              </a:rPr>
              <a:t>1328</a:t>
            </a:r>
            <a:r>
              <a:rPr lang="ja-JP" altLang="en-US" b="0" i="0" dirty="0">
                <a:solidFill>
                  <a:srgbClr val="333333"/>
                </a:solidFill>
                <a:effectLst/>
                <a:latin typeface="rfdewi"/>
              </a:rPr>
              <a:t>対空誘導ミサイル（接触線近くの地上目標に対して使用）</a:t>
            </a:r>
            <a:endParaRPr lang="en-US" altLang="ja-JP" b="0" i="0" dirty="0">
              <a:solidFill>
                <a:srgbClr val="333333"/>
              </a:solidFill>
              <a:effectLst/>
              <a:latin typeface="rfdewi"/>
            </a:endParaRPr>
          </a:p>
          <a:p>
            <a:pPr algn="l">
              <a:buFont typeface="Arial" panose="020B0604020202020204" pitchFamily="34" charset="0"/>
              <a:buChar char="•"/>
            </a:pPr>
            <a:r>
              <a:rPr lang="en-US" altLang="ja-JP" b="0" i="0" dirty="0">
                <a:solidFill>
                  <a:srgbClr val="333333"/>
                </a:solidFill>
                <a:effectLst/>
                <a:latin typeface="rfdewi"/>
              </a:rPr>
              <a:t>744 </a:t>
            </a:r>
            <a:r>
              <a:rPr lang="ja-JP" altLang="en-US" b="0" i="0" dirty="0">
                <a:solidFill>
                  <a:srgbClr val="333333"/>
                </a:solidFill>
                <a:effectLst/>
                <a:latin typeface="rfdewi"/>
              </a:rPr>
              <a:t>戦術ミサイル </a:t>
            </a:r>
            <a:r>
              <a:rPr lang="en-US" altLang="ja-JP" b="0" i="0" dirty="0">
                <a:solidFill>
                  <a:srgbClr val="333333"/>
                </a:solidFill>
                <a:effectLst/>
                <a:latin typeface="rfdewi"/>
              </a:rPr>
              <a:t>9M723;</a:t>
            </a:r>
          </a:p>
          <a:p>
            <a:pPr algn="l">
              <a:buFont typeface="Arial" panose="020B0604020202020204" pitchFamily="34" charset="0"/>
              <a:buChar char="•"/>
            </a:pPr>
            <a:r>
              <a:rPr lang="en-US" altLang="ja-JP" b="0" i="0" dirty="0">
                <a:solidFill>
                  <a:srgbClr val="333333"/>
                </a:solidFill>
                <a:effectLst/>
                <a:latin typeface="rfdewi"/>
              </a:rPr>
              <a:t>638 </a:t>
            </a:r>
            <a:r>
              <a:rPr lang="ja-JP" altLang="en-US" b="0" i="0" dirty="0">
                <a:solidFill>
                  <a:srgbClr val="333333"/>
                </a:solidFill>
                <a:effectLst/>
                <a:latin typeface="rfdewi"/>
              </a:rPr>
              <a:t>対空ミサイル </a:t>
            </a:r>
            <a:r>
              <a:rPr lang="en-US" altLang="ja-JP" b="0" i="0" dirty="0">
                <a:solidFill>
                  <a:srgbClr val="333333"/>
                </a:solidFill>
                <a:effectLst/>
                <a:latin typeface="rfdewi"/>
              </a:rPr>
              <a:t>Kh-29</a:t>
            </a:r>
            <a:r>
              <a:rPr lang="ja-JP" altLang="en-US" b="0" i="0" dirty="0">
                <a:solidFill>
                  <a:srgbClr val="333333"/>
                </a:solidFill>
                <a:effectLst/>
                <a:latin typeface="rfdewi"/>
              </a:rPr>
              <a:t>、</a:t>
            </a:r>
            <a:r>
              <a:rPr lang="en-US" altLang="ja-JP" b="0" i="0" dirty="0">
                <a:solidFill>
                  <a:srgbClr val="333333"/>
                </a:solidFill>
                <a:effectLst/>
                <a:latin typeface="rfdewi"/>
              </a:rPr>
              <a:t>Kh-31</a:t>
            </a:r>
            <a:r>
              <a:rPr lang="ja-JP" altLang="en-US" b="0" i="0" dirty="0">
                <a:solidFill>
                  <a:srgbClr val="333333"/>
                </a:solidFill>
                <a:effectLst/>
                <a:latin typeface="rfdewi"/>
              </a:rPr>
              <a:t>、</a:t>
            </a:r>
            <a:r>
              <a:rPr lang="en-US" altLang="ja-JP" b="0" i="0" dirty="0">
                <a:solidFill>
                  <a:srgbClr val="333333"/>
                </a:solidFill>
                <a:effectLst/>
                <a:latin typeface="rfdewi"/>
              </a:rPr>
              <a:t>Kh-35</a:t>
            </a:r>
            <a:r>
              <a:rPr lang="ja-JP" altLang="en-US" b="0" i="0" dirty="0">
                <a:solidFill>
                  <a:srgbClr val="333333"/>
                </a:solidFill>
                <a:effectLst/>
                <a:latin typeface="rfdewi"/>
              </a:rPr>
              <a:t>、</a:t>
            </a:r>
            <a:r>
              <a:rPr lang="en-US" altLang="ja-JP" b="0" i="0" dirty="0">
                <a:solidFill>
                  <a:srgbClr val="333333"/>
                </a:solidFill>
                <a:effectLst/>
                <a:latin typeface="rfdewi"/>
              </a:rPr>
              <a:t>Kh-58</a:t>
            </a:r>
            <a:r>
              <a:rPr lang="ja-JP" altLang="en-US" b="0" i="0" dirty="0">
                <a:solidFill>
                  <a:srgbClr val="333333"/>
                </a:solidFill>
                <a:effectLst/>
                <a:latin typeface="rfdewi"/>
              </a:rPr>
              <a:t>、</a:t>
            </a:r>
            <a:r>
              <a:rPr lang="en-US" altLang="ja-JP" b="0" i="0" dirty="0">
                <a:solidFill>
                  <a:srgbClr val="333333"/>
                </a:solidFill>
                <a:effectLst/>
                <a:latin typeface="rfdewi"/>
              </a:rPr>
              <a:t>Kh-59</a:t>
            </a:r>
            <a:r>
              <a:rPr lang="ja-JP" altLang="en-US" b="0" i="0" dirty="0">
                <a:solidFill>
                  <a:srgbClr val="333333"/>
                </a:solidFill>
                <a:effectLst/>
                <a:latin typeface="rfdewi"/>
              </a:rPr>
              <a:t>。</a:t>
            </a:r>
          </a:p>
          <a:p>
            <a:pPr algn="l">
              <a:buFont typeface="Arial" panose="020B0604020202020204" pitchFamily="34" charset="0"/>
              <a:buChar char="•"/>
            </a:pPr>
            <a:r>
              <a:rPr lang="en-US" altLang="ja-JP" b="0" i="0" dirty="0">
                <a:solidFill>
                  <a:srgbClr val="333333"/>
                </a:solidFill>
                <a:effectLst/>
                <a:latin typeface="rfdewi"/>
              </a:rPr>
              <a:t>616 Kh-101</a:t>
            </a:r>
            <a:r>
              <a:rPr lang="ja-JP" altLang="en-US" b="0" i="0" dirty="0">
                <a:solidFill>
                  <a:srgbClr val="333333"/>
                </a:solidFill>
                <a:effectLst/>
                <a:latin typeface="rfdewi"/>
              </a:rPr>
              <a:t>、</a:t>
            </a:r>
            <a:r>
              <a:rPr lang="en-US" altLang="ja-JP" b="0" i="0" dirty="0">
                <a:solidFill>
                  <a:srgbClr val="333333"/>
                </a:solidFill>
                <a:effectLst/>
                <a:latin typeface="rfdewi"/>
              </a:rPr>
              <a:t>Kh-555</a:t>
            </a:r>
            <a:r>
              <a:rPr lang="ja-JP" altLang="en-US" b="0" i="0" dirty="0">
                <a:solidFill>
                  <a:srgbClr val="333333"/>
                </a:solidFill>
                <a:effectLst/>
                <a:latin typeface="rfdewi"/>
              </a:rPr>
              <a:t>、</a:t>
            </a:r>
            <a:r>
              <a:rPr lang="en-US" altLang="ja-JP" b="0" i="0" dirty="0">
                <a:solidFill>
                  <a:srgbClr val="333333"/>
                </a:solidFill>
                <a:effectLst/>
                <a:latin typeface="rfdewi"/>
              </a:rPr>
              <a:t>Kh-55SM </a:t>
            </a:r>
            <a:r>
              <a:rPr lang="ja-JP" altLang="en-US" b="0" i="0" dirty="0">
                <a:solidFill>
                  <a:srgbClr val="333333"/>
                </a:solidFill>
                <a:effectLst/>
                <a:latin typeface="rfdewi"/>
              </a:rPr>
              <a:t>戦略巡航ミサイル。</a:t>
            </a:r>
          </a:p>
          <a:p>
            <a:pPr algn="l">
              <a:buFont typeface="Arial" panose="020B0604020202020204" pitchFamily="34" charset="0"/>
              <a:buChar char="•"/>
            </a:pPr>
            <a:r>
              <a:rPr lang="en-US" altLang="ja-JP" b="0" i="0" dirty="0">
                <a:solidFill>
                  <a:srgbClr val="333333"/>
                </a:solidFill>
                <a:effectLst/>
                <a:latin typeface="rfdewi"/>
              </a:rPr>
              <a:t>591</a:t>
            </a:r>
            <a:r>
              <a:rPr lang="ja-JP" altLang="en-US" b="0" i="0" dirty="0">
                <a:solidFill>
                  <a:srgbClr val="333333"/>
                </a:solidFill>
                <a:effectLst/>
                <a:latin typeface="rfdewi"/>
              </a:rPr>
              <a:t>口径の海上発射巡航ミサイル。</a:t>
            </a:r>
          </a:p>
          <a:p>
            <a:pPr algn="l">
              <a:buFont typeface="Arial" panose="020B0604020202020204" pitchFamily="34" charset="0"/>
              <a:buChar char="•"/>
            </a:pPr>
            <a:r>
              <a:rPr lang="en-US" altLang="ja-JP" b="0" i="0" dirty="0">
                <a:solidFill>
                  <a:srgbClr val="333333"/>
                </a:solidFill>
                <a:effectLst/>
                <a:latin typeface="rfdewi"/>
              </a:rPr>
              <a:t>208 Kh-22/32 </a:t>
            </a:r>
            <a:r>
              <a:rPr lang="ja-JP" altLang="en-US" b="0" i="0" dirty="0">
                <a:solidFill>
                  <a:srgbClr val="333333"/>
                </a:solidFill>
                <a:effectLst/>
                <a:latin typeface="rfdewi"/>
              </a:rPr>
              <a:t>航空機ミサイル</a:t>
            </a:r>
            <a:r>
              <a:rPr lang="en-US" altLang="ja-JP" b="0" i="0" dirty="0">
                <a:solidFill>
                  <a:srgbClr val="333333"/>
                </a:solidFill>
                <a:effectLst/>
                <a:latin typeface="rfdewi"/>
              </a:rPr>
              <a:t>;</a:t>
            </a:r>
          </a:p>
          <a:p>
            <a:pPr algn="l">
              <a:buFont typeface="Arial" panose="020B0604020202020204" pitchFamily="34" charset="0"/>
              <a:buChar char="•"/>
            </a:pPr>
            <a:r>
              <a:rPr lang="en-US" altLang="ja-JP" b="0" i="0" dirty="0">
                <a:solidFill>
                  <a:srgbClr val="333333"/>
                </a:solidFill>
                <a:effectLst/>
                <a:latin typeface="rfdewi"/>
              </a:rPr>
              <a:t>144</a:t>
            </a:r>
            <a:r>
              <a:rPr lang="ja-JP" altLang="en-US" b="0" i="0" dirty="0">
                <a:solidFill>
                  <a:srgbClr val="333333"/>
                </a:solidFill>
                <a:effectLst/>
                <a:latin typeface="rfdewi"/>
              </a:rPr>
              <a:t>個のオニキス対艦ミサイル。</a:t>
            </a:r>
          </a:p>
          <a:p>
            <a:pPr algn="l">
              <a:buFont typeface="Arial" panose="020B0604020202020204" pitchFamily="34" charset="0"/>
              <a:buChar char="•"/>
            </a:pPr>
            <a:r>
              <a:rPr lang="en-US" altLang="ja-JP" b="0" i="0" dirty="0">
                <a:solidFill>
                  <a:srgbClr val="333333"/>
                </a:solidFill>
                <a:effectLst/>
                <a:latin typeface="rfdewi"/>
              </a:rPr>
              <a:t>68 </a:t>
            </a:r>
            <a:r>
              <a:rPr lang="ja-JP" altLang="en-US" b="0" i="0" dirty="0">
                <a:solidFill>
                  <a:srgbClr val="333333"/>
                </a:solidFill>
                <a:effectLst/>
                <a:latin typeface="rfdewi"/>
              </a:rPr>
              <a:t>巡航ミサイル </a:t>
            </a:r>
            <a:r>
              <a:rPr lang="en-US" altLang="ja-JP" b="0" i="0" dirty="0">
                <a:solidFill>
                  <a:srgbClr val="333333"/>
                </a:solidFill>
                <a:effectLst/>
                <a:latin typeface="rfdewi"/>
              </a:rPr>
              <a:t>9M728/9M729;</a:t>
            </a:r>
          </a:p>
          <a:p>
            <a:pPr algn="l">
              <a:buFont typeface="Arial" panose="020B0604020202020204" pitchFamily="34" charset="0"/>
              <a:buChar char="•"/>
            </a:pPr>
            <a:r>
              <a:rPr lang="ja-JP" altLang="en-US" b="0" i="0" dirty="0">
                <a:solidFill>
                  <a:srgbClr val="333333"/>
                </a:solidFill>
                <a:effectLst/>
                <a:latin typeface="rfdewi"/>
              </a:rPr>
              <a:t>極超音速ミサイル「ダガー」</a:t>
            </a:r>
            <a:r>
              <a:rPr lang="en-US" altLang="ja-JP" b="0" i="0" dirty="0">
                <a:solidFill>
                  <a:srgbClr val="333333"/>
                </a:solidFill>
                <a:effectLst/>
                <a:latin typeface="rfdewi"/>
              </a:rPr>
              <a:t>10</a:t>
            </a:r>
            <a:r>
              <a:rPr lang="ja-JP" altLang="en-US" b="0" i="0" dirty="0">
                <a:solidFill>
                  <a:srgbClr val="333333"/>
                </a:solidFill>
                <a:effectLst/>
                <a:latin typeface="rfdewi"/>
              </a:rPr>
              <a:t>発。</a:t>
            </a:r>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9</a:t>
            </a:fld>
            <a:endParaRPr kumimoji="1" lang="ja-JP" altLang="en-US"/>
          </a:p>
        </p:txBody>
      </p:sp>
    </p:spTree>
    <p:extLst>
      <p:ext uri="{BB962C8B-B14F-4D97-AF65-F5344CB8AC3E}">
        <p14:creationId xmlns:p14="http://schemas.microsoft.com/office/powerpoint/2010/main" val="164026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3551261B-67D4-4259-9C45-6EDEAE3E4B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A000917-9171-4156-933B-66A9FB6F6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a:t>米国防総省の国防高等研究計画庁</a:t>
            </a:r>
            <a:r>
              <a:rPr lang="en-US" altLang="ja-JP"/>
              <a:t>(DARPA)</a:t>
            </a:r>
            <a:r>
              <a:rPr lang="ja-JP" altLang="en-US"/>
              <a:t>が、「地球の透視</a:t>
            </a:r>
            <a:r>
              <a:rPr lang="en-US" altLang="ja-JP"/>
              <a:t>(Transparent Earth)</a:t>
            </a:r>
            <a:r>
              <a:rPr lang="ja-JP" altLang="en-US"/>
              <a:t>」</a:t>
            </a:r>
            <a:r>
              <a:rPr lang="ja-JP" altLang="en-US">
                <a:hlinkClick r:id="rId3"/>
              </a:rPr>
              <a:t>プロジェクト</a:t>
            </a:r>
            <a:r>
              <a:rPr lang="en-US" altLang="ja-JP"/>
              <a:t>(PDF</a:t>
            </a:r>
            <a:r>
              <a:rPr lang="ja-JP" altLang="en-US"/>
              <a:t>ファイル</a:t>
            </a:r>
            <a:r>
              <a:rPr lang="en-US" altLang="ja-JP"/>
              <a:t>)</a:t>
            </a:r>
            <a:r>
              <a:rPr lang="ja-JP" altLang="en-US"/>
              <a:t>を立ち上げる計画だ。「地球の物理特性、化学特性、動力学特性を、地下</a:t>
            </a:r>
            <a:r>
              <a:rPr lang="en-US" altLang="ja-JP"/>
              <a:t>5</a:t>
            </a:r>
            <a:r>
              <a:rPr lang="ja-JP" altLang="en-US"/>
              <a:t>キロメートルまで」表示できるリアルタイム</a:t>
            </a:r>
            <a:r>
              <a:rPr lang="en-US" altLang="ja-JP"/>
              <a:t>3D</a:t>
            </a:r>
            <a:r>
              <a:rPr lang="ja-JP" altLang="en-US"/>
              <a:t>マップの製作に、</a:t>
            </a:r>
            <a:r>
              <a:rPr lang="en-US" altLang="ja-JP"/>
              <a:t>2011</a:t>
            </a:r>
            <a:r>
              <a:rPr lang="ja-JP" altLang="en-US"/>
              <a:t>会計年度の予算から</a:t>
            </a:r>
            <a:r>
              <a:rPr lang="en-US" altLang="ja-JP"/>
              <a:t>400</a:t>
            </a:r>
            <a:r>
              <a:rPr lang="ja-JP" altLang="en-US"/>
              <a:t>万ドルを投じるという。</a:t>
            </a:r>
          </a:p>
          <a:p>
            <a:r>
              <a:rPr lang="ja-JP" altLang="en-US"/>
              <a:t>一見すると、ぱっとしないアイディアに思える。地殻から核まで、地球の深さは</a:t>
            </a:r>
            <a:r>
              <a:rPr lang="en-US" altLang="ja-JP"/>
              <a:t>5600</a:t>
            </a:r>
            <a:r>
              <a:rPr lang="ja-JP" altLang="en-US"/>
              <a:t>キロメートル以上もあり、</a:t>
            </a:r>
            <a:r>
              <a:rPr lang="en-US" altLang="ja-JP"/>
              <a:t>DARPA</a:t>
            </a:r>
            <a:r>
              <a:rPr lang="ja-JP" altLang="en-US"/>
              <a:t>の計画は文字通り「表面を引っかく」ものにすぎないからだ。しかし、深さわずか</a:t>
            </a:r>
            <a:r>
              <a:rPr lang="en-US" altLang="ja-JP"/>
              <a:t>5</a:t>
            </a:r>
            <a:r>
              <a:rPr lang="ja-JP" altLang="en-US"/>
              <a:t>キロメートルといえども、地下で日々進行していることについて、現在の地質学や地球物理学はほとんど分かっていない。</a:t>
            </a:r>
          </a:p>
          <a:p>
            <a:r>
              <a:rPr lang="ja-JP" altLang="en-US"/>
              <a:t>人類の歴史上もっとも深く掘られた穴は、ソビエト連邦がコラ半島で行なったボーリングのものだ。ソ連は地殻を</a:t>
            </a:r>
            <a:r>
              <a:rPr lang="ja-JP" altLang="en-US">
                <a:hlinkClick r:id="rId4"/>
              </a:rPr>
              <a:t>地下約</a:t>
            </a:r>
            <a:r>
              <a:rPr lang="en-US" altLang="ja-JP">
                <a:hlinkClick r:id="rId4"/>
              </a:rPr>
              <a:t>12</a:t>
            </a:r>
            <a:r>
              <a:rPr lang="ja-JP" altLang="en-US">
                <a:hlinkClick r:id="rId4"/>
              </a:rPr>
              <a:t>キロメートル</a:t>
            </a:r>
            <a:r>
              <a:rPr lang="ja-JP" altLang="en-US"/>
              <a:t>まで掘り進めるのに</a:t>
            </a:r>
            <a:r>
              <a:rPr lang="en-US" altLang="ja-JP"/>
              <a:t>19</a:t>
            </a:r>
            <a:r>
              <a:rPr lang="ja-JP" altLang="en-US"/>
              <a:t>年をかけた。</a:t>
            </a:r>
            <a:r>
              <a:rPr lang="en-US" altLang="ja-JP"/>
              <a:t>[</a:t>
            </a:r>
            <a:r>
              <a:rPr lang="ja-JP" altLang="en-US">
                <a:hlinkClick r:id="rId5"/>
              </a:rPr>
              <a:t>コラ半島</a:t>
            </a:r>
            <a:r>
              <a:rPr lang="ja-JP" altLang="en-US"/>
              <a:t>では燐灰石の採掘が行なわれたほか、ソ連時代の軍用廃棄原子炉が</a:t>
            </a:r>
            <a:r>
              <a:rPr lang="en-US" altLang="ja-JP"/>
              <a:t>250</a:t>
            </a:r>
            <a:r>
              <a:rPr lang="ja-JP" altLang="en-US"/>
              <a:t>基ある</a:t>
            </a:r>
            <a:r>
              <a:rPr lang="en-US" altLang="ja-JP"/>
              <a:t>]</a:t>
            </a:r>
          </a:p>
          <a:p>
            <a:r>
              <a:rPr lang="en-US" altLang="ja-JP"/>
              <a:t>DARPA</a:t>
            </a:r>
            <a:r>
              <a:rPr lang="ja-JP" altLang="en-US"/>
              <a:t>は、巨大ドリルで穴を掘るのではなく、</a:t>
            </a:r>
            <a:r>
              <a:rPr lang="ja-JP" altLang="en-US">
                <a:hlinkClick r:id="rId6"/>
              </a:rPr>
              <a:t>センサー技術</a:t>
            </a:r>
            <a:r>
              <a:rPr lang="ja-JP" altLang="en-US"/>
              <a:t>のイノベーションを活用することで、定期的に更新されていくような地球活動モデルを開発したいと考えている。</a:t>
            </a:r>
          </a:p>
          <a:p>
            <a:r>
              <a:rPr lang="ja-JP" altLang="en-US"/>
              <a:t>まずセンサーで「地表下の活動を示す自然指標」を検知する。そこに、地球物理学上の乱流や構造プレートの移動といった、地球のさまざまな自然現象を判断するための</a:t>
            </a:r>
            <a:r>
              <a:rPr lang="ja-JP" altLang="en-US">
                <a:hlinkClick r:id="rId7"/>
              </a:rPr>
              <a:t>数学的アルゴリズム</a:t>
            </a:r>
            <a:r>
              <a:rPr lang="ja-JP" altLang="en-US"/>
              <a:t>を利用する。</a:t>
            </a:r>
          </a:p>
          <a:p>
            <a:r>
              <a:rPr lang="ja-JP" altLang="en-US"/>
              <a:t>アルゴリズムの利用は、惑星の地図作成や予測科学の分野ですでに行なわれているが、これにハイテクセンサーが追加されることで、新しいデータが常に提供されるようになる。</a:t>
            </a:r>
          </a:p>
          <a:p>
            <a:r>
              <a:rPr lang="ja-JP" altLang="en-US"/>
              <a:t>米航空宇宙局</a:t>
            </a:r>
            <a:r>
              <a:rPr lang="en-US" altLang="ja-JP"/>
              <a:t>(NASA)</a:t>
            </a:r>
            <a:r>
              <a:rPr lang="ja-JP" altLang="en-US"/>
              <a:t>は、</a:t>
            </a:r>
            <a:r>
              <a:rPr lang="en-US" altLang="ja-JP"/>
              <a:t>GPS</a:t>
            </a:r>
            <a:r>
              <a:rPr lang="ja-JP" altLang="en-US"/>
              <a:t>信号を使って地上を観測して</a:t>
            </a:r>
            <a:r>
              <a:rPr lang="ja-JP" altLang="en-US">
                <a:hlinkClick r:id="rId8"/>
              </a:rPr>
              <a:t>火山噴火の予知</a:t>
            </a:r>
            <a:r>
              <a:rPr lang="ja-JP" altLang="en-US"/>
              <a:t>を行なっているが、</a:t>
            </a:r>
            <a:r>
              <a:rPr lang="en-US" altLang="ja-JP"/>
              <a:t>NASA</a:t>
            </a:r>
            <a:r>
              <a:rPr lang="ja-JP" altLang="en-US"/>
              <a:t>のプロジェクトはそれよりはるかに進化したものになる。地下までを含めたグローバルな</a:t>
            </a:r>
            <a:r>
              <a:rPr lang="en-US" altLang="ja-JP"/>
              <a:t>3D</a:t>
            </a:r>
            <a:r>
              <a:rPr lang="ja-JP" altLang="en-US"/>
              <a:t>モデルであり、リアルタイムで更新していくものになるのだ。</a:t>
            </a:r>
          </a:p>
          <a:p>
            <a:r>
              <a:rPr lang="ja-JP" altLang="en-US"/>
              <a:t>こうして得られる情報は地震予知、噴火予測などにとって有用なものだが、同ツールは軍事目的にも利用されるのではないかと、ある匿名の地球科学者は推測している。「このプログラムの本当の目的はおそらく、埋設された手強い地下施設</a:t>
            </a:r>
            <a:r>
              <a:rPr lang="en-US" altLang="ja-JP"/>
              <a:t>(UGF)</a:t>
            </a:r>
            <a:r>
              <a:rPr lang="ja-JP" altLang="en-US"/>
              <a:t>を探しだし、狙いを定め、破壊することにある」</a:t>
            </a:r>
          </a:p>
          <a:p>
            <a:r>
              <a:rPr lang="en-US" altLang="ja-JP"/>
              <a:t>DARPA</a:t>
            </a:r>
            <a:r>
              <a:rPr lang="ja-JP" altLang="en-US"/>
              <a:t>によると</a:t>
            </a:r>
            <a:r>
              <a:rPr lang="en-US" altLang="ja-JP"/>
              <a:t>2015</a:t>
            </a:r>
            <a:r>
              <a:rPr lang="ja-JP" altLang="en-US"/>
              <a:t>年までに、この新しい</a:t>
            </a:r>
            <a:r>
              <a:rPr lang="en-US" altLang="ja-JP"/>
              <a:t>3D</a:t>
            </a:r>
            <a:r>
              <a:rPr lang="ja-JP" altLang="en-US"/>
              <a:t>モデルを米陸軍、米空軍、特殊作戦の部隊、情報機関が利用可能になるという。</a:t>
            </a:r>
          </a:p>
          <a:p>
            <a:pPr eaLnBrk="1" hangingPunct="1">
              <a:spcBef>
                <a:spcPct val="0"/>
              </a:spcBef>
            </a:pPr>
            <a:endParaRPr lang="en-US" altLang="ja-JP"/>
          </a:p>
        </p:txBody>
      </p:sp>
      <p:sp>
        <p:nvSpPr>
          <p:cNvPr id="59396" name="Slide Number Placeholder 3">
            <a:extLst>
              <a:ext uri="{FF2B5EF4-FFF2-40B4-BE49-F238E27FC236}">
                <a16:creationId xmlns:a16="http://schemas.microsoft.com/office/drawing/2014/main" id="{354D1423-926D-4E55-BD1B-B9EF3D194F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092A1C97-3379-4121-A5F6-6ABCB8399F5C}" type="slidenum">
              <a:rPr lang="en-US" altLang="ja-JP">
                <a:solidFill>
                  <a:srgbClr val="A6A6A6"/>
                </a:solidFill>
                <a:latin typeface="Tahoma" panose="020B0604030504040204" pitchFamily="34" charset="0"/>
              </a:rPr>
              <a:pPr>
                <a:spcBef>
                  <a:spcPct val="0"/>
                </a:spcBef>
              </a:pPr>
              <a:t>10</a:t>
            </a:fld>
            <a:endParaRPr lang="en-US" altLang="ja-JP">
              <a:solidFill>
                <a:srgbClr val="A6A6A6"/>
              </a:solidFill>
              <a:latin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340339-3997-46DF-8FB5-D67F4BC0465C}" type="slidenum">
              <a:rPr kumimoji="1" lang="en-US" altLang="ja-JP" sz="1200" b="0" i="0" u="none" strike="noStrike" kern="1200" cap="none" spc="0" normalizeH="0" baseline="0" noProof="0" smtClean="0">
                <a:ln>
                  <a:noFill/>
                </a:ln>
                <a:solidFill>
                  <a:srgbClr val="A6A6A6"/>
                </a:solidFill>
                <a:effectLst/>
                <a:uLnTx/>
                <a:uFillTx/>
                <a:latin typeface="Tahoma" panose="020B060403050404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14</a:t>
            </a:fld>
            <a:endParaRPr kumimoji="1" lang="en-US" altLang="ja-JP" sz="1200" b="0" i="0" u="none" strike="noStrike" kern="1200" cap="none" spc="0" normalizeH="0" baseline="0" noProof="0">
              <a:ln>
                <a:noFill/>
              </a:ln>
              <a:solidFill>
                <a:srgbClr val="A6A6A6"/>
              </a:solidFill>
              <a:effectLst/>
              <a:uLnTx/>
              <a:uFillTx/>
              <a:latin typeface="Tahoma" panose="020B060403050404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62414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8D5FEE1-BE9E-4918-B5FF-69F92AB3FCF9}" type="slidenum">
              <a:rPr kumimoji="1" lang="ja-JP" altLang="en-US" smtClean="0"/>
              <a:t>17</a:t>
            </a:fld>
            <a:endParaRPr kumimoji="1" lang="ja-JP" altLang="en-US"/>
          </a:p>
        </p:txBody>
      </p:sp>
    </p:spTree>
    <p:extLst>
      <p:ext uri="{BB962C8B-B14F-4D97-AF65-F5344CB8AC3E}">
        <p14:creationId xmlns:p14="http://schemas.microsoft.com/office/powerpoint/2010/main" val="1366179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000EEB-8338-48D7-8EE8-EE0082EF7602}" type="slidenum">
              <a:rPr lang="en-US" altLang="ja-JP" smtClean="0"/>
              <a:p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69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25</a:t>
            </a:fld>
            <a:endParaRPr kumimoji="1" lang="ja-JP" altLang="en-US"/>
          </a:p>
        </p:txBody>
      </p:sp>
    </p:spTree>
    <p:extLst>
      <p:ext uri="{BB962C8B-B14F-4D97-AF65-F5344CB8AC3E}">
        <p14:creationId xmlns:p14="http://schemas.microsoft.com/office/powerpoint/2010/main" val="58954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01139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689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752846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42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103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8506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514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900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622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73048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350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8358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10259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21206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72897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153694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1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97628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117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40505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10319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03672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5748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967273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83808762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2023/5/1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078706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jp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jp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jp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21.xml.rels><?xml version="1.0" encoding="UTF-8" standalone="yes"?>
<Relationships xmlns="http://schemas.openxmlformats.org/package/2006/relationships"><Relationship Id="rId26" Type="http://schemas.openxmlformats.org/officeDocument/2006/relationships/image" Target="../media/image88.png"/><Relationship Id="rId21" Type="http://schemas.openxmlformats.org/officeDocument/2006/relationships/image" Target="../media/image83.png"/><Relationship Id="rId42" Type="http://schemas.openxmlformats.org/officeDocument/2006/relationships/image" Target="../media/image104.png"/><Relationship Id="rId47" Type="http://schemas.openxmlformats.org/officeDocument/2006/relationships/image" Target="../media/image109.png"/><Relationship Id="rId63" Type="http://schemas.openxmlformats.org/officeDocument/2006/relationships/image" Target="../media/image125.png"/><Relationship Id="rId68" Type="http://schemas.openxmlformats.org/officeDocument/2006/relationships/image" Target="../media/image130.png"/><Relationship Id="rId84" Type="http://schemas.openxmlformats.org/officeDocument/2006/relationships/image" Target="../media/image146.png"/><Relationship Id="rId89" Type="http://schemas.openxmlformats.org/officeDocument/2006/relationships/image" Target="../media/image151.png"/><Relationship Id="rId16" Type="http://schemas.openxmlformats.org/officeDocument/2006/relationships/image" Target="../media/image78.png"/><Relationship Id="rId11" Type="http://schemas.openxmlformats.org/officeDocument/2006/relationships/image" Target="../media/image73.png"/><Relationship Id="rId32" Type="http://schemas.openxmlformats.org/officeDocument/2006/relationships/image" Target="../media/image94.png"/><Relationship Id="rId37" Type="http://schemas.openxmlformats.org/officeDocument/2006/relationships/image" Target="../media/image99.png"/><Relationship Id="rId53" Type="http://schemas.openxmlformats.org/officeDocument/2006/relationships/image" Target="../media/image115.png"/><Relationship Id="rId58" Type="http://schemas.openxmlformats.org/officeDocument/2006/relationships/image" Target="../media/image120.png"/><Relationship Id="rId74" Type="http://schemas.openxmlformats.org/officeDocument/2006/relationships/image" Target="../media/image136.png"/><Relationship Id="rId79" Type="http://schemas.openxmlformats.org/officeDocument/2006/relationships/image" Target="../media/image141.png"/><Relationship Id="rId5" Type="http://schemas.openxmlformats.org/officeDocument/2006/relationships/image" Target="../media/image67.png"/><Relationship Id="rId90" Type="http://schemas.openxmlformats.org/officeDocument/2006/relationships/image" Target="../media/image152.png"/><Relationship Id="rId95" Type="http://schemas.openxmlformats.org/officeDocument/2006/relationships/image" Target="../media/image157.png"/><Relationship Id="rId22" Type="http://schemas.openxmlformats.org/officeDocument/2006/relationships/image" Target="../media/image84.png"/><Relationship Id="rId27" Type="http://schemas.openxmlformats.org/officeDocument/2006/relationships/image" Target="../media/image89.png"/><Relationship Id="rId43" Type="http://schemas.openxmlformats.org/officeDocument/2006/relationships/image" Target="../media/image105.png"/><Relationship Id="rId48" Type="http://schemas.openxmlformats.org/officeDocument/2006/relationships/image" Target="../media/image110.png"/><Relationship Id="rId64" Type="http://schemas.openxmlformats.org/officeDocument/2006/relationships/image" Target="../media/image126.png"/><Relationship Id="rId69" Type="http://schemas.openxmlformats.org/officeDocument/2006/relationships/image" Target="../media/image131.png"/><Relationship Id="rId80" Type="http://schemas.openxmlformats.org/officeDocument/2006/relationships/image" Target="../media/image142.png"/><Relationship Id="rId85" Type="http://schemas.openxmlformats.org/officeDocument/2006/relationships/image" Target="../media/image147.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59" Type="http://schemas.openxmlformats.org/officeDocument/2006/relationships/image" Target="../media/image121.png"/><Relationship Id="rId67" Type="http://schemas.openxmlformats.org/officeDocument/2006/relationships/image" Target="../media/image129.png"/><Relationship Id="rId20" Type="http://schemas.openxmlformats.org/officeDocument/2006/relationships/image" Target="../media/image82.png"/><Relationship Id="rId41" Type="http://schemas.openxmlformats.org/officeDocument/2006/relationships/image" Target="../media/image103.png"/><Relationship Id="rId54" Type="http://schemas.openxmlformats.org/officeDocument/2006/relationships/image" Target="../media/image116.png"/><Relationship Id="rId62" Type="http://schemas.openxmlformats.org/officeDocument/2006/relationships/image" Target="../media/image124.png"/><Relationship Id="rId70" Type="http://schemas.openxmlformats.org/officeDocument/2006/relationships/image" Target="../media/image132.png"/><Relationship Id="rId75" Type="http://schemas.openxmlformats.org/officeDocument/2006/relationships/image" Target="../media/image137.png"/><Relationship Id="rId83" Type="http://schemas.openxmlformats.org/officeDocument/2006/relationships/image" Target="../media/image145.png"/><Relationship Id="rId88" Type="http://schemas.openxmlformats.org/officeDocument/2006/relationships/image" Target="../media/image150.png"/><Relationship Id="rId91" Type="http://schemas.openxmlformats.org/officeDocument/2006/relationships/image" Target="../media/image153.png"/><Relationship Id="rId96" Type="http://schemas.openxmlformats.org/officeDocument/2006/relationships/image" Target="../media/image158.png"/><Relationship Id="rId1" Type="http://schemas.openxmlformats.org/officeDocument/2006/relationships/slideLayout" Target="../slideLayouts/slideLayout14.xml"/><Relationship Id="rId6"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111.png"/><Relationship Id="rId57" Type="http://schemas.openxmlformats.org/officeDocument/2006/relationships/image" Target="../media/image119.png"/><Relationship Id="rId10" Type="http://schemas.openxmlformats.org/officeDocument/2006/relationships/image" Target="../media/image72.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4.png"/><Relationship Id="rId60" Type="http://schemas.openxmlformats.org/officeDocument/2006/relationships/image" Target="../media/image122.png"/><Relationship Id="rId65" Type="http://schemas.openxmlformats.org/officeDocument/2006/relationships/image" Target="../media/image127.png"/><Relationship Id="rId73" Type="http://schemas.openxmlformats.org/officeDocument/2006/relationships/image" Target="../media/image135.png"/><Relationship Id="rId78" Type="http://schemas.openxmlformats.org/officeDocument/2006/relationships/image" Target="../media/image140.png"/><Relationship Id="rId81" Type="http://schemas.openxmlformats.org/officeDocument/2006/relationships/image" Target="../media/image143.png"/><Relationship Id="rId86" Type="http://schemas.openxmlformats.org/officeDocument/2006/relationships/image" Target="../media/image148.png"/><Relationship Id="rId94" Type="http://schemas.openxmlformats.org/officeDocument/2006/relationships/image" Target="../media/image156.png"/><Relationship Id="rId4" Type="http://schemas.openxmlformats.org/officeDocument/2006/relationships/image" Target="../media/image66.png"/><Relationship Id="rId9"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80.png"/><Relationship Id="rId39" Type="http://schemas.openxmlformats.org/officeDocument/2006/relationships/image" Target="../media/image101.png"/><Relationship Id="rId34" Type="http://schemas.openxmlformats.org/officeDocument/2006/relationships/image" Target="../media/image96.png"/><Relationship Id="rId50" Type="http://schemas.openxmlformats.org/officeDocument/2006/relationships/image" Target="../media/image112.png"/><Relationship Id="rId55" Type="http://schemas.openxmlformats.org/officeDocument/2006/relationships/image" Target="../media/image117.png"/><Relationship Id="rId76" Type="http://schemas.openxmlformats.org/officeDocument/2006/relationships/image" Target="../media/image138.png"/><Relationship Id="rId97" Type="http://schemas.openxmlformats.org/officeDocument/2006/relationships/image" Target="../media/image159.png"/><Relationship Id="rId7" Type="http://schemas.openxmlformats.org/officeDocument/2006/relationships/image" Target="../media/image69.png"/><Relationship Id="rId71" Type="http://schemas.openxmlformats.org/officeDocument/2006/relationships/image" Target="../media/image133.png"/><Relationship Id="rId92" Type="http://schemas.openxmlformats.org/officeDocument/2006/relationships/image" Target="../media/image154.png"/><Relationship Id="rId2" Type="http://schemas.openxmlformats.org/officeDocument/2006/relationships/image" Target="../media/image64.png"/><Relationship Id="rId29" Type="http://schemas.openxmlformats.org/officeDocument/2006/relationships/image" Target="../media/image91.png"/><Relationship Id="rId24" Type="http://schemas.openxmlformats.org/officeDocument/2006/relationships/image" Target="../media/image86.png"/><Relationship Id="rId40" Type="http://schemas.openxmlformats.org/officeDocument/2006/relationships/image" Target="../media/image102.png"/><Relationship Id="rId45" Type="http://schemas.openxmlformats.org/officeDocument/2006/relationships/image" Target="../media/image107.png"/><Relationship Id="rId66" Type="http://schemas.openxmlformats.org/officeDocument/2006/relationships/image" Target="../media/image128.png"/><Relationship Id="rId87" Type="http://schemas.openxmlformats.org/officeDocument/2006/relationships/image" Target="../media/image149.png"/><Relationship Id="rId61" Type="http://schemas.openxmlformats.org/officeDocument/2006/relationships/image" Target="../media/image123.png"/><Relationship Id="rId82" Type="http://schemas.openxmlformats.org/officeDocument/2006/relationships/image" Target="../media/image144.png"/><Relationship Id="rId19" Type="http://schemas.openxmlformats.org/officeDocument/2006/relationships/image" Target="../media/image81.png"/><Relationship Id="rId14" Type="http://schemas.openxmlformats.org/officeDocument/2006/relationships/image" Target="../media/image76.png"/><Relationship Id="rId30" Type="http://schemas.openxmlformats.org/officeDocument/2006/relationships/image" Target="../media/image92.png"/><Relationship Id="rId35" Type="http://schemas.openxmlformats.org/officeDocument/2006/relationships/image" Target="../media/image97.png"/><Relationship Id="rId56" Type="http://schemas.openxmlformats.org/officeDocument/2006/relationships/image" Target="../media/image118.png"/><Relationship Id="rId77" Type="http://schemas.openxmlformats.org/officeDocument/2006/relationships/image" Target="../media/image139.png"/><Relationship Id="rId8" Type="http://schemas.openxmlformats.org/officeDocument/2006/relationships/image" Target="../media/image70.png"/><Relationship Id="rId51" Type="http://schemas.openxmlformats.org/officeDocument/2006/relationships/image" Target="../media/image113.png"/><Relationship Id="rId72" Type="http://schemas.openxmlformats.org/officeDocument/2006/relationships/image" Target="../media/image134.png"/><Relationship Id="rId93" Type="http://schemas.openxmlformats.org/officeDocument/2006/relationships/image" Target="../media/image155.png"/><Relationship Id="rId98" Type="http://schemas.openxmlformats.org/officeDocument/2006/relationships/image" Target="../media/image160.png"/></Relationships>
</file>

<file path=ppt/slides/_rels/slide2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2" Type="http://schemas.openxmlformats.org/officeDocument/2006/relationships/image" Target="../media/image161.jpg"/><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1" Type="http://schemas.openxmlformats.org/officeDocument/2006/relationships/slideLayout" Target="../slideLayouts/slideLayout14.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s>
</file>

<file path=ppt/slides/_rels/slide2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19.xml"/><Relationship Id="rId4" Type="http://schemas.openxmlformats.org/officeDocument/2006/relationships/image" Target="../media/image192.png"/></Relationships>
</file>

<file path=ppt/slides/_rels/slide24.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2.png"/><Relationship Id="rId7" Type="http://schemas.openxmlformats.org/officeDocument/2006/relationships/image" Target="../media/image197.png"/><Relationship Id="rId2" Type="http://schemas.openxmlformats.org/officeDocument/2006/relationships/image" Target="../media/image193.jpeg"/><Relationship Id="rId1" Type="http://schemas.openxmlformats.org/officeDocument/2006/relationships/slideLayout" Target="../slideLayouts/slideLayout19.xml"/><Relationship Id="rId6" Type="http://schemas.openxmlformats.org/officeDocument/2006/relationships/image" Target="../media/image196.emf"/><Relationship Id="rId5" Type="http://schemas.openxmlformats.org/officeDocument/2006/relationships/image" Target="../media/image195.jpeg"/><Relationship Id="rId4" Type="http://schemas.openxmlformats.org/officeDocument/2006/relationships/image" Target="../media/image194.wmf"/><Relationship Id="rId9" Type="http://schemas.openxmlformats.org/officeDocument/2006/relationships/image" Target="../media/image199.png"/></Relationships>
</file>

<file path=ppt/slides/_rels/slide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jpeg"/></Relationships>
</file>

<file path=ppt/slides/_rels/slide2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hyperlink" Target="https://mitsui365.sharepoint.com/sites/03354/files/Forms/AllItems.aspx?id=%2Fsites%2F03354%2Ffiles%2F%E7%A4%BE%E9%95%B7%E3%82%B3%E3%83%A9%E3%83%A0%2F%E6%97%A5%E6%9C%AC%E5%88%9D%E3%81%AE%E5%AE%87%E5%AE%99%E3%81%8B%E3%82%89%E3%81%AE%E5%B8%B0%E9%82%84%E3%81%AB%E3%81%AF%E4%B8%89%E4%BA%95%E7%89%A9%E7%94%A3%E3%83%91%E3%83%BC%E3%82%BD%E3%83%B3%E3%81%AE%E5%B0%BD%E5%8A%9B%E3%81%8C%2Epdf&amp;parent=%2Fsites%2F03354%2Ffiles%2F%E7%A4%BE%E9%95%B7%E3%82%B3%E3%83%A9%E3%83%A0" TargetMode="Externa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過去展望</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958053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itle 33">
            <a:extLst>
              <a:ext uri="{FF2B5EF4-FFF2-40B4-BE49-F238E27FC236}">
                <a16:creationId xmlns:a16="http://schemas.microsoft.com/office/drawing/2014/main" id="{B5594077-52D6-4B1E-B819-6201D8E59EB1}"/>
              </a:ext>
            </a:extLst>
          </p:cNvPr>
          <p:cNvSpPr>
            <a:spLocks noGrp="1"/>
          </p:cNvSpPr>
          <p:nvPr>
            <p:ph type="ctrTitle" idx="4294967295"/>
          </p:nvPr>
        </p:nvSpPr>
        <p:spPr>
          <a:xfrm>
            <a:off x="3139497" y="414013"/>
            <a:ext cx="7140575" cy="574675"/>
          </a:xfrm>
        </p:spPr>
        <p:txBody>
          <a:bodyPr/>
          <a:lstStyle/>
          <a:p>
            <a:pPr algn="l" eaLnBrk="1" hangingPunct="1"/>
            <a:r>
              <a:rPr lang="en-US" altLang="ja-JP" sz="2400" dirty="0">
                <a:latin typeface="Arial Black" panose="020B0A04020102020204" pitchFamily="34" charset="0"/>
                <a:ea typeface="Meiryo UI" panose="020B0604030504040204" pitchFamily="50" charset="-128"/>
              </a:rPr>
              <a:t>Transparent Earth</a:t>
            </a:r>
            <a:r>
              <a:rPr lang="ja-JP" altLang="en-US" sz="1800" dirty="0">
                <a:latin typeface="Meiryo UI" panose="020B0604030504040204" pitchFamily="50" charset="-128"/>
                <a:ea typeface="Meiryo UI" panose="020B0604030504040204" pitchFamily="50" charset="-128"/>
              </a:rPr>
              <a:t>：人工衛星から地球透視</a:t>
            </a:r>
            <a:endParaRPr lang="en-US" altLang="ja-JP" sz="1800" dirty="0">
              <a:latin typeface="Meiryo UI" panose="020B0604030504040204" pitchFamily="50" charset="-128"/>
              <a:ea typeface="Meiryo UI" panose="020B0604030504040204" pitchFamily="50" charset="-128"/>
            </a:endParaRPr>
          </a:p>
        </p:txBody>
      </p:sp>
      <p:pic>
        <p:nvPicPr>
          <p:cNvPr id="58372" name="Picture 2" descr="breach_strip">
            <a:extLst>
              <a:ext uri="{FF2B5EF4-FFF2-40B4-BE49-F238E27FC236}">
                <a16:creationId xmlns:a16="http://schemas.microsoft.com/office/drawing/2014/main" id="{E0127883-28FD-44D5-8E21-08612E22F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8945"/>
            <a:ext cx="6091236" cy="41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正方形/長方形 1">
            <a:extLst>
              <a:ext uri="{FF2B5EF4-FFF2-40B4-BE49-F238E27FC236}">
                <a16:creationId xmlns:a16="http://schemas.microsoft.com/office/drawing/2014/main" id="{82EAE8D8-7F16-434A-9A59-AA5657C0E174}"/>
              </a:ext>
            </a:extLst>
          </p:cNvPr>
          <p:cNvSpPr>
            <a:spLocks noChangeArrowheads="1"/>
          </p:cNvSpPr>
          <p:nvPr/>
        </p:nvSpPr>
        <p:spPr bwMode="auto">
          <a:xfrm>
            <a:off x="378690" y="1097864"/>
            <a:ext cx="1158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BIZ UDP明朝 Medium" panose="02020500000000000000" pitchFamily="18" charset="-128"/>
                <a:ea typeface="BIZ UDP明朝 Medium" panose="02020500000000000000" pitchFamily="18" charset="-128"/>
              </a:rPr>
              <a:t>Transparent</a:t>
            </a:r>
            <a:r>
              <a:rPr lang="ja-JP" altLang="en-US" sz="1800" dirty="0">
                <a:latin typeface="BIZ UDP明朝 Medium" panose="02020500000000000000" pitchFamily="18" charset="-128"/>
                <a:ea typeface="BIZ UDP明朝 Medium" panose="02020500000000000000" pitchFamily="18" charset="-128"/>
              </a:rPr>
              <a:t> </a:t>
            </a:r>
            <a:r>
              <a:rPr lang="en-US" altLang="ja-JP" sz="1800" dirty="0">
                <a:latin typeface="BIZ UDP明朝 Medium" panose="02020500000000000000" pitchFamily="18" charset="-128"/>
                <a:ea typeface="BIZ UDP明朝 Medium" panose="02020500000000000000" pitchFamily="18" charset="-128"/>
              </a:rPr>
              <a:t>Earth</a:t>
            </a:r>
            <a:r>
              <a:rPr lang="ja-JP" altLang="en-US" sz="1800" dirty="0">
                <a:latin typeface="BIZ UDP明朝 Medium" panose="02020500000000000000" pitchFamily="18" charset="-128"/>
                <a:ea typeface="BIZ UDP明朝 Medium" panose="02020500000000000000" pitchFamily="18" charset="-128"/>
              </a:rPr>
              <a:t>では、「地球の物理特性、化学特性、動力学特性を、地下</a:t>
            </a:r>
            <a:r>
              <a:rPr lang="en-US" altLang="ja-JP" sz="1800" dirty="0">
                <a:latin typeface="BIZ UDP明朝 Medium" panose="02020500000000000000" pitchFamily="18" charset="-128"/>
                <a:ea typeface="BIZ UDP明朝 Medium" panose="02020500000000000000" pitchFamily="18" charset="-128"/>
              </a:rPr>
              <a:t>5</a:t>
            </a:r>
            <a:r>
              <a:rPr lang="ja-JP" altLang="en-US" sz="1800" dirty="0">
                <a:latin typeface="BIZ UDP明朝 Medium" panose="02020500000000000000" pitchFamily="18" charset="-128"/>
                <a:ea typeface="BIZ UDP明朝 Medium" panose="02020500000000000000" pitchFamily="18" charset="-128"/>
              </a:rPr>
              <a:t>キロメートルまで」表示できるリアルタイム</a:t>
            </a:r>
            <a:r>
              <a:rPr lang="en-US" altLang="ja-JP" sz="1800" dirty="0">
                <a:latin typeface="BIZ UDP明朝 Medium" panose="02020500000000000000" pitchFamily="18" charset="-128"/>
                <a:ea typeface="BIZ UDP明朝 Medium" panose="02020500000000000000" pitchFamily="18" charset="-128"/>
              </a:rPr>
              <a:t>3D</a:t>
            </a:r>
            <a:r>
              <a:rPr lang="ja-JP" altLang="en-US" sz="1800" dirty="0">
                <a:latin typeface="BIZ UDP明朝 Medium" panose="02020500000000000000" pitchFamily="18" charset="-128"/>
                <a:ea typeface="BIZ UDP明朝 Medium" panose="02020500000000000000" pitchFamily="18" charset="-128"/>
              </a:rPr>
              <a:t>マップの製作を行う。</a:t>
            </a:r>
            <a:r>
              <a:rPr lang="en-US" altLang="ja-JP" sz="1800" dirty="0">
                <a:latin typeface="BIZ UDP明朝 Medium" panose="02020500000000000000" pitchFamily="18" charset="-128"/>
                <a:ea typeface="BIZ UDP明朝 Medium" panose="02020500000000000000" pitchFamily="18" charset="-128"/>
              </a:rPr>
              <a:t>2011</a:t>
            </a:r>
            <a:r>
              <a:rPr lang="ja-JP" altLang="en-US" sz="1800" dirty="0">
                <a:latin typeface="BIZ UDP明朝 Medium" panose="02020500000000000000" pitchFamily="18" charset="-128"/>
                <a:ea typeface="BIZ UDP明朝 Medium" panose="02020500000000000000" pitchFamily="18" charset="-128"/>
              </a:rPr>
              <a:t>会計年度の予算から</a:t>
            </a:r>
            <a:r>
              <a:rPr lang="en-US" altLang="ja-JP" sz="1800" dirty="0">
                <a:latin typeface="BIZ UDP明朝 Medium" panose="02020500000000000000" pitchFamily="18" charset="-128"/>
                <a:ea typeface="BIZ UDP明朝 Medium" panose="02020500000000000000" pitchFamily="18" charset="-128"/>
              </a:rPr>
              <a:t>400</a:t>
            </a:r>
            <a:r>
              <a:rPr lang="ja-JP" altLang="en-US" sz="1800" dirty="0">
                <a:latin typeface="BIZ UDP明朝 Medium" panose="02020500000000000000" pitchFamily="18" charset="-128"/>
                <a:ea typeface="BIZ UDP明朝 Medium" panose="02020500000000000000" pitchFamily="18" charset="-128"/>
              </a:rPr>
              <a:t>万ドルを投じている。</a:t>
            </a:r>
            <a:endParaRPr lang="en-US" altLang="ja-JP" sz="1800" dirty="0">
              <a:latin typeface="BIZ UDP明朝 Medium" panose="02020500000000000000" pitchFamily="18" charset="-128"/>
              <a:ea typeface="BIZ UDP明朝 Medium" panose="02020500000000000000" pitchFamily="18" charset="-128"/>
            </a:endParaRPr>
          </a:p>
          <a:p>
            <a:pPr>
              <a:spcBef>
                <a:spcPct val="0"/>
              </a:spcBef>
              <a:buFontTx/>
              <a:buNone/>
            </a:pPr>
            <a:r>
              <a:rPr lang="ja-JP" altLang="en-US" sz="1800" dirty="0">
                <a:latin typeface="BIZ UDP明朝 Medium" panose="02020500000000000000" pitchFamily="18" charset="-128"/>
                <a:ea typeface="BIZ UDP明朝 Medium" panose="02020500000000000000" pitchFamily="18" charset="-128"/>
              </a:rPr>
              <a:t>以降の研究詳細は明らかではないが、年度内（</a:t>
            </a:r>
            <a:r>
              <a:rPr lang="en-US" altLang="ja-JP" sz="1800" dirty="0">
                <a:latin typeface="BIZ UDP明朝 Medium" panose="02020500000000000000" pitchFamily="18" charset="-128"/>
                <a:ea typeface="BIZ UDP明朝 Medium" panose="02020500000000000000" pitchFamily="18" charset="-128"/>
              </a:rPr>
              <a:t>2015</a:t>
            </a:r>
            <a:r>
              <a:rPr lang="ja-JP" altLang="en-US" sz="1800" dirty="0">
                <a:latin typeface="BIZ UDP明朝 Medium" panose="02020500000000000000" pitchFamily="18" charset="-128"/>
                <a:ea typeface="BIZ UDP明朝 Medium" panose="02020500000000000000" pitchFamily="18" charset="-128"/>
              </a:rPr>
              <a:t>年）の本格稼働を目指している。</a:t>
            </a:r>
            <a:r>
              <a:rPr lang="en-US" altLang="ja-JP" sz="1800" dirty="0">
                <a:latin typeface="BIZ UDP明朝 Medium" panose="02020500000000000000" pitchFamily="18" charset="-128"/>
                <a:ea typeface="BIZ UDP明朝 Medium" panose="02020500000000000000" pitchFamily="18" charset="-128"/>
              </a:rPr>
              <a:t>2023</a:t>
            </a:r>
            <a:r>
              <a:rPr lang="ja-JP" altLang="en-US" sz="1800" dirty="0">
                <a:latin typeface="BIZ UDP明朝 Medium" panose="02020500000000000000" pitchFamily="18" charset="-128"/>
                <a:ea typeface="BIZ UDP明朝 Medium" panose="02020500000000000000" pitchFamily="18" charset="-128"/>
              </a:rPr>
              <a:t>年も後継プロジェクト。</a:t>
            </a:r>
          </a:p>
        </p:txBody>
      </p:sp>
      <p:sp>
        <p:nvSpPr>
          <p:cNvPr id="7" name="テキスト ボックス 6">
            <a:extLst>
              <a:ext uri="{FF2B5EF4-FFF2-40B4-BE49-F238E27FC236}">
                <a16:creationId xmlns:a16="http://schemas.microsoft.com/office/drawing/2014/main" id="{398BD401-C41F-4092-93CD-3009EE93670E}"/>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地球観測</a:t>
            </a:r>
          </a:p>
        </p:txBody>
      </p:sp>
      <p:pic>
        <p:nvPicPr>
          <p:cNvPr id="8" name="Picture 2" descr="C:\Users\Shiv\Desktop\fhvbwkue.jpg">
            <a:extLst>
              <a:ext uri="{FF2B5EF4-FFF2-40B4-BE49-F238E27FC236}">
                <a16:creationId xmlns:a16="http://schemas.microsoft.com/office/drawing/2014/main" id="{79811E48-6EEA-4634-89B2-CFEEC1330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28" y="2281980"/>
            <a:ext cx="6745797" cy="41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97E990E1-A341-4904-B9CD-91960AF6B236}"/>
              </a:ext>
            </a:extLst>
          </p:cNvPr>
          <p:cNvSpPr txBox="1"/>
          <p:nvPr/>
        </p:nvSpPr>
        <p:spPr>
          <a:xfrm rot="793498">
            <a:off x="324967" y="4999455"/>
            <a:ext cx="7237412" cy="369332"/>
          </a:xfrm>
          <a:prstGeom prst="rect">
            <a:avLst/>
          </a:prstGeom>
          <a:noFill/>
        </p:spPr>
        <p:txBody>
          <a:bodyPr wrap="square" rtlCol="0">
            <a:spAutoFit/>
          </a:bodyPr>
          <a:lstStyle/>
          <a:p>
            <a:pPr algn="ctr"/>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後継プロジェクトが動いており成功裏に進捗していると推測。</a:t>
            </a:r>
          </a:p>
        </p:txBody>
      </p:sp>
      <p:sp>
        <p:nvSpPr>
          <p:cNvPr id="58373" name="正方形/長方形 1">
            <a:extLst>
              <a:ext uri="{FF2B5EF4-FFF2-40B4-BE49-F238E27FC236}">
                <a16:creationId xmlns:a16="http://schemas.microsoft.com/office/drawing/2014/main" id="{81C9A556-7B36-44C3-A2E6-60A2314FE7FF}"/>
              </a:ext>
            </a:extLst>
          </p:cNvPr>
          <p:cNvSpPr>
            <a:spLocks noChangeArrowheads="1"/>
          </p:cNvSpPr>
          <p:nvPr/>
        </p:nvSpPr>
        <p:spPr bwMode="auto">
          <a:xfrm>
            <a:off x="2807699" y="6514615"/>
            <a:ext cx="69119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http://www.wired.com/2010/02/darpas-plan-for-world-domination-map-entire-planets-underground/</a:t>
            </a:r>
            <a:endParaRPr lang="ja-JP" altLang="en-US" sz="900" dirty="0">
              <a:latin typeface="Meiryo UI" panose="020B0604030504040204" pitchFamily="50" charset="-128"/>
              <a:ea typeface="Meiryo UI" panose="020B0604030504040204"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20:中国の新しいステルス爆撃機は7,500マイルの範囲を持つことができます-19FortyFive">
            <a:extLst>
              <a:ext uri="{FF2B5EF4-FFF2-40B4-BE49-F238E27FC236}">
                <a16:creationId xmlns:a16="http://schemas.microsoft.com/office/drawing/2014/main" id="{3450B0E1-46D1-5945-B8B9-F55CFA3C0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015CCD1-2639-E4D7-A8AA-A9D58A171850}"/>
              </a:ext>
            </a:extLst>
          </p:cNvPr>
          <p:cNvSpPr txBox="1"/>
          <p:nvPr/>
        </p:nvSpPr>
        <p:spPr>
          <a:xfrm>
            <a:off x="875070" y="6488668"/>
            <a:ext cx="10618839"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https://www.sandboxx.us/blog/h-20-what-we-know-about-chinas-stealth-bomber/</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398392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91609F9-D10D-43A5-BF16-45BC970C4CC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ドル基軸通貨体制から複数基軸</a:t>
            </a:r>
            <a:r>
              <a:rPr lang="ja-JP" altLang="en-US" sz="2800" b="1" dirty="0">
                <a:solidFill>
                  <a:schemeClr val="bg1"/>
                </a:solidFill>
                <a:latin typeface="Meiryo UI" panose="020B0604030504040204" pitchFamily="50" charset="-128"/>
                <a:ea typeface="Meiryo UI" panose="020B0604030504040204" pitchFamily="50" charset="-128"/>
              </a:rPr>
              <a:t>通貨体制へ</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B21 Raider</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621936B-4185-4240-9BAE-4AA2C58C0ECE}"/>
              </a:ext>
            </a:extLst>
          </p:cNvPr>
          <p:cNvSpPr txBox="1"/>
          <p:nvPr/>
        </p:nvSpPr>
        <p:spPr>
          <a:xfrm>
            <a:off x="1995055" y="6605626"/>
            <a:ext cx="8211127"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出所：</a:t>
            </a:r>
            <a:r>
              <a:rPr lang="en-US" altLang="ja-JP" sz="1100" b="0" i="1" dirty="0">
                <a:solidFill>
                  <a:srgbClr val="333333"/>
                </a:solidFill>
                <a:effectLst/>
                <a:latin typeface="Verdana" panose="020B0604030504040204" pitchFamily="34" charset="0"/>
              </a:rPr>
              <a:t>Northrop Grumman B-21 Raider</a:t>
            </a:r>
            <a:endParaRPr lang="ja-JP" altLang="en-US" sz="1100" dirty="0">
              <a:latin typeface="BIZ UDPゴシック" panose="020B0400000000000000" pitchFamily="50" charset="-128"/>
              <a:ea typeface="BIZ UDPゴシック" panose="020B0400000000000000" pitchFamily="50" charset="-128"/>
            </a:endParaRPr>
          </a:p>
        </p:txBody>
      </p:sp>
      <p:pic>
        <p:nvPicPr>
          <p:cNvPr id="14338" name="Picture 2">
            <a:extLst>
              <a:ext uri="{FF2B5EF4-FFF2-40B4-BE49-F238E27FC236}">
                <a16:creationId xmlns:a16="http://schemas.microsoft.com/office/drawing/2014/main" id="{9655BAD2-9DD2-42F3-AEAA-02B815525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557" y="979050"/>
            <a:ext cx="10366664" cy="518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7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9"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556409"/>
            <a:ext cx="9489348" cy="52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テキスト ボックス 1"/>
          <p:cNvSpPr txBox="1">
            <a:spLocks noChangeArrowheads="1"/>
          </p:cNvSpPr>
          <p:nvPr/>
        </p:nvSpPr>
        <p:spPr bwMode="auto">
          <a:xfrm>
            <a:off x="257175" y="687312"/>
            <a:ext cx="11677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ワシントン</a:t>
            </a:r>
            <a:r>
              <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DC</a:t>
            </a: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上空には、</a:t>
            </a:r>
            <a:r>
              <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UAV</a:t>
            </a: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、ドローンからのテロ攻撃を防御する為、２基の監視飛行船（成層圏プラットフォームではない）が運用されている。シンガポールでも運用。</a:t>
            </a:r>
            <a:endPar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本格的には、成層圏に下記飛行船を滞空させて監視・観測・通信などを担任するプラットフォームが構想されている。</a:t>
            </a:r>
          </a:p>
        </p:txBody>
      </p:sp>
      <p:sp>
        <p:nvSpPr>
          <p:cNvPr id="5" name="テキスト ボックス 4">
            <a:extLst>
              <a:ext uri="{FF2B5EF4-FFF2-40B4-BE49-F238E27FC236}">
                <a16:creationId xmlns:a16="http://schemas.microsoft.com/office/drawing/2014/main" id="{188351EB-A489-4936-98B7-1CCD379D8FA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成層圏プラットフォーム</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9969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314035" y="861060"/>
            <a:ext cx="11610109" cy="2672274"/>
          </a:xfrm>
          <a:custGeom>
            <a:avLst/>
            <a:gdLst/>
            <a:ahLst/>
            <a:cxnLst/>
            <a:rect l="l" t="t" r="r" b="b"/>
            <a:pathLst>
              <a:path w="9448800" h="2216150">
                <a:moveTo>
                  <a:pt x="0" y="0"/>
                </a:moveTo>
                <a:lnTo>
                  <a:pt x="9448800" y="0"/>
                </a:lnTo>
                <a:lnTo>
                  <a:pt x="9448800" y="2215895"/>
                </a:lnTo>
                <a:lnTo>
                  <a:pt x="0" y="2215895"/>
                </a:lnTo>
                <a:lnTo>
                  <a:pt x="0" y="0"/>
                </a:lnTo>
                <a:close/>
              </a:path>
            </a:pathLst>
          </a:custGeom>
          <a:ln w="27432">
            <a:solidFill>
              <a:srgbClr val="002060"/>
            </a:solidFill>
          </a:ln>
        </p:spPr>
        <p:txBody>
          <a:bodyPr wrap="square" lIns="0" tIns="0" rIns="0" bIns="0" rtlCol="0"/>
          <a:lstStyle/>
          <a:p>
            <a:endParaRPr/>
          </a:p>
        </p:txBody>
      </p:sp>
      <p:sp>
        <p:nvSpPr>
          <p:cNvPr id="5" name="object 5"/>
          <p:cNvSpPr txBox="1"/>
          <p:nvPr/>
        </p:nvSpPr>
        <p:spPr>
          <a:xfrm>
            <a:off x="452582" y="903768"/>
            <a:ext cx="11425383" cy="2629566"/>
          </a:xfrm>
          <a:prstGeom prst="rect">
            <a:avLst/>
          </a:prstGeom>
        </p:spPr>
        <p:txBody>
          <a:bodyPr vert="horz" wrap="square" lIns="0" tIns="13335" rIns="0" bIns="0" rtlCol="0">
            <a:spAutoFit/>
          </a:bodyPr>
          <a:lstStyle/>
          <a:p>
            <a:pPr marL="256540" indent="-243840">
              <a:spcBef>
                <a:spcPts val="105"/>
              </a:spcBef>
              <a:buFont typeface="Wingdings"/>
              <a:buChar char=""/>
              <a:tabLst>
                <a:tab pos="256540" algn="l"/>
              </a:tabLst>
            </a:pPr>
            <a:r>
              <a:rPr sz="2000" dirty="0">
                <a:latin typeface="Meiryo UI"/>
                <a:cs typeface="Meiryo UI"/>
              </a:rPr>
              <a:t>太陽活動に伴う</a:t>
            </a:r>
            <a:r>
              <a:rPr sz="2000" b="1" spc="-20" dirty="0">
                <a:latin typeface="Meiryo UI"/>
                <a:cs typeface="Meiryo UI"/>
              </a:rPr>
              <a:t>太陽からの紫外線・</a:t>
            </a:r>
            <a:r>
              <a:rPr sz="2000" b="1" dirty="0">
                <a:latin typeface="Meiryo UI"/>
                <a:cs typeface="Meiryo UI"/>
              </a:rPr>
              <a:t>X</a:t>
            </a:r>
            <a:r>
              <a:rPr sz="2000" b="1" spc="-20" dirty="0">
                <a:latin typeface="Meiryo UI"/>
                <a:cs typeface="Meiryo UI"/>
              </a:rPr>
              <a:t>線・太陽風等の影響</a:t>
            </a:r>
            <a:r>
              <a:rPr sz="2000" spc="-30" dirty="0">
                <a:latin typeface="Meiryo UI"/>
                <a:cs typeface="Meiryo UI"/>
              </a:rPr>
              <a:t>により、電波伝搬の異常が発生。</a:t>
            </a:r>
            <a:endParaRPr sz="2000" dirty="0">
              <a:latin typeface="Meiryo UI"/>
              <a:cs typeface="Meiryo UI"/>
            </a:endParaRPr>
          </a:p>
          <a:p>
            <a:pPr marL="256540"/>
            <a:r>
              <a:rPr sz="2000" b="1" spc="-20" dirty="0">
                <a:latin typeface="Meiryo UI"/>
                <a:cs typeface="Meiryo UI"/>
              </a:rPr>
              <a:t>電波を用いた通信・放送システム等への障害</a:t>
            </a:r>
            <a:r>
              <a:rPr sz="2000" spc="-25" dirty="0">
                <a:latin typeface="Meiryo UI"/>
                <a:cs typeface="Meiryo UI"/>
              </a:rPr>
              <a:t>に対する懸念が増大。</a:t>
            </a:r>
            <a:endParaRPr sz="2000" dirty="0">
              <a:latin typeface="Meiryo UI"/>
              <a:cs typeface="Meiryo UI"/>
            </a:endParaRPr>
          </a:p>
          <a:p>
            <a:pPr marL="256540" marR="161925" indent="-243840">
              <a:spcBef>
                <a:spcPts val="600"/>
              </a:spcBef>
              <a:buFont typeface="Wingdings"/>
              <a:buChar char=""/>
              <a:tabLst>
                <a:tab pos="257175" algn="l"/>
              </a:tabLst>
            </a:pPr>
            <a:r>
              <a:rPr sz="2000" dirty="0">
                <a:latin typeface="Meiryo UI"/>
                <a:cs typeface="Meiryo UI"/>
              </a:rPr>
              <a:t>NICT</a:t>
            </a:r>
            <a:r>
              <a:rPr sz="2000" spc="-25" dirty="0">
                <a:latin typeface="Meiryo UI"/>
                <a:cs typeface="Meiryo UI"/>
              </a:rPr>
              <a:t>では、通信・放送システム等の安定的な運用を確保するために、</a:t>
            </a:r>
            <a:r>
              <a:rPr sz="2000" b="1" spc="-10" dirty="0">
                <a:latin typeface="Meiryo UI"/>
                <a:cs typeface="Meiryo UI"/>
              </a:rPr>
              <a:t>24</a:t>
            </a:r>
            <a:r>
              <a:rPr sz="2000" b="1" dirty="0">
                <a:latin typeface="Meiryo UI"/>
                <a:cs typeface="Meiryo UI"/>
              </a:rPr>
              <a:t>時間</a:t>
            </a:r>
            <a:r>
              <a:rPr sz="2000" b="1" spc="-10" dirty="0">
                <a:latin typeface="Meiryo UI"/>
                <a:cs typeface="Meiryo UI"/>
              </a:rPr>
              <a:t>365</a:t>
            </a:r>
            <a:r>
              <a:rPr sz="2000" b="1" spc="-15" dirty="0">
                <a:latin typeface="Meiryo UI"/>
                <a:cs typeface="Meiryo UI"/>
              </a:rPr>
              <a:t>日の有人運用体制</a:t>
            </a:r>
            <a:r>
              <a:rPr sz="2000" spc="-20" dirty="0">
                <a:latin typeface="Meiryo UI"/>
                <a:cs typeface="Meiryo UI"/>
              </a:rPr>
              <a:t>により、</a:t>
            </a:r>
            <a:r>
              <a:rPr sz="2000" b="1" spc="-25" dirty="0">
                <a:latin typeface="Meiryo UI"/>
                <a:cs typeface="Meiryo UI"/>
              </a:rPr>
              <a:t>電波伝搬を間断なく観測・分析し、伝搬異常の発生の把握や予測</a:t>
            </a:r>
            <a:r>
              <a:rPr sz="2000" spc="-25" dirty="0">
                <a:latin typeface="Meiryo UI"/>
                <a:cs typeface="Meiryo UI"/>
              </a:rPr>
              <a:t>を行い、関係する無線局免許人に</a:t>
            </a:r>
            <a:r>
              <a:rPr sz="2000" b="1" spc="-30" dirty="0">
                <a:latin typeface="Meiryo UI"/>
                <a:cs typeface="Meiryo UI"/>
              </a:rPr>
              <a:t>予報や</a:t>
            </a:r>
            <a:r>
              <a:rPr sz="2000" b="1" dirty="0">
                <a:latin typeface="Meiryo UI"/>
                <a:cs typeface="Meiryo UI"/>
              </a:rPr>
              <a:t>警報を送信（</a:t>
            </a:r>
            <a:r>
              <a:rPr sz="2000" b="1" spc="-10" dirty="0">
                <a:latin typeface="Meiryo UI"/>
                <a:cs typeface="Meiryo UI"/>
              </a:rPr>
              <a:t>宇宙天気予報</a:t>
            </a:r>
            <a:r>
              <a:rPr sz="2000" b="1" spc="-25" dirty="0">
                <a:latin typeface="Meiryo UI"/>
                <a:cs typeface="Meiryo UI"/>
              </a:rPr>
              <a:t>）</a:t>
            </a:r>
            <a:r>
              <a:rPr sz="2000" spc="-50" dirty="0">
                <a:latin typeface="Meiryo UI"/>
                <a:cs typeface="Meiryo UI"/>
              </a:rPr>
              <a:t>。</a:t>
            </a:r>
            <a:endParaRPr sz="2000" dirty="0">
              <a:latin typeface="Meiryo UI"/>
              <a:cs typeface="Meiryo UI"/>
            </a:endParaRPr>
          </a:p>
          <a:p>
            <a:pPr marL="256540" indent="-244475">
              <a:spcBef>
                <a:spcPts val="600"/>
              </a:spcBef>
              <a:buFont typeface="Wingdings"/>
              <a:buChar char=""/>
              <a:tabLst>
                <a:tab pos="257175" algn="l"/>
              </a:tabLst>
            </a:pPr>
            <a:r>
              <a:rPr sz="2000" spc="-25" dirty="0">
                <a:latin typeface="Meiryo UI"/>
                <a:cs typeface="Meiryo UI"/>
              </a:rPr>
              <a:t>「宇宙天気予報の高度化の在り方に関する検討会報告書</a:t>
            </a:r>
            <a:r>
              <a:rPr sz="2000" spc="-10" dirty="0">
                <a:latin typeface="Meiryo UI"/>
                <a:cs typeface="Meiryo UI"/>
              </a:rPr>
              <a:t>（R</a:t>
            </a:r>
            <a:r>
              <a:rPr sz="2000" spc="-15" dirty="0">
                <a:latin typeface="Meiryo UI"/>
                <a:cs typeface="Meiryo UI"/>
              </a:rPr>
              <a:t>４年６月</a:t>
            </a:r>
            <a:r>
              <a:rPr sz="2000" dirty="0">
                <a:latin typeface="Meiryo UI"/>
                <a:cs typeface="Meiryo UI"/>
              </a:rPr>
              <a:t>）</a:t>
            </a:r>
            <a:r>
              <a:rPr sz="2000" spc="-20" dirty="0">
                <a:latin typeface="Meiryo UI"/>
                <a:cs typeface="Meiryo UI"/>
              </a:rPr>
              <a:t>」の提言を受け、</a:t>
            </a:r>
            <a:r>
              <a:rPr sz="2000" spc="-10" dirty="0">
                <a:latin typeface="Meiryo UI"/>
                <a:cs typeface="Meiryo UI"/>
              </a:rPr>
              <a:t>NICT</a:t>
            </a:r>
            <a:r>
              <a:rPr sz="2000" spc="-20" dirty="0">
                <a:latin typeface="Meiryo UI"/>
                <a:cs typeface="Meiryo UI"/>
              </a:rPr>
              <a:t>における</a:t>
            </a:r>
            <a:r>
              <a:rPr sz="2000" b="1" spc="-20" dirty="0">
                <a:latin typeface="Meiryo UI"/>
                <a:cs typeface="Meiryo UI"/>
              </a:rPr>
              <a:t>警報の伝達項目や伝達方法等の見直し</a:t>
            </a:r>
            <a:r>
              <a:rPr sz="2000" dirty="0">
                <a:latin typeface="Meiryo UI"/>
                <a:cs typeface="Meiryo UI"/>
              </a:rPr>
              <a:t>や</a:t>
            </a:r>
            <a:r>
              <a:rPr sz="2000" b="1" spc="-30" dirty="0">
                <a:latin typeface="Meiryo UI"/>
                <a:cs typeface="Meiryo UI"/>
              </a:rPr>
              <a:t>宇宙天気予報の分析の自動化・高精度化・知能化など</a:t>
            </a:r>
            <a:r>
              <a:rPr sz="2000" b="1" spc="-20" dirty="0">
                <a:latin typeface="Meiryo UI"/>
                <a:cs typeface="Meiryo UI"/>
              </a:rPr>
              <a:t>宇宙天気予報の高度化を推進。</a:t>
            </a:r>
            <a:endParaRPr sz="2000" dirty="0">
              <a:latin typeface="Meiryo UI"/>
              <a:cs typeface="Meiryo UI"/>
            </a:endParaRPr>
          </a:p>
        </p:txBody>
      </p:sp>
      <p:pic>
        <p:nvPicPr>
          <p:cNvPr id="9" name="object 9"/>
          <p:cNvPicPr/>
          <p:nvPr/>
        </p:nvPicPr>
        <p:blipFill>
          <a:blip r:embed="rId2" cstate="print"/>
          <a:stretch>
            <a:fillRect/>
          </a:stretch>
        </p:blipFill>
        <p:spPr>
          <a:xfrm>
            <a:off x="1237488" y="3904489"/>
            <a:ext cx="4952923" cy="2712720"/>
          </a:xfrm>
          <a:prstGeom prst="rect">
            <a:avLst/>
          </a:prstGeom>
        </p:spPr>
      </p:pic>
      <p:pic>
        <p:nvPicPr>
          <p:cNvPr id="10" name="object 10"/>
          <p:cNvPicPr/>
          <p:nvPr/>
        </p:nvPicPr>
        <p:blipFill>
          <a:blip r:embed="rId3" cstate="print"/>
          <a:stretch>
            <a:fillRect/>
          </a:stretch>
        </p:blipFill>
        <p:spPr>
          <a:xfrm>
            <a:off x="6409945" y="3904489"/>
            <a:ext cx="4544567" cy="2724911"/>
          </a:xfrm>
          <a:prstGeom prst="rect">
            <a:avLst/>
          </a:prstGeom>
        </p:spPr>
      </p:pic>
      <p:sp>
        <p:nvSpPr>
          <p:cNvPr id="11" name="object 11"/>
          <p:cNvSpPr txBox="1"/>
          <p:nvPr/>
        </p:nvSpPr>
        <p:spPr>
          <a:xfrm>
            <a:off x="7414862" y="6619629"/>
            <a:ext cx="2561590" cy="226985"/>
          </a:xfrm>
          <a:prstGeom prst="rect">
            <a:avLst/>
          </a:prstGeom>
        </p:spPr>
        <p:txBody>
          <a:bodyPr vert="horz" wrap="square" lIns="0" tIns="11430" rIns="0" bIns="0" rtlCol="0">
            <a:spAutoFit/>
          </a:bodyPr>
          <a:lstStyle/>
          <a:p>
            <a:pPr marL="12700">
              <a:spcBef>
                <a:spcPts val="90"/>
              </a:spcBef>
            </a:pPr>
            <a:r>
              <a:rPr sz="1400" spc="-20" dirty="0">
                <a:latin typeface="Meiryo UI"/>
                <a:cs typeface="Meiryo UI"/>
              </a:rPr>
              <a:t>NICT</a:t>
            </a:r>
            <a:r>
              <a:rPr sz="1400" spc="-35" dirty="0">
                <a:latin typeface="Meiryo UI"/>
                <a:cs typeface="Meiryo UI"/>
              </a:rPr>
              <a:t>が提供している宇宙天気予報</a:t>
            </a:r>
            <a:endParaRPr sz="1400">
              <a:latin typeface="Meiryo UI"/>
              <a:cs typeface="Meiryo UI"/>
            </a:endParaRPr>
          </a:p>
        </p:txBody>
      </p:sp>
      <p:sp>
        <p:nvSpPr>
          <p:cNvPr id="12" name="テキスト ボックス 11">
            <a:extLst>
              <a:ext uri="{FF2B5EF4-FFF2-40B4-BE49-F238E27FC236}">
                <a16:creationId xmlns:a16="http://schemas.microsoft.com/office/drawing/2014/main" id="{F5E6D76C-A3EA-4B7A-9E37-A7EF2ADC4218}"/>
              </a:ext>
            </a:extLst>
          </p:cNvPr>
          <p:cNvSpPr txBox="1"/>
          <p:nvPr/>
        </p:nvSpPr>
        <p:spPr>
          <a:xfrm>
            <a:off x="5283200" y="6601324"/>
            <a:ext cx="1625600" cy="261610"/>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総務省資料</a:t>
            </a:r>
          </a:p>
        </p:txBody>
      </p:sp>
      <p:sp>
        <p:nvSpPr>
          <p:cNvPr id="13" name="テキスト ボックス 12">
            <a:extLst>
              <a:ext uri="{FF2B5EF4-FFF2-40B4-BE49-F238E27FC236}">
                <a16:creationId xmlns:a16="http://schemas.microsoft.com/office/drawing/2014/main" id="{B57BB712-4505-4A36-AC07-C763DC6056C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太陽フレア～自然界の超</a:t>
            </a:r>
            <a:r>
              <a:rPr lang="en-US" altLang="ja-JP" sz="2800" b="1" dirty="0">
                <a:solidFill>
                  <a:schemeClr val="bg1"/>
                </a:solidFill>
                <a:latin typeface="Meiryo UI" panose="020B0604030504040204" pitchFamily="50" charset="-128"/>
                <a:ea typeface="Meiryo UI" panose="020B0604030504040204" pitchFamily="50" charset="-128"/>
              </a:rPr>
              <a:t>EMP</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564229-EE7C-465B-4FC3-761ACD44EBB2}"/>
              </a:ext>
            </a:extLst>
          </p:cNvPr>
          <p:cNvSpPr txBox="1"/>
          <p:nvPr/>
        </p:nvSpPr>
        <p:spPr>
          <a:xfrm>
            <a:off x="0" y="55982"/>
            <a:ext cx="12192000" cy="461665"/>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r>
              <a:rPr kumimoji="1" lang="ja-JP" altLang="en-US" sz="2400" dirty="0">
                <a:latin typeface="HGP創英角ｺﾞｼｯｸUB" panose="020B0900000000000000" pitchFamily="50" charset="-128"/>
                <a:ea typeface="HGP創英角ｺﾞｼｯｸUB" panose="020B0900000000000000" pitchFamily="50" charset="-128"/>
              </a:rPr>
              <a:t>音響標定センサー</a:t>
            </a:r>
            <a:endParaRPr kumimoji="1" lang="en-US" altLang="ja-JP" sz="2400" dirty="0">
              <a:latin typeface="Segoe UI Black" panose="020B0A02040204020203" pitchFamily="34" charset="0"/>
              <a:ea typeface="Segoe UI Black" panose="020B0A02040204020203" pitchFamily="34" charset="0"/>
            </a:endParaRPr>
          </a:p>
        </p:txBody>
      </p:sp>
      <p:pic>
        <p:nvPicPr>
          <p:cNvPr id="3074" name="Picture 2" descr="複合体のサウンドレシーバーの設置">
            <a:extLst>
              <a:ext uri="{FF2B5EF4-FFF2-40B4-BE49-F238E27FC236}">
                <a16:creationId xmlns:a16="http://schemas.microsoft.com/office/drawing/2014/main" id="{CEBC8379-4814-1379-1775-ECF98E14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85" y="517647"/>
            <a:ext cx="5260615" cy="30053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32874F-D7F7-F2A0-0412-12A309D24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021" y="517647"/>
            <a:ext cx="5260615" cy="30053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C210ED-2A6B-F295-9342-FEA18F0B2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85" y="3671396"/>
            <a:ext cx="5260614" cy="3020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複合体のサウンドレシーバーの設置">
            <a:extLst>
              <a:ext uri="{FF2B5EF4-FFF2-40B4-BE49-F238E27FC236}">
                <a16:creationId xmlns:a16="http://schemas.microsoft.com/office/drawing/2014/main" id="{F4E784F0-3AAE-84EC-59F3-BF742FE49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2" y="3671397"/>
            <a:ext cx="5296646" cy="302074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924F814-29E7-06FE-2CE0-D5A5A69DD697}"/>
              </a:ext>
            </a:extLst>
          </p:cNvPr>
          <p:cNvSpPr txBox="1"/>
          <p:nvPr/>
        </p:nvSpPr>
        <p:spPr>
          <a:xfrm>
            <a:off x="3058106" y="6639405"/>
            <a:ext cx="6097554" cy="276999"/>
          </a:xfrm>
          <a:prstGeom prst="rect">
            <a:avLst/>
          </a:prstGeom>
          <a:noFill/>
        </p:spPr>
        <p:txBody>
          <a:bodyPr wrap="square">
            <a:spAutoFit/>
          </a:bodyPr>
          <a:lstStyle/>
          <a:p>
            <a:r>
              <a:rPr lang="en-US" altLang="ja-JP" sz="1200" dirty="0">
                <a:latin typeface="Segoe UI Black" panose="020B0A02040204020203" pitchFamily="34" charset="0"/>
                <a:ea typeface="Segoe UI Black" panose="020B0A02040204020203" pitchFamily="34" charset="0"/>
              </a:rPr>
              <a:t>https://mil.in.ua/uk/news/vijskovi-rosiyi-otrymaly-kompleksy-penytsyllyn/</a:t>
            </a:r>
            <a:endParaRPr lang="ja-JP" altLang="en-US" sz="1200" dirty="0">
              <a:latin typeface="Segoe UI Black" panose="020B0A02040204020203" pitchFamily="34" charset="0"/>
            </a:endParaRPr>
          </a:p>
        </p:txBody>
      </p:sp>
    </p:spTree>
    <p:extLst>
      <p:ext uri="{BB962C8B-B14F-4D97-AF65-F5344CB8AC3E}">
        <p14:creationId xmlns:p14="http://schemas.microsoft.com/office/powerpoint/2010/main" val="241297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正方形/長方形 2"/>
          <p:cNvSpPr/>
          <p:nvPr/>
        </p:nvSpPr>
        <p:spPr>
          <a:xfrm>
            <a:off x="6355999" y="1396289"/>
            <a:ext cx="5277333"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ja-JP" sz="4400" kern="1200" dirty="0">
                <a:solidFill>
                  <a:schemeClr val="tx1"/>
                </a:solidFill>
                <a:latin typeface="+mj-lt"/>
                <a:ea typeface="+mj-ea"/>
                <a:cs typeface="+mj-cs"/>
              </a:rPr>
              <a:t>Aerostat</a:t>
            </a:r>
          </a:p>
        </p:txBody>
      </p:sp>
      <p:sp>
        <p:nvSpPr>
          <p:cNvPr id="10" name="Freeform: Shape 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2056"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図 4">
            <a:extLst>
              <a:ext uri="{FF2B5EF4-FFF2-40B4-BE49-F238E27FC236}">
                <a16:creationId xmlns:a16="http://schemas.microsoft.com/office/drawing/2014/main" id="{1A48CD08-4B0B-40DD-B0FA-B09A779B93DE}"/>
              </a:ext>
            </a:extLst>
          </p:cNvPr>
          <p:cNvPicPr>
            <a:picLocks noChangeAspect="1"/>
          </p:cNvPicPr>
          <p:nvPr/>
        </p:nvPicPr>
        <p:blipFill rotWithShape="1">
          <a:blip r:embed="rId3"/>
          <a:srcRect t="5528" r="-4" b="4993"/>
          <a:stretch/>
        </p:blipFill>
        <p:spPr>
          <a:xfrm>
            <a:off x="1516648"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12" name="Freeform: Shape 11">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t="7099" r="3" b="3"/>
          <a:stretch/>
        </p:blipFill>
        <p:spPr>
          <a:xfrm>
            <a:off x="20" y="3075259"/>
            <a:ext cx="4801068" cy="3782741"/>
          </a:xfrm>
          <a:custGeom>
            <a:avLst/>
            <a:gdLst/>
            <a:ahLst/>
            <a:cxnLst/>
            <a:rect l="l" t="t" r="r" b="b"/>
            <a:pathLst>
              <a:path w="4801088" h="3782741">
                <a:moveTo>
                  <a:pt x="2217908" y="0"/>
                </a:moveTo>
                <a:cubicBezTo>
                  <a:pt x="3644559" y="0"/>
                  <a:pt x="4801088" y="1156529"/>
                  <a:pt x="4801088" y="2583180"/>
                </a:cubicBezTo>
                <a:cubicBezTo>
                  <a:pt x="4801088" y="2939843"/>
                  <a:pt x="4728805" y="3279623"/>
                  <a:pt x="4598089" y="3588671"/>
                </a:cubicBezTo>
                <a:lnTo>
                  <a:pt x="4504600" y="3782741"/>
                </a:lnTo>
                <a:lnTo>
                  <a:pt x="0" y="3782741"/>
                </a:lnTo>
                <a:lnTo>
                  <a:pt x="0" y="1263826"/>
                </a:lnTo>
                <a:lnTo>
                  <a:pt x="75894" y="1138900"/>
                </a:lnTo>
                <a:cubicBezTo>
                  <a:pt x="540111" y="451769"/>
                  <a:pt x="1326251" y="0"/>
                  <a:pt x="2217908" y="0"/>
                </a:cubicBezTo>
                <a:close/>
              </a:path>
            </a:pathLst>
          </a:custGeom>
        </p:spPr>
      </p:pic>
      <p:sp>
        <p:nvSpPr>
          <p:cNvPr id="4" name="正方形/長方形 3"/>
          <p:cNvSpPr/>
          <p:nvPr/>
        </p:nvSpPr>
        <p:spPr>
          <a:xfrm>
            <a:off x="5357091" y="2871982"/>
            <a:ext cx="6276241" cy="3181684"/>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ja-JP" altLang="en-US" sz="1600" dirty="0">
                <a:latin typeface="BIZ UDPゴシック" panose="020B0400000000000000" pitchFamily="50" charset="-128"/>
                <a:ea typeface="BIZ UDPゴシック" panose="020B0400000000000000" pitchFamily="50" charset="-128"/>
              </a:rPr>
              <a:t>イラク、アフガニスタンの広大な地域で地上の動きを常時監視する目的で米国が開発した広範囲運動監視画像技術で輸出の可能性が出てきた。</a:t>
            </a: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r>
              <a:rPr lang="ja-JP" altLang="en-US" sz="1600" dirty="0">
                <a:latin typeface="BIZ UDPゴシック" panose="020B0400000000000000" pitchFamily="50" charset="-128"/>
                <a:ea typeface="BIZ UDPゴシック" panose="020B0400000000000000" pitchFamily="50" charset="-128"/>
              </a:rPr>
              <a:t>最初にリオデジャネイロの</a:t>
            </a:r>
            <a:r>
              <a:rPr lang="en-US" altLang="ja-JP" sz="1600" dirty="0">
                <a:latin typeface="BIZ UDPゴシック" panose="020B0400000000000000" pitchFamily="50" charset="-128"/>
                <a:ea typeface="BIZ UDPゴシック" panose="020B0400000000000000" pitchFamily="50" charset="-128"/>
              </a:rPr>
              <a:t>2016</a:t>
            </a:r>
            <a:r>
              <a:rPr lang="ja-JP" altLang="en-US" sz="1600" dirty="0">
                <a:latin typeface="BIZ UDPゴシック" panose="020B0400000000000000" pitchFamily="50" charset="-128"/>
                <a:ea typeface="BIZ UDPゴシック" panose="020B0400000000000000" pitchFamily="50" charset="-128"/>
              </a:rPr>
              <a:t>年夏季オリンピックで空中からの保安監視に投入されそう。</a:t>
            </a: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r>
              <a:rPr lang="ja-JP" altLang="en-US" sz="1600" dirty="0">
                <a:latin typeface="BIZ UDPゴシック" panose="020B0400000000000000" pitchFamily="50" charset="-128"/>
                <a:ea typeface="BIZ UDPゴシック" panose="020B0400000000000000" pitchFamily="50" charset="-128"/>
              </a:rPr>
              <a:t>ロゴステクノロジーズ</a:t>
            </a:r>
            <a:r>
              <a:rPr lang="en-US" altLang="ja-JP" sz="1600" dirty="0">
                <a:latin typeface="BIZ UDPゴシック" panose="020B0400000000000000" pitchFamily="50" charset="-128"/>
                <a:ea typeface="BIZ UDPゴシック" panose="020B0400000000000000" pitchFamily="50" charset="-128"/>
              </a:rPr>
              <a:t>Logos Technologies</a:t>
            </a:r>
            <a:r>
              <a:rPr lang="ja-JP" altLang="en-US" sz="1600" dirty="0">
                <a:latin typeface="BIZ UDPゴシック" panose="020B0400000000000000" pitchFamily="50" charset="-128"/>
                <a:ea typeface="BIZ UDPゴシック" panose="020B0400000000000000" pitchFamily="50" charset="-128"/>
              </a:rPr>
              <a:t>　はシメラ </a:t>
            </a:r>
            <a:r>
              <a:rPr lang="en-US" altLang="ja-JP" sz="1600" dirty="0" err="1">
                <a:latin typeface="BIZ UDPゴシック" panose="020B0400000000000000" pitchFamily="50" charset="-128"/>
                <a:ea typeface="BIZ UDPゴシック" panose="020B0400000000000000" pitchFamily="50" charset="-128"/>
              </a:rPr>
              <a:t>Simera</a:t>
            </a:r>
            <a:r>
              <a:rPr lang="ja-JP" altLang="en-US" sz="1600" dirty="0">
                <a:latin typeface="BIZ UDPゴシック" panose="020B0400000000000000" pitchFamily="50" charset="-128"/>
                <a:ea typeface="BIZ UDPゴシック" panose="020B0400000000000000" pitchFamily="50" charset="-128"/>
              </a:rPr>
              <a:t>　広範囲センサーをブラジル政府向きに開発し都市大の地域全体の空中監視に使う。</a:t>
            </a: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endParaRPr lang="en-US" altLang="ja-JP" sz="1600" dirty="0">
              <a:latin typeface="BIZ UDPゴシック" panose="020B0400000000000000" pitchFamily="50" charset="-128"/>
              <a:ea typeface="BIZ UDPゴシック" panose="020B0400000000000000" pitchFamily="50" charset="-128"/>
            </a:endParaRPr>
          </a:p>
          <a:p>
            <a:pPr indent="-228600">
              <a:lnSpc>
                <a:spcPct val="90000"/>
              </a:lnSpc>
              <a:spcAft>
                <a:spcPts val="600"/>
              </a:spcAft>
              <a:buFont typeface="Arial" panose="020B0604020202020204" pitchFamily="34" charset="0"/>
              <a:buChar char="•"/>
            </a:pPr>
            <a:r>
              <a:rPr lang="ja-JP" altLang="en-US" sz="1600" dirty="0">
                <a:latin typeface="BIZ UDPゴシック" panose="020B0400000000000000" pitchFamily="50" charset="-128"/>
                <a:ea typeface="BIZ UDPゴシック" panose="020B0400000000000000" pitchFamily="50" charset="-128"/>
              </a:rPr>
              <a:t>ハリス　</a:t>
            </a:r>
            <a:r>
              <a:rPr lang="en-US" altLang="ja-JP" sz="1600" dirty="0">
                <a:latin typeface="BIZ UDPゴシック" panose="020B0400000000000000" pitchFamily="50" charset="-128"/>
                <a:ea typeface="BIZ UDPゴシック" panose="020B0400000000000000" pitchFamily="50" charset="-128"/>
              </a:rPr>
              <a:t>Harris</a:t>
            </a:r>
            <a:r>
              <a:rPr lang="ja-JP" altLang="en-US" sz="1600" dirty="0">
                <a:latin typeface="BIZ UDPゴシック" panose="020B0400000000000000" pitchFamily="50" charset="-128"/>
                <a:ea typeface="BIZ UDPゴシック" panose="020B0400000000000000" pitchFamily="50" charset="-128"/>
              </a:rPr>
              <a:t>　は政府および民間向けに自社の</a:t>
            </a:r>
            <a:r>
              <a:rPr lang="en-US" altLang="ja-JP" sz="1600" dirty="0" err="1">
                <a:latin typeface="BIZ UDPゴシック" panose="020B0400000000000000" pitchFamily="50" charset="-128"/>
                <a:ea typeface="BIZ UDPゴシック" panose="020B0400000000000000" pitchFamily="50" charset="-128"/>
              </a:rPr>
              <a:t>CorvyusEye</a:t>
            </a:r>
            <a:r>
              <a:rPr lang="ja-JP" altLang="en-US" sz="1600" dirty="0">
                <a:latin typeface="BIZ UDPゴシック" panose="020B0400000000000000" pitchFamily="50" charset="-128"/>
                <a:ea typeface="BIZ UDPゴシック" panose="020B0400000000000000" pitchFamily="50" charset="-128"/>
              </a:rPr>
              <a:t>昼光広範囲画像システムの利用を働きかけている。同システムは米空軍の</a:t>
            </a:r>
            <a:r>
              <a:rPr lang="en-US" altLang="ja-JP" sz="1600" dirty="0">
                <a:latin typeface="BIZ UDPゴシック" panose="020B0400000000000000" pitchFamily="50" charset="-128"/>
                <a:ea typeface="BIZ UDPゴシック" panose="020B0400000000000000" pitchFamily="50" charset="-128"/>
              </a:rPr>
              <a:t>MQ-9</a:t>
            </a:r>
            <a:r>
              <a:rPr lang="ja-JP" altLang="en-US" sz="1600" dirty="0">
                <a:latin typeface="BIZ UDPゴシック" panose="020B0400000000000000" pitchFamily="50" charset="-128"/>
                <a:ea typeface="BIZ UDPゴシック" panose="020B0400000000000000" pitchFamily="50" charset="-128"/>
              </a:rPr>
              <a:t>リーパー向けに開発されたゴーゴンステアセンサー</a:t>
            </a:r>
            <a:r>
              <a:rPr lang="en-US" altLang="ja-JP" sz="1600" dirty="0">
                <a:latin typeface="BIZ UDPゴシック" panose="020B0400000000000000" pitchFamily="50" charset="-128"/>
                <a:ea typeface="BIZ UDPゴシック" panose="020B0400000000000000" pitchFamily="50" charset="-128"/>
              </a:rPr>
              <a:t>Gorgon Stare</a:t>
            </a:r>
            <a:r>
              <a:rPr lang="ja-JP" altLang="en-US" sz="1600" dirty="0">
                <a:latin typeface="BIZ UDPゴシック" panose="020B0400000000000000" pitchFamily="50" charset="-128"/>
                <a:ea typeface="BIZ UDPゴシック" panose="020B0400000000000000" pitchFamily="50" charset="-128"/>
              </a:rPr>
              <a:t>を流用している。</a:t>
            </a:r>
          </a:p>
        </p:txBody>
      </p:sp>
      <p:sp>
        <p:nvSpPr>
          <p:cNvPr id="6" name="テキスト ボックス 5">
            <a:extLst>
              <a:ext uri="{FF2B5EF4-FFF2-40B4-BE49-F238E27FC236}">
                <a16:creationId xmlns:a16="http://schemas.microsoft.com/office/drawing/2014/main" id="{808575F2-39FB-45B1-8F99-4BD63A1FFFB3}"/>
              </a:ext>
            </a:extLst>
          </p:cNvPr>
          <p:cNvSpPr txBox="1"/>
          <p:nvPr/>
        </p:nvSpPr>
        <p:spPr>
          <a:xfrm>
            <a:off x="6262255" y="406400"/>
            <a:ext cx="5200072" cy="646331"/>
          </a:xfrm>
          <a:prstGeom prst="rect">
            <a:avLst/>
          </a:prstGeom>
          <a:noFill/>
        </p:spPr>
        <p:txBody>
          <a:bodyPr wrap="square" rtlCol="0">
            <a:spAutoFit/>
          </a:bodyPr>
          <a:lstStyle/>
          <a:p>
            <a:pPr algn="ctr"/>
            <a:r>
              <a:rPr kumimoji="1" lang="ja-JP" altLang="en-US" sz="3600" dirty="0"/>
              <a:t>成層圏プラットフォーム</a:t>
            </a:r>
          </a:p>
        </p:txBody>
      </p:sp>
    </p:spTree>
    <p:extLst>
      <p:ext uri="{BB962C8B-B14F-4D97-AF65-F5344CB8AC3E}">
        <p14:creationId xmlns:p14="http://schemas.microsoft.com/office/powerpoint/2010/main" val="354961761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53E5CF3D-99C3-0E60-6721-94AB6620ADDD}"/>
              </a:ext>
            </a:extLst>
          </p:cNvPr>
          <p:cNvSpPr txBox="1"/>
          <p:nvPr/>
        </p:nvSpPr>
        <p:spPr>
          <a:xfrm>
            <a:off x="845393" y="5989281"/>
            <a:ext cx="10501213" cy="307777"/>
          </a:xfrm>
          <a:prstGeom prst="rect">
            <a:avLst/>
          </a:prstGeom>
          <a:noFill/>
        </p:spPr>
        <p:txBody>
          <a:bodyPr wrap="square">
            <a:spAutoFit/>
          </a:bodyPr>
          <a:lstStyle/>
          <a:p>
            <a:r>
              <a:rPr lang="en-US" altLang="ja-JP" sz="1400" b="1" dirty="0">
                <a:solidFill>
                  <a:schemeClr val="bg1"/>
                </a:solidFill>
                <a:latin typeface="BIZ UDP明朝 Medium" panose="02020500000000000000" pitchFamily="18" charset="-128"/>
                <a:ea typeface="BIZ UDP明朝 Medium" panose="02020500000000000000" pitchFamily="18" charset="-128"/>
              </a:rPr>
              <a:t>https://firms.modaps.eosdis.nasa.gov/map/#d:2022-05-19..2022-05-20,2022-05-19;@-342.7,7.0,3z</a:t>
            </a:r>
            <a:endParaRPr lang="ja-JP" altLang="en-US" sz="1400" b="1" dirty="0">
              <a:solidFill>
                <a:schemeClr val="bg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FEA0CE78-3884-44CF-B7AB-0B7197EB5913}"/>
              </a:ext>
            </a:extLst>
          </p:cNvPr>
          <p:cNvPicPr>
            <a:picLocks noChangeAspect="1"/>
          </p:cNvPicPr>
          <p:nvPr/>
        </p:nvPicPr>
        <p:blipFill>
          <a:blip r:embed="rId3"/>
          <a:stretch>
            <a:fillRect/>
          </a:stretch>
        </p:blipFill>
        <p:spPr>
          <a:xfrm>
            <a:off x="0" y="0"/>
            <a:ext cx="6851309" cy="6858000"/>
          </a:xfrm>
          <a:prstGeom prst="rect">
            <a:avLst/>
          </a:prstGeom>
        </p:spPr>
      </p:pic>
      <p:sp>
        <p:nvSpPr>
          <p:cNvPr id="3" name="楕円 2">
            <a:extLst>
              <a:ext uri="{FF2B5EF4-FFF2-40B4-BE49-F238E27FC236}">
                <a16:creationId xmlns:a16="http://schemas.microsoft.com/office/drawing/2014/main" id="{ECF0F8D5-427D-4826-9A13-7A93D02821FE}"/>
              </a:ext>
            </a:extLst>
          </p:cNvPr>
          <p:cNvSpPr/>
          <p:nvPr/>
        </p:nvSpPr>
        <p:spPr>
          <a:xfrm rot="19132360">
            <a:off x="2891383" y="3038365"/>
            <a:ext cx="1348958" cy="52946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9" name="テキスト ボックス 8">
            <a:extLst>
              <a:ext uri="{FF2B5EF4-FFF2-40B4-BE49-F238E27FC236}">
                <a16:creationId xmlns:a16="http://schemas.microsoft.com/office/drawing/2014/main" id="{C3A3014E-5337-4BC9-9100-D0A3D03D874C}"/>
              </a:ext>
            </a:extLst>
          </p:cNvPr>
          <p:cNvSpPr txBox="1"/>
          <p:nvPr/>
        </p:nvSpPr>
        <p:spPr>
          <a:xfrm>
            <a:off x="6930003" y="6331307"/>
            <a:ext cx="5116286" cy="246221"/>
          </a:xfrm>
          <a:prstGeom prst="rect">
            <a:avLst/>
          </a:prstGeom>
          <a:noFill/>
        </p:spPr>
        <p:txBody>
          <a:bodyPr wrap="square">
            <a:spAutoFit/>
          </a:bodyPr>
          <a:lstStyle/>
          <a:p>
            <a:r>
              <a:rPr lang="en-US" altLang="ja-JP" sz="1000" dirty="0">
                <a:latin typeface="Amasis MT Pro Medium" panose="02040604050005020304" pitchFamily="18" charset="0"/>
              </a:rPr>
              <a:t>https://drive.google.com/file/d/1fbLq2YswJVT8i4AW9L1SZ0PzbtaFMzHz/view</a:t>
            </a:r>
            <a:endParaRPr lang="ja-JP" altLang="en-US" sz="1000" dirty="0">
              <a:latin typeface="Amasis MT Pro Medium" panose="02040604050005020304" pitchFamily="18" charset="0"/>
            </a:endParaRPr>
          </a:p>
        </p:txBody>
      </p:sp>
      <p:pic>
        <p:nvPicPr>
          <p:cNvPr id="11" name="図 10">
            <a:extLst>
              <a:ext uri="{FF2B5EF4-FFF2-40B4-BE49-F238E27FC236}">
                <a16:creationId xmlns:a16="http://schemas.microsoft.com/office/drawing/2014/main" id="{304F8C10-120B-407D-B93D-E4084028C3C7}"/>
              </a:ext>
            </a:extLst>
          </p:cNvPr>
          <p:cNvPicPr>
            <a:picLocks noChangeAspect="1"/>
          </p:cNvPicPr>
          <p:nvPr/>
        </p:nvPicPr>
        <p:blipFill>
          <a:blip r:embed="rId4"/>
          <a:stretch>
            <a:fillRect/>
          </a:stretch>
        </p:blipFill>
        <p:spPr>
          <a:xfrm>
            <a:off x="6987042" y="1247663"/>
            <a:ext cx="5059247" cy="5049395"/>
          </a:xfrm>
          <a:prstGeom prst="rect">
            <a:avLst/>
          </a:prstGeom>
        </p:spPr>
      </p:pic>
      <p:sp>
        <p:nvSpPr>
          <p:cNvPr id="12" name="テキスト ボックス 11">
            <a:extLst>
              <a:ext uri="{FF2B5EF4-FFF2-40B4-BE49-F238E27FC236}">
                <a16:creationId xmlns:a16="http://schemas.microsoft.com/office/drawing/2014/main" id="{C4B06B26-92A3-4CFD-A5F4-A968D57C44A1}"/>
              </a:ext>
            </a:extLst>
          </p:cNvPr>
          <p:cNvSpPr txBox="1"/>
          <p:nvPr/>
        </p:nvSpPr>
        <p:spPr>
          <a:xfrm>
            <a:off x="7075714" y="219049"/>
            <a:ext cx="4626429" cy="923330"/>
          </a:xfrm>
          <a:prstGeom prst="rect">
            <a:avLst/>
          </a:prstGeom>
          <a:noFill/>
        </p:spPr>
        <p:txBody>
          <a:bodyPr wrap="square" rtlCol="0">
            <a:spAutoFit/>
          </a:bodyPr>
          <a:lstStyle/>
          <a:p>
            <a:pPr algn="ctr"/>
            <a:r>
              <a:rPr kumimoji="1" lang="ja-JP" altLang="en-US" dirty="0">
                <a:latin typeface="BIZ UDP明朝 Medium" panose="02020500000000000000" pitchFamily="18" charset="-128"/>
                <a:ea typeface="BIZ UDP明朝 Medium" panose="02020500000000000000" pitchFamily="18" charset="-128"/>
              </a:rPr>
              <a:t>民間衛星写真で見る中国人民解放軍の</a:t>
            </a:r>
            <a:endParaRPr kumimoji="1" lang="en-US" altLang="ja-JP" dirty="0">
              <a:latin typeface="BIZ UDP明朝 Medium" panose="02020500000000000000" pitchFamily="18" charset="-128"/>
              <a:ea typeface="BIZ UDP明朝 Medium" panose="02020500000000000000" pitchFamily="18" charset="-128"/>
            </a:endParaRPr>
          </a:p>
          <a:p>
            <a:pPr algn="ctr"/>
            <a:r>
              <a:rPr kumimoji="1" lang="ja-JP" altLang="en-US" dirty="0">
                <a:latin typeface="BIZ UDP明朝 Medium" panose="02020500000000000000" pitchFamily="18" charset="-128"/>
                <a:ea typeface="BIZ UDP明朝 Medium" panose="02020500000000000000" pitchFamily="18" charset="-128"/>
              </a:rPr>
              <a:t>空母</a:t>
            </a:r>
            <a:r>
              <a:rPr kumimoji="1" lang="en-US" altLang="ja-JP" dirty="0">
                <a:latin typeface="BIZ UDP明朝 Medium" panose="02020500000000000000" pitchFamily="18" charset="-128"/>
                <a:ea typeface="BIZ UDP明朝 Medium" panose="02020500000000000000" pitchFamily="18" charset="-128"/>
              </a:rPr>
              <a:t>003</a:t>
            </a:r>
            <a:r>
              <a:rPr kumimoji="1" lang="ja-JP" altLang="en-US" dirty="0">
                <a:latin typeface="BIZ UDP明朝 Medium" panose="02020500000000000000" pitchFamily="18" charset="-128"/>
                <a:ea typeface="BIZ UDP明朝 Medium" panose="02020500000000000000" pitchFamily="18" charset="-128"/>
              </a:rPr>
              <a:t>建造中の映像</a:t>
            </a:r>
            <a:endParaRPr kumimoji="1" lang="en-US" altLang="ja-JP" dirty="0">
              <a:latin typeface="BIZ UDP明朝 Medium" panose="02020500000000000000" pitchFamily="18" charset="-128"/>
              <a:ea typeface="BIZ UDP明朝 Medium" panose="02020500000000000000" pitchFamily="18" charset="-128"/>
            </a:endParaRPr>
          </a:p>
          <a:p>
            <a:pPr algn="ctr"/>
            <a:r>
              <a:rPr lang="en-US" altLang="ja-JP" b="0" i="0" dirty="0">
                <a:solidFill>
                  <a:srgbClr val="292A2B"/>
                </a:solidFill>
                <a:effectLst/>
                <a:latin typeface="BIZ UDP明朝 Medium" panose="02020500000000000000" pitchFamily="18" charset="-128"/>
                <a:ea typeface="BIZ UDP明朝 Medium" panose="02020500000000000000" pitchFamily="18" charset="-128"/>
              </a:rPr>
              <a:t>2021</a:t>
            </a:r>
            <a:r>
              <a:rPr lang="ja-JP" altLang="en-US" b="0" i="0" dirty="0">
                <a:solidFill>
                  <a:srgbClr val="292A2B"/>
                </a:solidFill>
                <a:effectLst/>
                <a:latin typeface="BIZ UDP明朝 Medium" panose="02020500000000000000" pitchFamily="18" charset="-128"/>
                <a:ea typeface="BIZ UDP明朝 Medium" panose="02020500000000000000" pitchFamily="18" charset="-128"/>
              </a:rPr>
              <a:t>年</a:t>
            </a:r>
            <a:r>
              <a:rPr lang="en-US" altLang="ja-JP" b="0" i="0" dirty="0">
                <a:solidFill>
                  <a:srgbClr val="292A2B"/>
                </a:solidFill>
                <a:effectLst/>
                <a:latin typeface="BIZ UDP明朝 Medium" panose="02020500000000000000" pitchFamily="18" charset="-128"/>
                <a:ea typeface="BIZ UDP明朝 Medium" panose="02020500000000000000" pitchFamily="18" charset="-128"/>
              </a:rPr>
              <a:t>9</a:t>
            </a:r>
            <a:r>
              <a:rPr lang="ja-JP" altLang="en-US" b="0" i="0" dirty="0">
                <a:solidFill>
                  <a:srgbClr val="292A2B"/>
                </a:solidFill>
                <a:effectLst/>
                <a:latin typeface="BIZ UDP明朝 Medium" panose="02020500000000000000" pitchFamily="18" charset="-128"/>
                <a:ea typeface="BIZ UDP明朝 Medium" panose="02020500000000000000" pitchFamily="18" charset="-128"/>
              </a:rPr>
              <a:t>月</a:t>
            </a:r>
            <a:r>
              <a:rPr lang="en-US" altLang="ja-JP" b="0" i="0" dirty="0">
                <a:solidFill>
                  <a:srgbClr val="292A2B"/>
                </a:solidFill>
                <a:effectLst/>
                <a:latin typeface="BIZ UDP明朝 Medium" panose="02020500000000000000" pitchFamily="18" charset="-128"/>
                <a:ea typeface="BIZ UDP明朝 Medium" panose="02020500000000000000" pitchFamily="18" charset="-128"/>
              </a:rPr>
              <a:t>30</a:t>
            </a:r>
            <a:r>
              <a:rPr lang="ja-JP" altLang="en-US" b="0" i="0" dirty="0">
                <a:solidFill>
                  <a:srgbClr val="292A2B"/>
                </a:solidFill>
                <a:effectLst/>
                <a:latin typeface="BIZ UDP明朝 Medium" panose="02020500000000000000" pitchFamily="18" charset="-128"/>
                <a:ea typeface="BIZ UDP明朝 Medium" panose="02020500000000000000" pitchFamily="18" charset="-128"/>
              </a:rPr>
              <a:t>日</a:t>
            </a:r>
            <a:endParaRPr kumimoji="1" lang="ja-JP" altLang="en-US" dirty="0">
              <a:latin typeface="BIZ UDP明朝 Medium" panose="02020500000000000000" pitchFamily="18" charset="-128"/>
              <a:ea typeface="BIZ UDP明朝 Medium" panose="02020500000000000000" pitchFamily="18" charset="-128"/>
            </a:endParaRPr>
          </a:p>
        </p:txBody>
      </p:sp>
      <p:pic>
        <p:nvPicPr>
          <p:cNvPr id="8" name="図 18">
            <a:extLst>
              <a:ext uri="{FF2B5EF4-FFF2-40B4-BE49-F238E27FC236}">
                <a16:creationId xmlns:a16="http://schemas.microsoft.com/office/drawing/2014/main" id="{59671FBA-2F10-4C8A-BF67-DBE8D3C95D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0376" y="228223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09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010F7901-2FFD-1F79-5B6D-85A1113802BB}"/>
              </a:ext>
            </a:extLst>
          </p:cNvPr>
          <p:cNvSpPr txBox="1"/>
          <p:nvPr/>
        </p:nvSpPr>
        <p:spPr>
          <a:xfrm>
            <a:off x="-13447" y="2906525"/>
            <a:ext cx="12192000" cy="1467068"/>
          </a:xfrm>
          <a:prstGeom prst="rect">
            <a:avLst/>
          </a:prstGeom>
          <a:solidFill>
            <a:schemeClr val="accent1">
              <a:lumMod val="20000"/>
              <a:lumOff val="80000"/>
            </a:schemeClr>
          </a:solidFill>
        </p:spPr>
        <p:txBody>
          <a:bodyPr vert="horz" wrap="square" lIns="0" tIns="5080" rIns="0" bIns="0" rtlCol="0">
            <a:spAutoFit/>
          </a:bodyPr>
          <a:lstStyle/>
          <a:p>
            <a:pPr marL="285750" indent="-195580">
              <a:lnSpc>
                <a:spcPct val="100000"/>
              </a:lnSpc>
              <a:spcBef>
                <a:spcPts val="40"/>
              </a:spcBef>
              <a:buFont typeface="Arial"/>
              <a:buChar char="•"/>
              <a:tabLst>
                <a:tab pos="285750" algn="l"/>
                <a:tab pos="286385" algn="l"/>
              </a:tabLst>
            </a:pPr>
            <a:r>
              <a:rPr b="1" spc="-15" dirty="0">
                <a:latin typeface="Meiryo UI"/>
                <a:cs typeface="Meiryo UI"/>
              </a:rPr>
              <a:t>準天頂衛星システム７機体制</a:t>
            </a:r>
            <a:r>
              <a:rPr spc="-10" dirty="0">
                <a:latin typeface="Meiryo UI"/>
                <a:cs typeface="Meiryo UI"/>
              </a:rPr>
              <a:t>を</a:t>
            </a:r>
            <a:r>
              <a:rPr b="1" spc="-10" dirty="0">
                <a:latin typeface="Meiryo UI"/>
                <a:cs typeface="Meiryo UI"/>
              </a:rPr>
              <a:t>2023</a:t>
            </a:r>
            <a:r>
              <a:rPr b="1" spc="-15" dirty="0">
                <a:latin typeface="Meiryo UI"/>
                <a:cs typeface="Meiryo UI"/>
              </a:rPr>
              <a:t>年度目処に実現</a:t>
            </a:r>
            <a:r>
              <a:rPr spc="-15" dirty="0">
                <a:latin typeface="Meiryo UI"/>
                <a:cs typeface="Meiryo UI"/>
              </a:rPr>
              <a:t>するとともに、</a:t>
            </a:r>
            <a:r>
              <a:rPr b="1" spc="-15" dirty="0">
                <a:latin typeface="Meiryo UI"/>
                <a:cs typeface="Meiryo UI"/>
              </a:rPr>
              <a:t>情報収集衛星</a:t>
            </a:r>
            <a:r>
              <a:rPr spc="-20" dirty="0">
                <a:latin typeface="Meiryo UI"/>
                <a:cs typeface="Meiryo UI"/>
              </a:rPr>
              <a:t>等の宇宙システムを着実に整備する。</a:t>
            </a:r>
            <a:endParaRPr dirty="0">
              <a:latin typeface="Meiryo UI"/>
              <a:cs typeface="Meiryo UI"/>
            </a:endParaRPr>
          </a:p>
          <a:p>
            <a:pPr marL="285115" marR="93980" indent="-195580">
              <a:lnSpc>
                <a:spcPct val="100000"/>
              </a:lnSpc>
              <a:spcBef>
                <a:spcPts val="300"/>
              </a:spcBef>
              <a:buFont typeface="Arial"/>
              <a:buChar char="•"/>
              <a:tabLst>
                <a:tab pos="285115" algn="l"/>
                <a:tab pos="285750" algn="l"/>
              </a:tabLst>
            </a:pPr>
            <a:r>
              <a:rPr b="1" dirty="0">
                <a:latin typeface="Meiryo UI"/>
                <a:cs typeface="Meiryo UI"/>
              </a:rPr>
              <a:t>極超音速滑空弾</a:t>
            </a:r>
            <a:r>
              <a:rPr b="1" spc="-10" dirty="0">
                <a:latin typeface="Meiryo UI"/>
                <a:cs typeface="Meiryo UI"/>
              </a:rPr>
              <a:t>（HGV）</a:t>
            </a:r>
            <a:r>
              <a:rPr spc="-15" dirty="0">
                <a:latin typeface="Meiryo UI"/>
                <a:cs typeface="Meiryo UI"/>
              </a:rPr>
              <a:t>探知・追尾の実証に係る調査研究など、</a:t>
            </a:r>
            <a:r>
              <a:rPr b="1" spc="-20" dirty="0">
                <a:latin typeface="Meiryo UI"/>
                <a:cs typeface="Meiryo UI"/>
              </a:rPr>
              <a:t>ミサイル防衛等のための小型衛星コンステレーション</a:t>
            </a:r>
            <a:r>
              <a:rPr spc="-25" dirty="0">
                <a:latin typeface="Meiryo UI"/>
                <a:cs typeface="Meiryo UI"/>
              </a:rPr>
              <a:t>につ</a:t>
            </a:r>
            <a:r>
              <a:rPr spc="-20" dirty="0">
                <a:latin typeface="Meiryo UI"/>
                <a:cs typeface="Meiryo UI"/>
              </a:rPr>
              <a:t>いて検討を進める。</a:t>
            </a:r>
            <a:endParaRPr dirty="0">
              <a:latin typeface="Meiryo UI"/>
              <a:cs typeface="Meiryo UI"/>
            </a:endParaRPr>
          </a:p>
          <a:p>
            <a:pPr marL="285115" marR="156210" indent="-195580">
              <a:lnSpc>
                <a:spcPct val="100000"/>
              </a:lnSpc>
              <a:spcBef>
                <a:spcPts val="300"/>
              </a:spcBef>
              <a:buFont typeface="Arial"/>
              <a:buChar char="•"/>
              <a:tabLst>
                <a:tab pos="285115" algn="l"/>
                <a:tab pos="285750" algn="l"/>
              </a:tabLst>
            </a:pPr>
            <a:r>
              <a:rPr b="1" spc="-15" dirty="0">
                <a:latin typeface="Meiryo UI"/>
                <a:cs typeface="Meiryo UI"/>
              </a:rPr>
              <a:t>宇宙状況把握システムの実運用を</a:t>
            </a:r>
            <a:r>
              <a:rPr b="1" spc="-10" dirty="0">
                <a:latin typeface="Meiryo UI"/>
                <a:cs typeface="Meiryo UI"/>
              </a:rPr>
              <a:t>2023</a:t>
            </a:r>
            <a:r>
              <a:rPr b="1" spc="-15" dirty="0">
                <a:latin typeface="Meiryo UI"/>
                <a:cs typeface="Meiryo UI"/>
              </a:rPr>
              <a:t>年度から開始</a:t>
            </a:r>
            <a:r>
              <a:rPr spc="-15" dirty="0">
                <a:latin typeface="Meiryo UI"/>
                <a:cs typeface="Meiryo UI"/>
              </a:rPr>
              <a:t>するとともに、</a:t>
            </a:r>
            <a:r>
              <a:rPr b="1" spc="-15" dirty="0">
                <a:latin typeface="Meiryo UI"/>
                <a:cs typeface="Meiryo UI"/>
              </a:rPr>
              <a:t>宇宙状況監視衛星を</a:t>
            </a:r>
            <a:r>
              <a:rPr b="1" spc="-10" dirty="0">
                <a:latin typeface="Meiryo UI"/>
                <a:cs typeface="Meiryo UI"/>
              </a:rPr>
              <a:t>2026</a:t>
            </a:r>
            <a:r>
              <a:rPr b="1" spc="-15" dirty="0">
                <a:latin typeface="Meiryo UI"/>
                <a:cs typeface="Meiryo UI"/>
              </a:rPr>
              <a:t>年度までに打上げる</a:t>
            </a:r>
            <a:r>
              <a:rPr spc="-25" dirty="0">
                <a:latin typeface="Meiryo UI"/>
                <a:cs typeface="Meiryo UI"/>
              </a:rPr>
              <a:t>など、</a:t>
            </a:r>
            <a:r>
              <a:rPr spc="-20" dirty="0">
                <a:latin typeface="Meiryo UI"/>
                <a:cs typeface="Meiryo UI"/>
              </a:rPr>
              <a:t>宇宙状況把握の体制強化を進める。</a:t>
            </a:r>
            <a:endParaRPr dirty="0">
              <a:latin typeface="Meiryo UI"/>
              <a:cs typeface="Meiryo UI"/>
            </a:endParaRPr>
          </a:p>
        </p:txBody>
      </p:sp>
      <p:sp>
        <p:nvSpPr>
          <p:cNvPr id="14" name="object 14">
            <a:extLst>
              <a:ext uri="{FF2B5EF4-FFF2-40B4-BE49-F238E27FC236}">
                <a16:creationId xmlns:a16="http://schemas.microsoft.com/office/drawing/2014/main" id="{F4113974-2E70-F979-3A4B-BD5E8DDF3C2F}"/>
              </a:ext>
            </a:extLst>
          </p:cNvPr>
          <p:cNvSpPr txBox="1"/>
          <p:nvPr/>
        </p:nvSpPr>
        <p:spPr>
          <a:xfrm>
            <a:off x="0" y="314936"/>
            <a:ext cx="12192000" cy="2382704"/>
          </a:xfrm>
          <a:prstGeom prst="rect">
            <a:avLst/>
          </a:prstGeom>
          <a:solidFill>
            <a:schemeClr val="accent3">
              <a:lumMod val="40000"/>
              <a:lumOff val="60000"/>
              <a:alpha val="30194"/>
            </a:schemeClr>
          </a:solidFill>
        </p:spPr>
        <p:txBody>
          <a:bodyPr vert="horz" wrap="square" lIns="0" tIns="12700" rIns="0" bIns="0" rtlCol="0">
            <a:spAutoFit/>
          </a:bodyPr>
          <a:lstStyle/>
          <a:p>
            <a:pPr marL="285750" marR="27305" indent="-195580" algn="just">
              <a:lnSpc>
                <a:spcPct val="100000"/>
              </a:lnSpc>
              <a:spcBef>
                <a:spcPts val="100"/>
              </a:spcBef>
              <a:buFont typeface="Arial"/>
              <a:buChar char="•"/>
              <a:tabLst>
                <a:tab pos="286385" algn="l"/>
              </a:tabLst>
            </a:pPr>
            <a:r>
              <a:rPr spc="-15" dirty="0">
                <a:latin typeface="Meiryo UI"/>
                <a:cs typeface="Meiryo UI"/>
              </a:rPr>
              <a:t>小型衛星コンステレーションの構築に向け増加する衛星打上げを国内で実施できるよう、</a:t>
            </a:r>
            <a:r>
              <a:rPr b="1" spc="-10" dirty="0">
                <a:latin typeface="Meiryo UI"/>
                <a:cs typeface="Meiryo UI"/>
              </a:rPr>
              <a:t>H3</a:t>
            </a:r>
            <a:r>
              <a:rPr b="1" spc="-15" dirty="0">
                <a:latin typeface="Meiryo UI"/>
                <a:cs typeface="Meiryo UI"/>
              </a:rPr>
              <a:t>ロケットのさらなる競争力強化</a:t>
            </a:r>
            <a:r>
              <a:rPr dirty="0">
                <a:latin typeface="Meiryo UI"/>
                <a:cs typeface="Meiryo UI"/>
              </a:rPr>
              <a:t>（</a:t>
            </a:r>
            <a:r>
              <a:rPr spc="-50" dirty="0">
                <a:latin typeface="Meiryo UI"/>
                <a:cs typeface="Meiryo UI"/>
              </a:rPr>
              <a:t>複</a:t>
            </a:r>
            <a:r>
              <a:rPr spc="-15" dirty="0">
                <a:latin typeface="Meiryo UI"/>
                <a:cs typeface="Meiryo UI"/>
              </a:rPr>
              <a:t>数衛星同時打上げを可能にするなど</a:t>
            </a:r>
            <a:r>
              <a:rPr dirty="0">
                <a:latin typeface="Meiryo UI"/>
                <a:cs typeface="Meiryo UI"/>
              </a:rPr>
              <a:t>）</a:t>
            </a:r>
            <a:r>
              <a:rPr spc="-15" dirty="0">
                <a:latin typeface="Meiryo UI"/>
                <a:cs typeface="Meiryo UI"/>
              </a:rPr>
              <a:t>に向けた研究開発や、</a:t>
            </a:r>
            <a:r>
              <a:rPr b="1" spc="-15" dirty="0">
                <a:latin typeface="Meiryo UI"/>
                <a:cs typeface="Meiryo UI"/>
              </a:rPr>
              <a:t>打上げ高頻度化</a:t>
            </a:r>
            <a:r>
              <a:rPr spc="-10" dirty="0">
                <a:latin typeface="Meiryo UI"/>
                <a:cs typeface="Meiryo UI"/>
              </a:rPr>
              <a:t>に向けた</a:t>
            </a:r>
            <a:r>
              <a:rPr b="1" spc="-20" dirty="0">
                <a:latin typeface="Meiryo UI"/>
                <a:cs typeface="Meiryo UI"/>
              </a:rPr>
              <a:t>射場等運用システム</a:t>
            </a:r>
            <a:r>
              <a:rPr spc="-20" dirty="0">
                <a:latin typeface="Meiryo UI"/>
                <a:cs typeface="Meiryo UI"/>
              </a:rPr>
              <a:t>の整備・改善を進</a:t>
            </a:r>
            <a:r>
              <a:rPr spc="-15" dirty="0">
                <a:latin typeface="Meiryo UI"/>
                <a:cs typeface="Meiryo UI"/>
              </a:rPr>
              <a:t>めるとともに、政府による活用等を通じて</a:t>
            </a:r>
            <a:r>
              <a:rPr b="1" spc="-15" dirty="0">
                <a:latin typeface="Meiryo UI"/>
                <a:cs typeface="Meiryo UI"/>
              </a:rPr>
              <a:t>民間小型ロケット</a:t>
            </a:r>
            <a:r>
              <a:rPr spc="-15" dirty="0">
                <a:latin typeface="Meiryo UI"/>
                <a:cs typeface="Meiryo UI"/>
              </a:rPr>
              <a:t>の事業化を促進する。また、</a:t>
            </a:r>
            <a:r>
              <a:rPr b="1" spc="-20" dirty="0">
                <a:latin typeface="Meiryo UI"/>
                <a:cs typeface="Meiryo UI"/>
              </a:rPr>
              <a:t>将来宇宙輸送システム</a:t>
            </a:r>
            <a:r>
              <a:rPr spc="-20" dirty="0">
                <a:latin typeface="Meiryo UI"/>
                <a:cs typeface="Meiryo UI"/>
              </a:rPr>
              <a:t>を研究開発する。</a:t>
            </a:r>
            <a:endParaRPr dirty="0">
              <a:latin typeface="Meiryo UI"/>
              <a:cs typeface="Meiryo UI"/>
            </a:endParaRPr>
          </a:p>
          <a:p>
            <a:pPr marL="285750" marR="3810" indent="-195580" algn="just">
              <a:lnSpc>
                <a:spcPct val="100000"/>
              </a:lnSpc>
              <a:spcBef>
                <a:spcPts val="300"/>
              </a:spcBef>
              <a:buFont typeface="Arial"/>
              <a:buChar char="•"/>
              <a:tabLst>
                <a:tab pos="286385" algn="l"/>
              </a:tabLst>
            </a:pPr>
            <a:r>
              <a:rPr b="1" spc="-15" dirty="0">
                <a:latin typeface="Meiryo UI"/>
                <a:cs typeface="Meiryo UI"/>
              </a:rPr>
              <a:t>小型衛星コンステレーションによる光通信ネットワーク</a:t>
            </a:r>
            <a:r>
              <a:rPr spc="-20" dirty="0">
                <a:latin typeface="Meiryo UI"/>
                <a:cs typeface="Meiryo UI"/>
              </a:rPr>
              <a:t>等の技術について、できる限り早期に実証衛星を打ち上げることを念頭に、</a:t>
            </a:r>
            <a:r>
              <a:rPr spc="-25" dirty="0">
                <a:latin typeface="Meiryo UI"/>
                <a:cs typeface="Meiryo UI"/>
              </a:rPr>
              <a:t>我が国が先行して獲得するための取組を行う。また、量子暗号技術など宇宙ネットワーク基盤技術の研究開発を進める。</a:t>
            </a:r>
            <a:endParaRPr dirty="0">
              <a:latin typeface="Meiryo UI"/>
              <a:cs typeface="Meiryo UI"/>
            </a:endParaRPr>
          </a:p>
          <a:p>
            <a:pPr marL="285750" indent="-195580" algn="just">
              <a:lnSpc>
                <a:spcPct val="100000"/>
              </a:lnSpc>
              <a:spcBef>
                <a:spcPts val="300"/>
              </a:spcBef>
              <a:buFont typeface="Arial"/>
              <a:buChar char="•"/>
              <a:tabLst>
                <a:tab pos="286385" algn="l"/>
              </a:tabLst>
            </a:pPr>
            <a:r>
              <a:rPr spc="-20" dirty="0" err="1">
                <a:latin typeface="Meiryo UI"/>
                <a:cs typeface="Meiryo UI"/>
              </a:rPr>
              <a:t>通信障害などをもたらすおそれのある太陽フレア</a:t>
            </a:r>
            <a:r>
              <a:rPr spc="-15" dirty="0" err="1">
                <a:latin typeface="Meiryo UI"/>
                <a:cs typeface="Meiryo UI"/>
              </a:rPr>
              <a:t>（太陽表面の爆発現象</a:t>
            </a:r>
            <a:r>
              <a:rPr dirty="0" err="1">
                <a:latin typeface="Meiryo UI"/>
                <a:cs typeface="Meiryo UI"/>
              </a:rPr>
              <a:t>）</a:t>
            </a:r>
            <a:r>
              <a:rPr spc="-15" dirty="0" err="1">
                <a:latin typeface="Meiryo UI"/>
                <a:cs typeface="Meiryo UI"/>
              </a:rPr>
              <a:t>等を予測する</a:t>
            </a:r>
            <a:r>
              <a:rPr b="1" spc="-15" dirty="0" err="1">
                <a:latin typeface="Meiryo UI"/>
                <a:cs typeface="Meiryo UI"/>
              </a:rPr>
              <a:t>宇宙天気予報</a:t>
            </a:r>
            <a:r>
              <a:rPr spc="-20" dirty="0" err="1">
                <a:latin typeface="Meiryo UI"/>
                <a:cs typeface="Meiryo UI"/>
              </a:rPr>
              <a:t>の高度化</a:t>
            </a:r>
            <a:r>
              <a:rPr spc="-20" dirty="0">
                <a:latin typeface="Meiryo UI"/>
                <a:cs typeface="Meiryo UI"/>
              </a:rPr>
              <a:t>。</a:t>
            </a:r>
            <a:endParaRPr dirty="0">
              <a:latin typeface="Meiryo UI"/>
              <a:cs typeface="Meiryo UI"/>
            </a:endParaRPr>
          </a:p>
          <a:p>
            <a:pPr marL="285750" indent="-195580" algn="just">
              <a:lnSpc>
                <a:spcPct val="100000"/>
              </a:lnSpc>
              <a:spcBef>
                <a:spcPts val="300"/>
              </a:spcBef>
              <a:buFont typeface="Arial"/>
              <a:buChar char="•"/>
              <a:tabLst>
                <a:tab pos="286385" algn="l"/>
              </a:tabLst>
            </a:pPr>
            <a:r>
              <a:rPr b="1" dirty="0">
                <a:latin typeface="Meiryo UI"/>
                <a:cs typeface="Meiryo UI"/>
              </a:rPr>
              <a:t>日米豪印</a:t>
            </a:r>
            <a:r>
              <a:rPr spc="-20" dirty="0">
                <a:latin typeface="Meiryo UI"/>
                <a:cs typeface="Meiryo UI"/>
              </a:rPr>
              <a:t>の４か国による宇宙分野の協力を推進する。</a:t>
            </a:r>
            <a:endParaRPr dirty="0">
              <a:latin typeface="Meiryo UI"/>
              <a:cs typeface="Meiryo UI"/>
            </a:endParaRPr>
          </a:p>
          <a:p>
            <a:pPr marL="285750" indent="-195580" algn="just">
              <a:lnSpc>
                <a:spcPct val="100000"/>
              </a:lnSpc>
              <a:spcBef>
                <a:spcPts val="300"/>
              </a:spcBef>
              <a:buFont typeface="Arial"/>
              <a:buChar char="•"/>
              <a:tabLst>
                <a:tab pos="286385" algn="l"/>
              </a:tabLst>
            </a:pPr>
            <a:r>
              <a:rPr spc="-15" dirty="0">
                <a:latin typeface="Meiryo UI"/>
                <a:cs typeface="Meiryo UI"/>
              </a:rPr>
              <a:t>小型衛星の開発等に参画する機会を提供する等を通じて、</a:t>
            </a:r>
            <a:r>
              <a:rPr b="1" spc="-15" dirty="0">
                <a:latin typeface="Meiryo UI"/>
                <a:cs typeface="Meiryo UI"/>
              </a:rPr>
              <a:t>人材育成</a:t>
            </a:r>
            <a:r>
              <a:rPr spc="-20" dirty="0">
                <a:latin typeface="Meiryo UI"/>
                <a:cs typeface="Meiryo UI"/>
              </a:rPr>
              <a:t>を推進する。</a:t>
            </a:r>
            <a:endParaRPr dirty="0">
              <a:latin typeface="Meiryo UI"/>
              <a:cs typeface="Meiryo UI"/>
            </a:endParaRPr>
          </a:p>
        </p:txBody>
      </p:sp>
      <p:sp>
        <p:nvSpPr>
          <p:cNvPr id="26" name="object 26">
            <a:extLst>
              <a:ext uri="{FF2B5EF4-FFF2-40B4-BE49-F238E27FC236}">
                <a16:creationId xmlns:a16="http://schemas.microsoft.com/office/drawing/2014/main" id="{984B2559-70A5-1DBB-CFF8-91FB3391E6FC}"/>
              </a:ext>
            </a:extLst>
          </p:cNvPr>
          <p:cNvSpPr txBox="1"/>
          <p:nvPr/>
        </p:nvSpPr>
        <p:spPr>
          <a:xfrm>
            <a:off x="0" y="4592621"/>
            <a:ext cx="12192000" cy="2091598"/>
          </a:xfrm>
          <a:prstGeom prst="rect">
            <a:avLst/>
          </a:prstGeom>
          <a:solidFill>
            <a:srgbClr val="FFFFCF"/>
          </a:solidFill>
        </p:spPr>
        <p:txBody>
          <a:bodyPr vert="horz" wrap="square" lIns="0" tIns="36830" rIns="0" bIns="0" rtlCol="0">
            <a:spAutoFit/>
          </a:bodyPr>
          <a:lstStyle/>
          <a:p>
            <a:pPr marL="285750" marR="68580" indent="-195580">
              <a:lnSpc>
                <a:spcPct val="100000"/>
              </a:lnSpc>
              <a:spcBef>
                <a:spcPts val="290"/>
              </a:spcBef>
              <a:buFont typeface="Arial"/>
              <a:buChar char="•"/>
              <a:tabLst>
                <a:tab pos="285750" algn="l"/>
                <a:tab pos="286385" algn="l"/>
              </a:tabLst>
            </a:pPr>
            <a:r>
              <a:rPr spc="-15" dirty="0">
                <a:latin typeface="Meiryo UI"/>
                <a:cs typeface="Meiryo UI"/>
              </a:rPr>
              <a:t>高頻度観測が可能な我が国独自の</a:t>
            </a:r>
            <a:r>
              <a:rPr b="1" spc="-10" dirty="0">
                <a:latin typeface="Meiryo UI"/>
                <a:cs typeface="Meiryo UI"/>
              </a:rPr>
              <a:t>小型のレーダー（SAR）</a:t>
            </a:r>
            <a:r>
              <a:rPr b="1" spc="-15" dirty="0">
                <a:latin typeface="Meiryo UI"/>
                <a:cs typeface="Meiryo UI"/>
              </a:rPr>
              <a:t>衛星コンステレーションを</a:t>
            </a:r>
            <a:r>
              <a:rPr b="1" spc="-10" dirty="0">
                <a:latin typeface="Meiryo UI"/>
                <a:cs typeface="Meiryo UI"/>
              </a:rPr>
              <a:t>2025年度までに構築</a:t>
            </a:r>
            <a:r>
              <a:rPr spc="-20" dirty="0">
                <a:latin typeface="Meiryo UI"/>
                <a:cs typeface="Meiryo UI"/>
              </a:rPr>
              <a:t>すべく、関係府省による利用実証を行い、国内事業者による衛星配備を加速する。</a:t>
            </a:r>
            <a:endParaRPr dirty="0">
              <a:latin typeface="Meiryo UI"/>
              <a:cs typeface="Meiryo UI"/>
            </a:endParaRPr>
          </a:p>
          <a:p>
            <a:pPr marL="285750" indent="-195580">
              <a:lnSpc>
                <a:spcPct val="100000"/>
              </a:lnSpc>
              <a:spcBef>
                <a:spcPts val="300"/>
              </a:spcBef>
              <a:buFont typeface="Arial"/>
              <a:buChar char="•"/>
              <a:tabLst>
                <a:tab pos="285750" algn="l"/>
                <a:tab pos="286385" algn="l"/>
              </a:tabLst>
            </a:pPr>
            <a:r>
              <a:rPr spc="-15" dirty="0">
                <a:latin typeface="Meiryo UI"/>
                <a:cs typeface="Meiryo UI"/>
              </a:rPr>
              <a:t>線状降水帯等の予測精度向上に向け、大気の３次元観測機能など最新の観測技術を導入した</a:t>
            </a:r>
            <a:r>
              <a:rPr b="1" spc="-15" dirty="0">
                <a:latin typeface="Meiryo UI"/>
                <a:cs typeface="Meiryo UI"/>
              </a:rPr>
              <a:t>次期静止気象衛星を、</a:t>
            </a:r>
            <a:endParaRPr dirty="0">
              <a:latin typeface="Meiryo UI"/>
              <a:cs typeface="Meiryo UI"/>
            </a:endParaRPr>
          </a:p>
          <a:p>
            <a:pPr marL="285750">
              <a:lnSpc>
                <a:spcPct val="100000"/>
              </a:lnSpc>
            </a:pPr>
            <a:r>
              <a:rPr b="1" spc="-10" dirty="0">
                <a:latin typeface="Meiryo UI"/>
                <a:cs typeface="Meiryo UI"/>
              </a:rPr>
              <a:t>2023年度を目途に製造に着手し、2029</a:t>
            </a:r>
            <a:r>
              <a:rPr b="1" spc="-15" dirty="0">
                <a:latin typeface="Meiryo UI"/>
                <a:cs typeface="Meiryo UI"/>
              </a:rPr>
              <a:t>年度の運用開始を目指す</a:t>
            </a:r>
            <a:r>
              <a:rPr spc="-50" dirty="0">
                <a:latin typeface="Meiryo UI"/>
                <a:cs typeface="Meiryo UI"/>
              </a:rPr>
              <a:t>。</a:t>
            </a:r>
            <a:endParaRPr dirty="0">
              <a:latin typeface="Meiryo UI"/>
              <a:cs typeface="Meiryo UI"/>
            </a:endParaRPr>
          </a:p>
          <a:p>
            <a:pPr marL="285115" marR="146685" indent="-194945">
              <a:lnSpc>
                <a:spcPct val="100000"/>
              </a:lnSpc>
              <a:spcBef>
                <a:spcPts val="300"/>
              </a:spcBef>
              <a:buFont typeface="Arial"/>
              <a:buChar char="•"/>
              <a:tabLst>
                <a:tab pos="285115" algn="l"/>
                <a:tab pos="286385" algn="l"/>
              </a:tabLst>
            </a:pPr>
            <a:r>
              <a:rPr b="1" spc="-15" dirty="0">
                <a:latin typeface="Meiryo UI"/>
                <a:cs typeface="Meiryo UI"/>
              </a:rPr>
              <a:t>温室効果ガス・水循環観測技術衛星</a:t>
            </a:r>
            <a:r>
              <a:rPr b="1" spc="-25" dirty="0">
                <a:latin typeface="Meiryo UI"/>
                <a:cs typeface="Meiryo UI"/>
              </a:rPr>
              <a:t>（GOSAT-</a:t>
            </a:r>
            <a:r>
              <a:rPr b="1" spc="-10" dirty="0">
                <a:latin typeface="Meiryo UI"/>
                <a:cs typeface="Meiryo UI"/>
              </a:rPr>
              <a:t>GW）の2023</a:t>
            </a:r>
            <a:r>
              <a:rPr b="1" spc="-5" dirty="0">
                <a:latin typeface="Meiryo UI"/>
                <a:cs typeface="Meiryo UI"/>
              </a:rPr>
              <a:t>年度打上げ</a:t>
            </a:r>
            <a:r>
              <a:rPr spc="-20" dirty="0">
                <a:latin typeface="Meiryo UI"/>
                <a:cs typeface="Meiryo UI"/>
              </a:rPr>
              <a:t>を目指すとともに、世界各国によるパリ協定に基づいた気候変動対策の削減効果の確認に活用されるよう、排出量推計方法等の国際標準化に向けた取組を進める。</a:t>
            </a:r>
            <a:endParaRPr dirty="0">
              <a:latin typeface="Meiryo UI"/>
              <a:cs typeface="Meiryo UI"/>
            </a:endParaRPr>
          </a:p>
          <a:p>
            <a:pPr marL="285750" indent="-195580">
              <a:lnSpc>
                <a:spcPct val="100000"/>
              </a:lnSpc>
              <a:spcBef>
                <a:spcPts val="300"/>
              </a:spcBef>
              <a:buFont typeface="Arial"/>
              <a:buChar char="•"/>
              <a:tabLst>
                <a:tab pos="285750" algn="l"/>
                <a:tab pos="286385" algn="l"/>
              </a:tabLst>
            </a:pPr>
            <a:r>
              <a:rPr spc="-10" dirty="0">
                <a:latin typeface="Meiryo UI"/>
                <a:cs typeface="Meiryo UI"/>
              </a:rPr>
              <a:t>衛星から地上への</a:t>
            </a:r>
            <a:r>
              <a:rPr b="1" spc="-15" dirty="0">
                <a:latin typeface="Meiryo UI"/>
                <a:cs typeface="Meiryo UI"/>
              </a:rPr>
              <a:t>エネルギー伝送の実証</a:t>
            </a:r>
            <a:r>
              <a:rPr spc="-15" dirty="0">
                <a:latin typeface="Meiryo UI"/>
                <a:cs typeface="Meiryo UI"/>
              </a:rPr>
              <a:t>を</a:t>
            </a:r>
            <a:r>
              <a:rPr b="1" spc="-10" dirty="0">
                <a:latin typeface="Meiryo UI"/>
                <a:cs typeface="Meiryo UI"/>
              </a:rPr>
              <a:t>2025</a:t>
            </a:r>
            <a:r>
              <a:rPr b="1" dirty="0">
                <a:latin typeface="Meiryo UI"/>
                <a:cs typeface="Meiryo UI"/>
              </a:rPr>
              <a:t>年度</a:t>
            </a:r>
            <a:r>
              <a:rPr spc="-15" dirty="0">
                <a:latin typeface="Meiryo UI"/>
                <a:cs typeface="Meiryo UI"/>
              </a:rPr>
              <a:t>を目途に目指すなど、</a:t>
            </a:r>
            <a:r>
              <a:rPr b="1" spc="-10" dirty="0">
                <a:latin typeface="Meiryo UI"/>
                <a:cs typeface="Meiryo UI"/>
              </a:rPr>
              <a:t>宇宙太陽光発電</a:t>
            </a:r>
            <a:r>
              <a:rPr spc="-20" dirty="0">
                <a:latin typeface="Meiryo UI"/>
                <a:cs typeface="Meiryo UI"/>
              </a:rPr>
              <a:t>の実現に向けた取組を進める。</a:t>
            </a:r>
            <a:endParaRPr dirty="0">
              <a:latin typeface="Meiryo UI"/>
              <a:cs typeface="Meiryo UI"/>
            </a:endParaRPr>
          </a:p>
        </p:txBody>
      </p:sp>
    </p:spTree>
    <p:extLst>
      <p:ext uri="{BB962C8B-B14F-4D97-AF65-F5344CB8AC3E}">
        <p14:creationId xmlns:p14="http://schemas.microsoft.com/office/powerpoint/2010/main" val="217732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14BA7DED-9577-43B5-AB53-CFCCFB9E55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811"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245440-0971-4744-A0B6-F86DB020D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72" y="3781110"/>
            <a:ext cx="3884238" cy="225140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42026B0-3ED2-4B79-A57A-D06BDA9A76D3}"/>
              </a:ext>
            </a:extLst>
          </p:cNvPr>
          <p:cNvSpPr txBox="1"/>
          <p:nvPr/>
        </p:nvSpPr>
        <p:spPr>
          <a:xfrm>
            <a:off x="531566" y="6032518"/>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（出典）ジャパンアーカイブズ</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https://jaa2100.org/entry/detail/055138.html</a:t>
            </a:r>
            <a:endParaRPr lang="ja-JP" altLang="en-US" sz="1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43A981-7EA5-41E8-82BC-06C8D76CF05A}"/>
              </a:ext>
            </a:extLst>
          </p:cNvPr>
          <p:cNvSpPr txBox="1"/>
          <p:nvPr/>
        </p:nvSpPr>
        <p:spPr>
          <a:xfrm>
            <a:off x="561272" y="3570112"/>
            <a:ext cx="3884238" cy="246221"/>
          </a:xfrm>
          <a:prstGeom prst="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1902</a:t>
            </a:r>
            <a:r>
              <a:rPr lang="ja-JP" altLang="en-US" sz="1000" b="1" dirty="0">
                <a:latin typeface="Meiryo UI" panose="020B0604030504040204" pitchFamily="50" charset="-128"/>
                <a:ea typeface="Meiryo UI" panose="020B0604030504040204" pitchFamily="50" charset="-128"/>
              </a:rPr>
              <a:t>年（明治</a:t>
            </a:r>
            <a:r>
              <a:rPr lang="en-US" altLang="ja-JP" sz="1000" b="1" dirty="0">
                <a:latin typeface="Meiryo UI" panose="020B0604030504040204" pitchFamily="50" charset="-128"/>
                <a:ea typeface="Meiryo UI" panose="020B0604030504040204" pitchFamily="50" charset="-128"/>
              </a:rPr>
              <a:t>35</a:t>
            </a:r>
            <a:r>
              <a:rPr lang="ja-JP" altLang="en-US" sz="1000" b="1" dirty="0">
                <a:latin typeface="Meiryo UI" panose="020B0604030504040204" pitchFamily="50" charset="-128"/>
                <a:ea typeface="Meiryo UI" panose="020B0604030504040204" pitchFamily="50" charset="-128"/>
              </a:rPr>
              <a:t>年）三井物産本社（日本橋一丁目</a:t>
            </a:r>
            <a:r>
              <a:rPr lang="en-US" altLang="ja-JP" sz="1000" b="1" dirty="0">
                <a:latin typeface="Meiryo UI" panose="020B0604030504040204" pitchFamily="50" charset="-128"/>
                <a:ea typeface="Meiryo UI" panose="020B0604030504040204" pitchFamily="50" charset="-128"/>
              </a:rPr>
              <a:t>1</a:t>
            </a:r>
            <a:r>
              <a:rPr lang="ja-JP" altLang="en-US" sz="1000" b="1" dirty="0">
                <a:latin typeface="Meiryo UI" panose="020B0604030504040204" pitchFamily="50" charset="-128"/>
                <a:ea typeface="Meiryo UI" panose="020B0604030504040204" pitchFamily="50" charset="-128"/>
              </a:rPr>
              <a:t>番）</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2670553" y="1375110"/>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日本</a:t>
            </a:r>
          </a:p>
        </p:txBody>
      </p:sp>
      <p:cxnSp>
        <p:nvCxnSpPr>
          <p:cNvPr id="16" name="直線矢印コネクタ 15">
            <a:extLst>
              <a:ext uri="{FF2B5EF4-FFF2-40B4-BE49-F238E27FC236}">
                <a16:creationId xmlns:a16="http://schemas.microsoft.com/office/drawing/2014/main" id="{4F0DDAEF-59B3-4D17-8927-8376895FFFC4}"/>
              </a:ext>
            </a:extLst>
          </p:cNvPr>
          <p:cNvCxnSpPr>
            <a:cxnSpLocks/>
            <a:stCxn id="14" idx="3"/>
          </p:cNvCxnSpPr>
          <p:nvPr/>
        </p:nvCxnSpPr>
        <p:spPr>
          <a:xfrm>
            <a:off x="3573364" y="1636720"/>
            <a:ext cx="471898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F735F3D-0104-403F-B1AD-2414FFF879F7}"/>
              </a:ext>
            </a:extLst>
          </p:cNvPr>
          <p:cNvSpPr txBox="1"/>
          <p:nvPr/>
        </p:nvSpPr>
        <p:spPr>
          <a:xfrm>
            <a:off x="8293746" y="1375110"/>
            <a:ext cx="902811"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上海</a:t>
            </a:r>
            <a:endParaRPr kumimoji="1" lang="ja-JP" altLang="en-US" sz="2800" b="1" dirty="0">
              <a:latin typeface="Meiryo UI" panose="020B0604030504040204" pitchFamily="50" charset="-128"/>
              <a:ea typeface="Meiryo UI" panose="020B0604030504040204" pitchFamily="50" charset="-128"/>
            </a:endParaRPr>
          </a:p>
        </p:txBody>
      </p:sp>
      <p:pic>
        <p:nvPicPr>
          <p:cNvPr id="1030" name="Picture 6" descr="旧三井物産1">
            <a:extLst>
              <a:ext uri="{FF2B5EF4-FFF2-40B4-BE49-F238E27FC236}">
                <a16:creationId xmlns:a16="http://schemas.microsoft.com/office/drawing/2014/main" id="{57D25892-9147-462E-A0C0-349BF463D3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0424" y="3781110"/>
            <a:ext cx="3002398" cy="225140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A00016D1-5550-46DC-96C1-53C173DC0674}"/>
              </a:ext>
            </a:extLst>
          </p:cNvPr>
          <p:cNvSpPr txBox="1"/>
          <p:nvPr/>
        </p:nvSpPr>
        <p:spPr>
          <a:xfrm>
            <a:off x="8346125" y="3554841"/>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旧三井物産上海支店（四川中路</a:t>
            </a:r>
            <a:r>
              <a:rPr lang="en-US" altLang="ja-JP" sz="1000" b="1" dirty="0">
                <a:latin typeface="Meiryo UI" panose="020B0604030504040204" pitchFamily="50" charset="-128"/>
                <a:ea typeface="Meiryo UI" panose="020B0604030504040204" pitchFamily="50" charset="-128"/>
              </a:rPr>
              <a:t>175</a:t>
            </a:r>
            <a:r>
              <a:rPr lang="ja-JP" altLang="en-US" sz="1000" b="1" dirty="0">
                <a:latin typeface="Meiryo UI" panose="020B0604030504040204" pitchFamily="50" charset="-128"/>
                <a:ea typeface="Meiryo UI" panose="020B0604030504040204" pitchFamily="50" charset="-128"/>
              </a:rPr>
              <a:t>号）</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217087" y="6018276"/>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2297CD4D-567B-469D-A2D7-A9F7832B9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004"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A74BEAA3-F116-467A-8AB4-B8DBEFE0DBDE}"/>
              </a:ext>
            </a:extLst>
          </p:cNvPr>
          <p:cNvSpPr txBox="1"/>
          <p:nvPr/>
        </p:nvSpPr>
        <p:spPr>
          <a:xfrm>
            <a:off x="0" y="3010889"/>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22" name="矢印: 上 21">
            <a:extLst>
              <a:ext uri="{FF2B5EF4-FFF2-40B4-BE49-F238E27FC236}">
                <a16:creationId xmlns:a16="http://schemas.microsoft.com/office/drawing/2014/main" id="{3E5D8C61-DE70-46D9-8ADB-29C2A2639233}"/>
              </a:ext>
            </a:extLst>
          </p:cNvPr>
          <p:cNvSpPr/>
          <p:nvPr/>
        </p:nvSpPr>
        <p:spPr>
          <a:xfrm>
            <a:off x="1021062" y="1743120"/>
            <a:ext cx="351451" cy="12664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6E74CD3-A8DE-4ACC-BC4C-B37C75F8B08A}"/>
              </a:ext>
            </a:extLst>
          </p:cNvPr>
          <p:cNvSpPr txBox="1"/>
          <p:nvPr/>
        </p:nvSpPr>
        <p:spPr>
          <a:xfrm>
            <a:off x="53214" y="1096789"/>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37" name="矢印: 上 36">
            <a:extLst>
              <a:ext uri="{FF2B5EF4-FFF2-40B4-BE49-F238E27FC236}">
                <a16:creationId xmlns:a16="http://schemas.microsoft.com/office/drawing/2014/main" id="{1218A2FE-60A0-4864-975F-244FC7C6655E}"/>
              </a:ext>
            </a:extLst>
          </p:cNvPr>
          <p:cNvSpPr/>
          <p:nvPr/>
        </p:nvSpPr>
        <p:spPr>
          <a:xfrm rot="10800000">
            <a:off x="10587527" y="1831350"/>
            <a:ext cx="351451" cy="1322294"/>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E1DDF20-1A54-4B7A-ADC3-3CB862A07CFD}"/>
              </a:ext>
            </a:extLst>
          </p:cNvPr>
          <p:cNvSpPr txBox="1"/>
          <p:nvPr/>
        </p:nvSpPr>
        <p:spPr>
          <a:xfrm>
            <a:off x="9566465" y="3118755"/>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39" name="テキスト ボックス 38">
            <a:extLst>
              <a:ext uri="{FF2B5EF4-FFF2-40B4-BE49-F238E27FC236}">
                <a16:creationId xmlns:a16="http://schemas.microsoft.com/office/drawing/2014/main" id="{4C4D4832-D1B3-4F51-B092-CF6C2910BDB7}"/>
              </a:ext>
            </a:extLst>
          </p:cNvPr>
          <p:cNvSpPr txBox="1"/>
          <p:nvPr/>
        </p:nvSpPr>
        <p:spPr>
          <a:xfrm>
            <a:off x="581417" y="2255535"/>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暗号化</a:t>
            </a:r>
            <a:endParaRPr kumimoji="1" lang="ja-JP" altLang="en-US" sz="2800" b="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814CE217-C13F-48D2-B096-DD9C2C161BDB}"/>
              </a:ext>
            </a:extLst>
          </p:cNvPr>
          <p:cNvSpPr txBox="1"/>
          <p:nvPr/>
        </p:nvSpPr>
        <p:spPr>
          <a:xfrm>
            <a:off x="10132311" y="2158873"/>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復号化</a:t>
            </a:r>
            <a:endParaRPr kumimoji="1" lang="ja-JP" altLang="en-US" sz="2800" b="1" dirty="0">
              <a:latin typeface="Meiryo UI" panose="020B0604030504040204" pitchFamily="50" charset="-128"/>
              <a:ea typeface="Meiryo UI" panose="020B0604030504040204" pitchFamily="50" charset="-128"/>
            </a:endParaRPr>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3700"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3675"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テキスト ボックス 42">
            <a:extLst>
              <a:ext uri="{FF2B5EF4-FFF2-40B4-BE49-F238E27FC236}">
                <a16:creationId xmlns:a16="http://schemas.microsoft.com/office/drawing/2014/main" id="{07405EB9-4A61-4D25-9CB6-F6BA7F96828A}"/>
              </a:ext>
            </a:extLst>
          </p:cNvPr>
          <p:cNvSpPr txBox="1"/>
          <p:nvPr/>
        </p:nvSpPr>
        <p:spPr>
          <a:xfrm>
            <a:off x="5029073" y="2517145"/>
            <a:ext cx="1684435" cy="707886"/>
          </a:xfrm>
          <a:prstGeom prst="rect">
            <a:avLst/>
          </a:prstGeom>
          <a:noFill/>
          <a:ln>
            <a:noFill/>
          </a:ln>
        </p:spPr>
        <p:txBody>
          <a:bodyPr wrap="square" rtlCol="0">
            <a:spAutoFit/>
          </a:bodyPr>
          <a:lstStyle/>
          <a:p>
            <a:pPr algn="ctr"/>
            <a:r>
              <a:rPr lang="ja-JP" altLang="en-US" sz="2000" b="1" dirty="0">
                <a:solidFill>
                  <a:srgbClr val="FF0000"/>
                </a:solidFill>
                <a:latin typeface="Meiryo UI" panose="020B0604030504040204" pitchFamily="50" charset="-128"/>
                <a:ea typeface="Meiryo UI" panose="020B0604030504040204" pitchFamily="50" charset="-128"/>
              </a:rPr>
              <a:t>同じ暗号帳</a:t>
            </a:r>
            <a:endParaRPr lang="en-US" altLang="ja-JP" sz="2000" b="1" dirty="0">
              <a:solidFill>
                <a:srgbClr val="FF0000"/>
              </a:solidFill>
              <a:latin typeface="Meiryo UI" panose="020B0604030504040204" pitchFamily="50" charset="-128"/>
              <a:ea typeface="Meiryo UI" panose="020B0604030504040204" pitchFamily="50" charset="-128"/>
            </a:endParaRPr>
          </a:p>
          <a:p>
            <a:pPr algn="ctr"/>
            <a:r>
              <a:rPr lang="ja-JP" altLang="en-US" sz="2000" b="1" dirty="0">
                <a:solidFill>
                  <a:srgbClr val="FF0000"/>
                </a:solidFill>
                <a:latin typeface="Meiryo UI" panose="020B0604030504040204" pitchFamily="50" charset="-128"/>
                <a:ea typeface="Meiryo UI" panose="020B0604030504040204" pitchFamily="50" charset="-128"/>
              </a:rPr>
              <a:t>同じ乱数表</a:t>
            </a:r>
            <a:endParaRPr kumimoji="1" lang="ja-JP" altLang="en-US" sz="2000" b="1" dirty="0">
              <a:solidFill>
                <a:srgbClr val="FF0000"/>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EF3E76AE-D1B6-4FD3-A901-585C06864BE5}"/>
              </a:ext>
            </a:extLst>
          </p:cNvPr>
          <p:cNvSpPr/>
          <p:nvPr/>
        </p:nvSpPr>
        <p:spPr>
          <a:xfrm>
            <a:off x="652607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BEDCBAD-5D75-4CEC-9E8D-757043286F27}"/>
              </a:ext>
            </a:extLst>
          </p:cNvPr>
          <p:cNvSpPr/>
          <p:nvPr/>
        </p:nvSpPr>
        <p:spPr>
          <a:xfrm rot="10800000">
            <a:off x="495783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1FD6896-1256-4CC2-A2F7-5486A073BB19}"/>
              </a:ext>
            </a:extLst>
          </p:cNvPr>
          <p:cNvSpPr txBox="1"/>
          <p:nvPr/>
        </p:nvSpPr>
        <p:spPr>
          <a:xfrm>
            <a:off x="4213567" y="1308052"/>
            <a:ext cx="3505791"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明治</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年　長崎＝上海　海底線</a:t>
            </a:r>
          </a:p>
        </p:txBody>
      </p:sp>
      <p:sp>
        <p:nvSpPr>
          <p:cNvPr id="47" name="テキスト ボックス 46">
            <a:extLst>
              <a:ext uri="{FF2B5EF4-FFF2-40B4-BE49-F238E27FC236}">
                <a16:creationId xmlns:a16="http://schemas.microsoft.com/office/drawing/2014/main" id="{75190BA7-80D6-4ADA-892F-0A2F63A9C8E5}"/>
              </a:ext>
            </a:extLst>
          </p:cNvPr>
          <p:cNvSpPr txBox="1"/>
          <p:nvPr/>
        </p:nvSpPr>
        <p:spPr>
          <a:xfrm>
            <a:off x="5359772" y="1636720"/>
            <a:ext cx="143194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モールス信号</a:t>
            </a:r>
          </a:p>
        </p:txBody>
      </p:sp>
      <p:sp>
        <p:nvSpPr>
          <p:cNvPr id="48" name="テキスト ボックス 47">
            <a:extLst>
              <a:ext uri="{FF2B5EF4-FFF2-40B4-BE49-F238E27FC236}">
                <a16:creationId xmlns:a16="http://schemas.microsoft.com/office/drawing/2014/main" id="{36F8918E-4D1F-45A8-9709-0A1B6D991C10}"/>
              </a:ext>
            </a:extLst>
          </p:cNvPr>
          <p:cNvSpPr txBox="1"/>
          <p:nvPr/>
        </p:nvSpPr>
        <p:spPr>
          <a:xfrm>
            <a:off x="4900051" y="3287888"/>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国内用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電信秘語</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9</a:t>
            </a:r>
            <a:r>
              <a:rPr lang="ja-JP" altLang="en-US" sz="1100" dirty="0">
                <a:latin typeface="Meiryo UI" panose="020B0604030504040204" pitchFamily="50" charset="-128"/>
                <a:ea typeface="Meiryo UI" panose="020B0604030504040204" pitchFamily="50" charset="-128"/>
              </a:rPr>
              <a:t>年</a:t>
            </a:r>
            <a:endParaRPr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海外用 </a:t>
            </a:r>
            <a:r>
              <a:rPr kumimoji="1" lang="en-US" altLang="ja-JP" sz="1100" dirty="0">
                <a:latin typeface="Meiryo UI" panose="020B0604030504040204" pitchFamily="50" charset="-128"/>
                <a:ea typeface="Meiryo UI" panose="020B0604030504040204" pitchFamily="50" charset="-128"/>
              </a:rPr>
              <a:t>『Private Code Mitsui Bussan Kaisha』</a:t>
            </a:r>
            <a:endParaRPr kumimoji="1" lang="ja-JP" altLang="en-US" sz="11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6DD9D95F-6030-436A-BCEC-12A0B9352470}"/>
              </a:ext>
            </a:extLst>
          </p:cNvPr>
          <p:cNvPicPr>
            <a:picLocks noChangeAspect="1"/>
          </p:cNvPicPr>
          <p:nvPr/>
        </p:nvPicPr>
        <p:blipFill>
          <a:blip r:embed="rId7"/>
          <a:stretch>
            <a:fillRect/>
          </a:stretch>
        </p:blipFill>
        <p:spPr>
          <a:xfrm>
            <a:off x="4568291" y="4414181"/>
            <a:ext cx="3648796" cy="1618337"/>
          </a:xfrm>
          <a:prstGeom prst="rect">
            <a:avLst/>
          </a:prstGeom>
        </p:spPr>
      </p:pic>
      <p:sp>
        <p:nvSpPr>
          <p:cNvPr id="50" name="テキスト ボックス 49">
            <a:extLst>
              <a:ext uri="{FF2B5EF4-FFF2-40B4-BE49-F238E27FC236}">
                <a16:creationId xmlns:a16="http://schemas.microsoft.com/office/drawing/2014/main" id="{EBC500EB-2359-4DFF-8AE8-CEAB5EF58E0A}"/>
              </a:ext>
            </a:extLst>
          </p:cNvPr>
          <p:cNvSpPr txBox="1"/>
          <p:nvPr/>
        </p:nvSpPr>
        <p:spPr>
          <a:xfrm>
            <a:off x="9472114" y="1214458"/>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51" name="テキスト ボックス 50">
            <a:extLst>
              <a:ext uri="{FF2B5EF4-FFF2-40B4-BE49-F238E27FC236}">
                <a16:creationId xmlns:a16="http://schemas.microsoft.com/office/drawing/2014/main" id="{4435F836-24BF-491B-BB96-E94C64CA3E01}"/>
              </a:ext>
            </a:extLst>
          </p:cNvPr>
          <p:cNvSpPr txBox="1"/>
          <p:nvPr/>
        </p:nvSpPr>
        <p:spPr>
          <a:xfrm>
            <a:off x="8567229" y="493597"/>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34</a:t>
            </a:r>
            <a:r>
              <a:rPr lang="ja-JP" altLang="en-US" sz="1100" dirty="0">
                <a:latin typeface="Meiryo UI" panose="020B0604030504040204" pitchFamily="50" charset="-128"/>
                <a:ea typeface="Meiryo UI" panose="020B0604030504040204" pitchFamily="50" charset="-128"/>
              </a:rPr>
              <a:t>年下半期の上海支店における電信発着数</a:t>
            </a:r>
            <a:endParaRPr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●出電：</a:t>
            </a:r>
            <a:r>
              <a:rPr kumimoji="1" lang="en-US" altLang="ja-JP" sz="1100" dirty="0">
                <a:latin typeface="Meiryo UI" panose="020B0604030504040204" pitchFamily="50" charset="-128"/>
                <a:ea typeface="Meiryo UI" panose="020B0604030504040204" pitchFamily="50" charset="-128"/>
              </a:rPr>
              <a:t>2,683</a:t>
            </a:r>
          </a:p>
          <a:p>
            <a:r>
              <a:rPr lang="ja-JP" altLang="en-US" sz="1100" dirty="0">
                <a:latin typeface="Meiryo UI" panose="020B0604030504040204" pitchFamily="50" charset="-128"/>
                <a:ea typeface="Meiryo UI" panose="020B0604030504040204" pitchFamily="50" charset="-128"/>
              </a:rPr>
              <a:t>〇来電：</a:t>
            </a:r>
            <a:r>
              <a:rPr lang="en-US" altLang="ja-JP" sz="1100" dirty="0">
                <a:latin typeface="Meiryo UI" panose="020B0604030504040204" pitchFamily="50" charset="-128"/>
                <a:ea typeface="Meiryo UI" panose="020B0604030504040204" pitchFamily="50" charset="-128"/>
              </a:rPr>
              <a:t>2,574</a:t>
            </a:r>
            <a:endParaRPr kumimoji="1" lang="ja-JP" altLang="en-US" sz="1100" dirty="0">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79421EA0-4DF9-4A12-A805-F37DFDF85A40}"/>
              </a:ext>
            </a:extLst>
          </p:cNvPr>
          <p:cNvCxnSpPr>
            <a:cxnSpLocks/>
            <a:endCxn id="28" idx="0"/>
          </p:cNvCxnSpPr>
          <p:nvPr/>
        </p:nvCxnSpPr>
        <p:spPr>
          <a:xfrm>
            <a:off x="8745151" y="1078087"/>
            <a:ext cx="1" cy="29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E148D56-FBF5-436C-BE3F-67F418FC5240}"/>
              </a:ext>
            </a:extLst>
          </p:cNvPr>
          <p:cNvSpPr txBox="1"/>
          <p:nvPr/>
        </p:nvSpPr>
        <p:spPr>
          <a:xfrm>
            <a:off x="1491199" y="6490942"/>
            <a:ext cx="9936600" cy="430887"/>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参照資料：平井岳哉　</a:t>
            </a:r>
            <a:r>
              <a:rPr lang="en-US" altLang="ja-JP" sz="1100" dirty="0">
                <a:latin typeface="Meiryo UI" panose="020B0604030504040204" pitchFamily="50" charset="-128"/>
                <a:ea typeface="Meiryo UI" panose="020B0604030504040204" pitchFamily="50" charset="-128"/>
              </a:rPr>
              <a:t>2014</a:t>
            </a:r>
            <a:r>
              <a:rPr lang="ja-JP" altLang="en-US" sz="1100" dirty="0">
                <a:latin typeface="Meiryo UI" panose="020B0604030504040204" pitchFamily="50" charset="-128"/>
                <a:ea typeface="Meiryo UI" panose="020B0604030504040204" pitchFamily="50" charset="-128"/>
              </a:rPr>
              <a:t>年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三井物産における電信利用</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https://dokkyo.repo.nii.ac.jp/?action=repository_action_common_download&amp;item_id=263&amp;item_no=1&amp;attribute_id=22&amp;file_no=1</a:t>
            </a:r>
            <a:endParaRPr kumimoji="1" lang="ja-JP" altLang="en-US" sz="12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795CE83-1C64-49CA-9B2A-74AB039A4C8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旧三井物産と暗号通信・・・実は量子暗号と方式は同じ</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4D12FAC-976B-4B4B-A462-21C776278501}"/>
              </a:ext>
            </a:extLst>
          </p:cNvPr>
          <p:cNvSpPr txBox="1"/>
          <p:nvPr/>
        </p:nvSpPr>
        <p:spPr>
          <a:xfrm>
            <a:off x="5198820" y="1957647"/>
            <a:ext cx="1381959" cy="523220"/>
          </a:xfrm>
          <a:prstGeom prst="rect">
            <a:avLst/>
          </a:prstGeom>
          <a:noFill/>
        </p:spPr>
        <p:txBody>
          <a:bodyPr wrap="square" rtlCol="0">
            <a:spAutoFit/>
          </a:bodyPr>
          <a:lstStyle/>
          <a:p>
            <a:pPr algn="ctr"/>
            <a:r>
              <a:rPr kumimoji="1" lang="ja-JP" altLang="en-US" sz="2800" b="1" dirty="0">
                <a:solidFill>
                  <a:srgbClr val="7030A0"/>
                </a:solidFill>
                <a:latin typeface="BIZ UDPゴシック" panose="020B0400000000000000" pitchFamily="50" charset="-128"/>
                <a:ea typeface="BIZ UDPゴシック" panose="020B0400000000000000" pitchFamily="50" charset="-128"/>
              </a:rPr>
              <a:t>暗号鍵</a:t>
            </a:r>
          </a:p>
        </p:txBody>
      </p:sp>
    </p:spTree>
    <p:extLst>
      <p:ext uri="{BB962C8B-B14F-4D97-AF65-F5344CB8AC3E}">
        <p14:creationId xmlns:p14="http://schemas.microsoft.com/office/powerpoint/2010/main" val="139243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6386" y="324488"/>
            <a:ext cx="7375451"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0" dirty="0">
                <a:latin typeface="BIZ UDP明朝 Medium" panose="02020500000000000000" pitchFamily="18" charset="-128"/>
                <a:ea typeface="BIZ UDP明朝 Medium" panose="02020500000000000000" pitchFamily="18" charset="-128"/>
              </a:rPr>
              <a:t>10Gbps</a:t>
            </a:r>
            <a:r>
              <a:rPr sz="2800" dirty="0">
                <a:latin typeface="BIZ UDP明朝 Medium" panose="02020500000000000000" pitchFamily="18" charset="-128"/>
                <a:ea typeface="BIZ UDP明朝 Medium" panose="02020500000000000000" pitchFamily="18" charset="-128"/>
              </a:rPr>
              <a:t>級の高速光通信技術</a:t>
            </a:r>
            <a:endParaRPr sz="1800" dirty="0">
              <a:latin typeface="BIZ UDP明朝 Medium" panose="02020500000000000000" pitchFamily="18" charset="-128"/>
              <a:ea typeface="BIZ UDP明朝 Medium" panose="02020500000000000000" pitchFamily="18" charset="-128"/>
            </a:endParaRPr>
          </a:p>
        </p:txBody>
      </p:sp>
      <p:grpSp>
        <p:nvGrpSpPr>
          <p:cNvPr id="3" name="object 3"/>
          <p:cNvGrpSpPr/>
          <p:nvPr/>
        </p:nvGrpSpPr>
        <p:grpSpPr>
          <a:xfrm>
            <a:off x="1889759" y="2599944"/>
            <a:ext cx="8516620" cy="3959860"/>
            <a:chOff x="746759" y="2599944"/>
            <a:chExt cx="8516620" cy="3959860"/>
          </a:xfrm>
        </p:grpSpPr>
        <p:pic>
          <p:nvPicPr>
            <p:cNvPr id="4" name="object 4"/>
            <p:cNvPicPr/>
            <p:nvPr/>
          </p:nvPicPr>
          <p:blipFill>
            <a:blip r:embed="rId2" cstate="print"/>
            <a:stretch>
              <a:fillRect/>
            </a:stretch>
          </p:blipFill>
          <p:spPr>
            <a:xfrm>
              <a:off x="1039368" y="2599944"/>
              <a:ext cx="7827263" cy="3959351"/>
            </a:xfrm>
            <a:prstGeom prst="rect">
              <a:avLst/>
            </a:prstGeom>
          </p:spPr>
        </p:pic>
        <p:pic>
          <p:nvPicPr>
            <p:cNvPr id="5" name="object 5"/>
            <p:cNvPicPr/>
            <p:nvPr/>
          </p:nvPicPr>
          <p:blipFill>
            <a:blip r:embed="rId3" cstate="print"/>
            <a:stretch>
              <a:fillRect/>
            </a:stretch>
          </p:blipFill>
          <p:spPr>
            <a:xfrm>
              <a:off x="746759" y="5041392"/>
              <a:ext cx="8516111" cy="1517903"/>
            </a:xfrm>
            <a:prstGeom prst="rect">
              <a:avLst/>
            </a:prstGeom>
          </p:spPr>
        </p:pic>
        <p:pic>
          <p:nvPicPr>
            <p:cNvPr id="6" name="object 6"/>
            <p:cNvPicPr/>
            <p:nvPr/>
          </p:nvPicPr>
          <p:blipFill>
            <a:blip r:embed="rId4" cstate="print"/>
            <a:stretch>
              <a:fillRect/>
            </a:stretch>
          </p:blipFill>
          <p:spPr>
            <a:xfrm>
              <a:off x="4678036" y="2612562"/>
              <a:ext cx="751954" cy="569996"/>
            </a:xfrm>
            <a:prstGeom prst="rect">
              <a:avLst/>
            </a:prstGeom>
          </p:spPr>
        </p:pic>
      </p:grpSp>
      <p:sp>
        <p:nvSpPr>
          <p:cNvPr id="7" name="object 7"/>
          <p:cNvSpPr txBox="1"/>
          <p:nvPr/>
        </p:nvSpPr>
        <p:spPr>
          <a:xfrm>
            <a:off x="4976348" y="6259522"/>
            <a:ext cx="1123315" cy="222496"/>
          </a:xfrm>
          <a:prstGeom prst="rect">
            <a:avLst/>
          </a:prstGeom>
        </p:spPr>
        <p:txBody>
          <a:bodyPr vert="horz" wrap="square" lIns="0" tIns="14604" rIns="0" bIns="0" rtlCol="0">
            <a:spAutoFit/>
          </a:bodyPr>
          <a:lstStyle/>
          <a:p>
            <a:pPr marL="12700">
              <a:spcBef>
                <a:spcPts val="114"/>
              </a:spcBef>
            </a:pPr>
            <a:r>
              <a:rPr sz="1350" spc="-15" dirty="0" err="1">
                <a:latin typeface="BIZ UDP明朝 Medium" panose="02020500000000000000" pitchFamily="18" charset="-128"/>
                <a:ea typeface="BIZ UDP明朝 Medium" panose="02020500000000000000" pitchFamily="18" charset="-128"/>
                <a:cs typeface="ＭＳ Ｐゴシック"/>
              </a:rPr>
              <a:t>光地上局</a:t>
            </a:r>
            <a:endParaRPr sz="1350" dirty="0">
              <a:latin typeface="BIZ UDP明朝 Medium" panose="02020500000000000000" pitchFamily="18" charset="-128"/>
              <a:ea typeface="BIZ UDP明朝 Medium" panose="02020500000000000000" pitchFamily="18" charset="-128"/>
              <a:cs typeface="ＭＳ Ｐゴシック"/>
            </a:endParaRPr>
          </a:p>
        </p:txBody>
      </p:sp>
      <p:sp>
        <p:nvSpPr>
          <p:cNvPr id="8" name="object 8"/>
          <p:cNvSpPr txBox="1"/>
          <p:nvPr/>
        </p:nvSpPr>
        <p:spPr>
          <a:xfrm>
            <a:off x="273486" y="1037488"/>
            <a:ext cx="11748655" cy="1208023"/>
          </a:xfrm>
          <a:prstGeom prst="rect">
            <a:avLst/>
          </a:prstGeom>
          <a:ln w="27432">
            <a:solidFill>
              <a:srgbClr val="002060"/>
            </a:solidFill>
          </a:ln>
        </p:spPr>
        <p:txBody>
          <a:bodyPr vert="horz" wrap="square" lIns="0" tIns="99060" rIns="0" bIns="0" rtlCol="0">
            <a:spAutoFit/>
          </a:bodyPr>
          <a:lstStyle/>
          <a:p>
            <a:pPr marL="375285" marR="150495" indent="-287020" algn="just">
              <a:spcBef>
                <a:spcPts val="780"/>
              </a:spcBef>
              <a:buFont typeface="Wingdings"/>
              <a:buChar char=""/>
              <a:tabLst>
                <a:tab pos="375920" algn="l"/>
              </a:tabLst>
            </a:pPr>
            <a:r>
              <a:rPr dirty="0">
                <a:latin typeface="Meiryo UI"/>
                <a:cs typeface="Meiryo UI"/>
              </a:rPr>
              <a:t>NICT</a:t>
            </a:r>
            <a:r>
              <a:rPr spc="-5" dirty="0">
                <a:latin typeface="Meiryo UI"/>
                <a:cs typeface="Meiryo UI"/>
              </a:rPr>
              <a:t>において、</a:t>
            </a:r>
            <a:r>
              <a:rPr b="1" spc="-15" dirty="0">
                <a:latin typeface="Meiryo UI"/>
                <a:cs typeface="Meiryo UI"/>
              </a:rPr>
              <a:t>世界最高レベルの</a:t>
            </a:r>
            <a:r>
              <a:rPr b="1" spc="-10" dirty="0">
                <a:latin typeface="Meiryo UI"/>
                <a:cs typeface="Meiryo UI"/>
              </a:rPr>
              <a:t>10Gbps</a:t>
            </a:r>
            <a:r>
              <a:rPr b="1" spc="-20" dirty="0">
                <a:latin typeface="Meiryo UI"/>
                <a:cs typeface="Meiryo UI"/>
              </a:rPr>
              <a:t>級地上-衛星間光データ伝送</a:t>
            </a:r>
            <a:r>
              <a:rPr spc="-30" dirty="0">
                <a:latin typeface="Meiryo UI"/>
                <a:cs typeface="Meiryo UI"/>
              </a:rPr>
              <a:t>を可能とする超高速光通信システム</a:t>
            </a:r>
            <a:r>
              <a:rPr spc="-20" dirty="0">
                <a:latin typeface="Meiryo UI"/>
                <a:cs typeface="Meiryo UI"/>
              </a:rPr>
              <a:t>を研究開発。光フィーダリンクの基礎技術を確立するため、</a:t>
            </a:r>
            <a:r>
              <a:rPr b="1" spc="-15" dirty="0">
                <a:latin typeface="Meiryo UI"/>
                <a:cs typeface="Meiryo UI"/>
              </a:rPr>
              <a:t>技術試験衛星９号機</a:t>
            </a:r>
            <a:r>
              <a:rPr b="1" spc="-25" dirty="0">
                <a:latin typeface="Meiryo UI"/>
                <a:cs typeface="Meiryo UI"/>
              </a:rPr>
              <a:t>（ETS-</a:t>
            </a:r>
            <a:r>
              <a:rPr b="1" spc="-10" dirty="0">
                <a:latin typeface="Meiryo UI"/>
                <a:cs typeface="Meiryo UI"/>
              </a:rPr>
              <a:t>9）</a:t>
            </a:r>
            <a:r>
              <a:rPr spc="-5" dirty="0">
                <a:latin typeface="Meiryo UI"/>
                <a:cs typeface="Meiryo UI"/>
              </a:rPr>
              <a:t>により</a:t>
            </a:r>
            <a:r>
              <a:rPr b="1" spc="-10" dirty="0">
                <a:latin typeface="Meiryo UI"/>
                <a:cs typeface="Meiryo UI"/>
              </a:rPr>
              <a:t>宇宙実証</a:t>
            </a:r>
            <a:r>
              <a:rPr spc="-50" dirty="0">
                <a:latin typeface="Meiryo UI"/>
                <a:cs typeface="Meiryo UI"/>
              </a:rPr>
              <a:t>を</a:t>
            </a:r>
            <a:r>
              <a:rPr spc="-15" dirty="0">
                <a:latin typeface="Meiryo UI"/>
                <a:cs typeface="Meiryo UI"/>
              </a:rPr>
              <a:t>目指す。</a:t>
            </a:r>
            <a:endParaRPr dirty="0">
              <a:latin typeface="Meiryo UI"/>
              <a:cs typeface="Meiryo UI"/>
            </a:endParaRPr>
          </a:p>
          <a:p>
            <a:pPr marL="375285" marR="325755" indent="-287020" algn="just">
              <a:buFont typeface="Wingdings"/>
              <a:buChar char=""/>
              <a:tabLst>
                <a:tab pos="375920" algn="l"/>
              </a:tabLst>
            </a:pPr>
            <a:r>
              <a:rPr spc="-30" dirty="0">
                <a:latin typeface="Meiryo UI"/>
                <a:cs typeface="Meiryo UI"/>
              </a:rPr>
              <a:t>先進的な主要光通信デバイスについては、宇宙環境耐性・信頼性を確保するスクリーニングプロセスを確立し、</a:t>
            </a:r>
            <a:r>
              <a:rPr spc="-25" dirty="0">
                <a:latin typeface="Meiryo UI"/>
                <a:cs typeface="Meiryo UI"/>
              </a:rPr>
              <a:t>先行した宇宙実証で国際競争力を有した市場展開を目指す。</a:t>
            </a:r>
            <a:endParaRPr dirty="0">
              <a:latin typeface="Meiryo UI"/>
              <a:cs typeface="Meiryo UI"/>
            </a:endParaRPr>
          </a:p>
        </p:txBody>
      </p:sp>
      <p:grpSp>
        <p:nvGrpSpPr>
          <p:cNvPr id="9" name="object 9"/>
          <p:cNvGrpSpPr/>
          <p:nvPr/>
        </p:nvGrpSpPr>
        <p:grpSpPr>
          <a:xfrm>
            <a:off x="5087111" y="3208018"/>
            <a:ext cx="920750" cy="3025140"/>
            <a:chOff x="3944111" y="3208018"/>
            <a:chExt cx="920750" cy="3025140"/>
          </a:xfrm>
        </p:grpSpPr>
        <p:pic>
          <p:nvPicPr>
            <p:cNvPr id="10" name="object 10"/>
            <p:cNvPicPr/>
            <p:nvPr/>
          </p:nvPicPr>
          <p:blipFill>
            <a:blip r:embed="rId5" cstate="print"/>
            <a:stretch>
              <a:fillRect/>
            </a:stretch>
          </p:blipFill>
          <p:spPr>
            <a:xfrm>
              <a:off x="3944111" y="5583935"/>
              <a:ext cx="920495" cy="649223"/>
            </a:xfrm>
            <a:prstGeom prst="rect">
              <a:avLst/>
            </a:prstGeom>
          </p:spPr>
        </p:pic>
        <p:sp>
          <p:nvSpPr>
            <p:cNvPr id="11" name="object 11"/>
            <p:cNvSpPr/>
            <p:nvPr/>
          </p:nvSpPr>
          <p:spPr>
            <a:xfrm>
              <a:off x="4449036" y="3290876"/>
              <a:ext cx="332740" cy="2171700"/>
            </a:xfrm>
            <a:custGeom>
              <a:avLst/>
              <a:gdLst/>
              <a:ahLst/>
              <a:cxnLst/>
              <a:rect l="l" t="t" r="r" b="b"/>
              <a:pathLst>
                <a:path w="332739" h="2171700">
                  <a:moveTo>
                    <a:pt x="332206" y="0"/>
                  </a:moveTo>
                  <a:lnTo>
                    <a:pt x="0" y="2171573"/>
                  </a:lnTo>
                </a:path>
              </a:pathLst>
            </a:custGeom>
            <a:ln w="33528">
              <a:solidFill>
                <a:srgbClr val="FFFF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 name="object 12"/>
            <p:cNvSpPr/>
            <p:nvPr/>
          </p:nvSpPr>
          <p:spPr>
            <a:xfrm>
              <a:off x="4401845" y="3208019"/>
              <a:ext cx="426720" cy="2337435"/>
            </a:xfrm>
            <a:custGeom>
              <a:avLst/>
              <a:gdLst/>
              <a:ahLst/>
              <a:cxnLst/>
              <a:rect l="l" t="t" r="r" b="b"/>
              <a:pathLst>
                <a:path w="426720" h="2337435">
                  <a:moveTo>
                    <a:pt x="99428" y="2245461"/>
                  </a:moveTo>
                  <a:lnTo>
                    <a:pt x="0" y="2230259"/>
                  </a:lnTo>
                  <a:lnTo>
                    <a:pt x="34505" y="2337295"/>
                  </a:lnTo>
                  <a:lnTo>
                    <a:pt x="99428" y="2245461"/>
                  </a:lnTo>
                  <a:close/>
                </a:path>
                <a:path w="426720" h="2337435">
                  <a:moveTo>
                    <a:pt x="426567" y="107035"/>
                  </a:moveTo>
                  <a:lnTo>
                    <a:pt x="392074" y="0"/>
                  </a:lnTo>
                  <a:lnTo>
                    <a:pt x="327139" y="91821"/>
                  </a:lnTo>
                  <a:lnTo>
                    <a:pt x="426567" y="107035"/>
                  </a:lnTo>
                  <a:close/>
                </a:path>
              </a:pathLst>
            </a:custGeom>
            <a:solidFill>
              <a:srgbClr val="FFFF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3" name="object 13"/>
          <p:cNvSpPr txBox="1"/>
          <p:nvPr/>
        </p:nvSpPr>
        <p:spPr>
          <a:xfrm>
            <a:off x="5058119" y="4848358"/>
            <a:ext cx="808355" cy="212238"/>
          </a:xfrm>
          <a:prstGeom prst="rect">
            <a:avLst/>
          </a:prstGeom>
        </p:spPr>
        <p:txBody>
          <a:bodyPr vert="horz" wrap="square" lIns="0" tIns="12065" rIns="0" bIns="0" rtlCol="0">
            <a:spAutoFit/>
          </a:bodyPr>
          <a:lstStyle/>
          <a:p>
            <a:pPr marL="12700">
              <a:spcBef>
                <a:spcPts val="95"/>
              </a:spcBef>
            </a:pPr>
            <a:r>
              <a:rPr sz="1300" b="1" spc="-15" dirty="0">
                <a:latin typeface="BIZ UDP明朝 Medium" panose="02020500000000000000" pitchFamily="18" charset="-128"/>
                <a:ea typeface="BIZ UDP明朝 Medium" panose="02020500000000000000" pitchFamily="18" charset="-128"/>
                <a:cs typeface="ＭＳ Ｐゴシック"/>
              </a:rPr>
              <a:t>大気ゆらぎ</a:t>
            </a:r>
            <a:endParaRPr sz="1300">
              <a:latin typeface="BIZ UDP明朝 Medium" panose="02020500000000000000" pitchFamily="18" charset="-128"/>
              <a:ea typeface="BIZ UDP明朝 Medium" panose="02020500000000000000" pitchFamily="18" charset="-128"/>
              <a:cs typeface="ＭＳ Ｐゴシック"/>
            </a:endParaRPr>
          </a:p>
        </p:txBody>
      </p:sp>
      <p:grpSp>
        <p:nvGrpSpPr>
          <p:cNvPr id="14" name="object 14"/>
          <p:cNvGrpSpPr/>
          <p:nvPr/>
        </p:nvGrpSpPr>
        <p:grpSpPr>
          <a:xfrm>
            <a:off x="5806185" y="3005073"/>
            <a:ext cx="1948180" cy="3489960"/>
            <a:chOff x="4663185" y="3005073"/>
            <a:chExt cx="1948180" cy="3489960"/>
          </a:xfrm>
        </p:grpSpPr>
        <p:sp>
          <p:nvSpPr>
            <p:cNvPr id="15" name="object 15"/>
            <p:cNvSpPr/>
            <p:nvPr/>
          </p:nvSpPr>
          <p:spPr>
            <a:xfrm>
              <a:off x="4669535" y="3011423"/>
              <a:ext cx="231775" cy="186055"/>
            </a:xfrm>
            <a:custGeom>
              <a:avLst/>
              <a:gdLst/>
              <a:ahLst/>
              <a:cxnLst/>
              <a:rect l="l" t="t" r="r" b="b"/>
              <a:pathLst>
                <a:path w="231775" h="186055">
                  <a:moveTo>
                    <a:pt x="0" y="92963"/>
                  </a:moveTo>
                  <a:lnTo>
                    <a:pt x="9101" y="56776"/>
                  </a:lnTo>
                  <a:lnTo>
                    <a:pt x="33923" y="27227"/>
                  </a:lnTo>
                  <a:lnTo>
                    <a:pt x="70739" y="7305"/>
                  </a:lnTo>
                  <a:lnTo>
                    <a:pt x="115823" y="0"/>
                  </a:lnTo>
                  <a:lnTo>
                    <a:pt x="160908" y="7305"/>
                  </a:lnTo>
                  <a:lnTo>
                    <a:pt x="197724" y="27227"/>
                  </a:lnTo>
                  <a:lnTo>
                    <a:pt x="222546" y="56776"/>
                  </a:lnTo>
                  <a:lnTo>
                    <a:pt x="231647" y="92963"/>
                  </a:lnTo>
                  <a:lnTo>
                    <a:pt x="222546" y="129151"/>
                  </a:lnTo>
                  <a:lnTo>
                    <a:pt x="197724" y="158700"/>
                  </a:lnTo>
                  <a:lnTo>
                    <a:pt x="160908" y="178622"/>
                  </a:lnTo>
                  <a:lnTo>
                    <a:pt x="115823" y="185927"/>
                  </a:lnTo>
                  <a:lnTo>
                    <a:pt x="70739" y="178622"/>
                  </a:lnTo>
                  <a:lnTo>
                    <a:pt x="33923" y="158700"/>
                  </a:lnTo>
                  <a:lnTo>
                    <a:pt x="9101" y="129151"/>
                  </a:lnTo>
                  <a:lnTo>
                    <a:pt x="0" y="92963"/>
                  </a:lnTo>
                  <a:close/>
                </a:path>
              </a:pathLst>
            </a:custGeom>
            <a:ln w="12192">
              <a:solidFill>
                <a:srgbClr val="FF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6" name="object 16"/>
            <p:cNvPicPr/>
            <p:nvPr/>
          </p:nvPicPr>
          <p:blipFill>
            <a:blip r:embed="rId6" cstate="print"/>
            <a:stretch>
              <a:fillRect/>
            </a:stretch>
          </p:blipFill>
          <p:spPr>
            <a:xfrm>
              <a:off x="4956048" y="5684519"/>
              <a:ext cx="1039367" cy="809916"/>
            </a:xfrm>
            <a:prstGeom prst="rect">
              <a:avLst/>
            </a:prstGeom>
          </p:spPr>
        </p:pic>
        <p:pic>
          <p:nvPicPr>
            <p:cNvPr id="17" name="object 17"/>
            <p:cNvPicPr/>
            <p:nvPr/>
          </p:nvPicPr>
          <p:blipFill>
            <a:blip r:embed="rId7" cstate="print"/>
            <a:stretch>
              <a:fillRect/>
            </a:stretch>
          </p:blipFill>
          <p:spPr>
            <a:xfrm>
              <a:off x="6147815" y="5282183"/>
              <a:ext cx="445007" cy="597407"/>
            </a:xfrm>
            <a:prstGeom prst="rect">
              <a:avLst/>
            </a:prstGeom>
          </p:spPr>
        </p:pic>
        <p:sp>
          <p:nvSpPr>
            <p:cNvPr id="18" name="object 18"/>
            <p:cNvSpPr/>
            <p:nvPr/>
          </p:nvSpPr>
          <p:spPr>
            <a:xfrm>
              <a:off x="5811011" y="5740907"/>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 name="object 19"/>
            <p:cNvSpPr/>
            <p:nvPr/>
          </p:nvSpPr>
          <p:spPr>
            <a:xfrm>
              <a:off x="5811011" y="5740907"/>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 name="object 20"/>
            <p:cNvSpPr/>
            <p:nvPr/>
          </p:nvSpPr>
          <p:spPr>
            <a:xfrm>
              <a:off x="5945123" y="5844539"/>
              <a:ext cx="350520" cy="146685"/>
            </a:xfrm>
            <a:custGeom>
              <a:avLst/>
              <a:gdLst/>
              <a:ahLst/>
              <a:cxnLst/>
              <a:rect l="l" t="t" r="r" b="b"/>
              <a:pathLst>
                <a:path w="350520" h="146685">
                  <a:moveTo>
                    <a:pt x="175260" y="0"/>
                  </a:moveTo>
                  <a:lnTo>
                    <a:pt x="107038" y="5748"/>
                  </a:lnTo>
                  <a:lnTo>
                    <a:pt x="51330" y="21426"/>
                  </a:lnTo>
                  <a:lnTo>
                    <a:pt x="13771" y="44678"/>
                  </a:lnTo>
                  <a:lnTo>
                    <a:pt x="0" y="73152"/>
                  </a:lnTo>
                  <a:lnTo>
                    <a:pt x="13771" y="101625"/>
                  </a:lnTo>
                  <a:lnTo>
                    <a:pt x="51330" y="124877"/>
                  </a:lnTo>
                  <a:lnTo>
                    <a:pt x="107038" y="140555"/>
                  </a:lnTo>
                  <a:lnTo>
                    <a:pt x="175260" y="146304"/>
                  </a:lnTo>
                  <a:lnTo>
                    <a:pt x="243481" y="140555"/>
                  </a:lnTo>
                  <a:lnTo>
                    <a:pt x="299189" y="124877"/>
                  </a:lnTo>
                  <a:lnTo>
                    <a:pt x="336748" y="101625"/>
                  </a:lnTo>
                  <a:lnTo>
                    <a:pt x="350520" y="73152"/>
                  </a:lnTo>
                  <a:lnTo>
                    <a:pt x="336748" y="44678"/>
                  </a:lnTo>
                  <a:lnTo>
                    <a:pt x="299189" y="21426"/>
                  </a:lnTo>
                  <a:lnTo>
                    <a:pt x="243481" y="5748"/>
                  </a:lnTo>
                  <a:lnTo>
                    <a:pt x="175260"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 name="object 21"/>
            <p:cNvSpPr/>
            <p:nvPr/>
          </p:nvSpPr>
          <p:spPr>
            <a:xfrm>
              <a:off x="5945123" y="5844539"/>
              <a:ext cx="350520" cy="146685"/>
            </a:xfrm>
            <a:custGeom>
              <a:avLst/>
              <a:gdLst/>
              <a:ahLst/>
              <a:cxnLst/>
              <a:rect l="l" t="t" r="r" b="b"/>
              <a:pathLst>
                <a:path w="350520" h="146685">
                  <a:moveTo>
                    <a:pt x="0" y="73152"/>
                  </a:moveTo>
                  <a:lnTo>
                    <a:pt x="13771" y="44678"/>
                  </a:lnTo>
                  <a:lnTo>
                    <a:pt x="51330" y="21426"/>
                  </a:lnTo>
                  <a:lnTo>
                    <a:pt x="107038" y="5748"/>
                  </a:lnTo>
                  <a:lnTo>
                    <a:pt x="175260" y="0"/>
                  </a:lnTo>
                  <a:lnTo>
                    <a:pt x="243481" y="5748"/>
                  </a:lnTo>
                  <a:lnTo>
                    <a:pt x="299189" y="21426"/>
                  </a:lnTo>
                  <a:lnTo>
                    <a:pt x="336748" y="44678"/>
                  </a:lnTo>
                  <a:lnTo>
                    <a:pt x="350520" y="73152"/>
                  </a:lnTo>
                  <a:lnTo>
                    <a:pt x="336748" y="101625"/>
                  </a:lnTo>
                  <a:lnTo>
                    <a:pt x="299189" y="124877"/>
                  </a:lnTo>
                  <a:lnTo>
                    <a:pt x="243481" y="140555"/>
                  </a:lnTo>
                  <a:lnTo>
                    <a:pt x="175260" y="146304"/>
                  </a:lnTo>
                  <a:lnTo>
                    <a:pt x="107038" y="140555"/>
                  </a:lnTo>
                  <a:lnTo>
                    <a:pt x="51330" y="124877"/>
                  </a:lnTo>
                  <a:lnTo>
                    <a:pt x="13771" y="101625"/>
                  </a:lnTo>
                  <a:lnTo>
                    <a:pt x="0" y="73152"/>
                  </a:lnTo>
                  <a:close/>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 name="object 22"/>
            <p:cNvSpPr/>
            <p:nvPr/>
          </p:nvSpPr>
          <p:spPr>
            <a:xfrm>
              <a:off x="6134099" y="5753100"/>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6134099" y="5753100"/>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5792723" y="5969507"/>
              <a:ext cx="353695" cy="143510"/>
            </a:xfrm>
            <a:custGeom>
              <a:avLst/>
              <a:gdLst/>
              <a:ahLst/>
              <a:cxnLst/>
              <a:rect l="l" t="t" r="r" b="b"/>
              <a:pathLst>
                <a:path w="353695" h="143510">
                  <a:moveTo>
                    <a:pt x="176784" y="0"/>
                  </a:moveTo>
                  <a:lnTo>
                    <a:pt x="107970" y="5628"/>
                  </a:lnTo>
                  <a:lnTo>
                    <a:pt x="51777" y="20978"/>
                  </a:lnTo>
                  <a:lnTo>
                    <a:pt x="13892" y="43746"/>
                  </a:lnTo>
                  <a:lnTo>
                    <a:pt x="0" y="71627"/>
                  </a:lnTo>
                  <a:lnTo>
                    <a:pt x="13892" y="99509"/>
                  </a:lnTo>
                  <a:lnTo>
                    <a:pt x="51777" y="122277"/>
                  </a:lnTo>
                  <a:lnTo>
                    <a:pt x="107970" y="137627"/>
                  </a:lnTo>
                  <a:lnTo>
                    <a:pt x="176784" y="143255"/>
                  </a:lnTo>
                  <a:lnTo>
                    <a:pt x="245597" y="137627"/>
                  </a:lnTo>
                  <a:lnTo>
                    <a:pt x="301790" y="122277"/>
                  </a:lnTo>
                  <a:lnTo>
                    <a:pt x="339675" y="99509"/>
                  </a:lnTo>
                  <a:lnTo>
                    <a:pt x="353568" y="71627"/>
                  </a:lnTo>
                  <a:lnTo>
                    <a:pt x="339675" y="43746"/>
                  </a:lnTo>
                  <a:lnTo>
                    <a:pt x="301790" y="20978"/>
                  </a:lnTo>
                  <a:lnTo>
                    <a:pt x="245597" y="562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5792723" y="5969507"/>
              <a:ext cx="353695" cy="143510"/>
            </a:xfrm>
            <a:custGeom>
              <a:avLst/>
              <a:gdLst/>
              <a:ahLst/>
              <a:cxnLst/>
              <a:rect l="l" t="t" r="r" b="b"/>
              <a:pathLst>
                <a:path w="353695" h="143510">
                  <a:moveTo>
                    <a:pt x="0" y="71627"/>
                  </a:moveTo>
                  <a:lnTo>
                    <a:pt x="13892" y="43746"/>
                  </a:lnTo>
                  <a:lnTo>
                    <a:pt x="51777" y="20978"/>
                  </a:lnTo>
                  <a:lnTo>
                    <a:pt x="107970" y="5628"/>
                  </a:lnTo>
                  <a:lnTo>
                    <a:pt x="176784" y="0"/>
                  </a:lnTo>
                  <a:lnTo>
                    <a:pt x="245597" y="5628"/>
                  </a:lnTo>
                  <a:lnTo>
                    <a:pt x="301790" y="20978"/>
                  </a:lnTo>
                  <a:lnTo>
                    <a:pt x="339675" y="43746"/>
                  </a:lnTo>
                  <a:lnTo>
                    <a:pt x="353568" y="71627"/>
                  </a:lnTo>
                  <a:lnTo>
                    <a:pt x="339675" y="99509"/>
                  </a:lnTo>
                  <a:lnTo>
                    <a:pt x="301790" y="122277"/>
                  </a:lnTo>
                  <a:lnTo>
                    <a:pt x="245597" y="137627"/>
                  </a:lnTo>
                  <a:lnTo>
                    <a:pt x="176784" y="143255"/>
                  </a:lnTo>
                  <a:lnTo>
                    <a:pt x="107970" y="137627"/>
                  </a:lnTo>
                  <a:lnTo>
                    <a:pt x="51777" y="122277"/>
                  </a:lnTo>
                  <a:lnTo>
                    <a:pt x="13892" y="99509"/>
                  </a:lnTo>
                  <a:lnTo>
                    <a:pt x="0" y="71627"/>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6152387" y="5969507"/>
              <a:ext cx="353695" cy="143510"/>
            </a:xfrm>
            <a:custGeom>
              <a:avLst/>
              <a:gdLst/>
              <a:ahLst/>
              <a:cxnLst/>
              <a:rect l="l" t="t" r="r" b="b"/>
              <a:pathLst>
                <a:path w="353695" h="143510">
                  <a:moveTo>
                    <a:pt x="176784" y="0"/>
                  </a:moveTo>
                  <a:lnTo>
                    <a:pt x="107970" y="5628"/>
                  </a:lnTo>
                  <a:lnTo>
                    <a:pt x="51777" y="20978"/>
                  </a:lnTo>
                  <a:lnTo>
                    <a:pt x="13892" y="43746"/>
                  </a:lnTo>
                  <a:lnTo>
                    <a:pt x="0" y="71627"/>
                  </a:lnTo>
                  <a:lnTo>
                    <a:pt x="13892" y="99509"/>
                  </a:lnTo>
                  <a:lnTo>
                    <a:pt x="51777" y="122277"/>
                  </a:lnTo>
                  <a:lnTo>
                    <a:pt x="107970" y="137627"/>
                  </a:lnTo>
                  <a:lnTo>
                    <a:pt x="176784" y="143255"/>
                  </a:lnTo>
                  <a:lnTo>
                    <a:pt x="245597" y="137627"/>
                  </a:lnTo>
                  <a:lnTo>
                    <a:pt x="301790" y="122277"/>
                  </a:lnTo>
                  <a:lnTo>
                    <a:pt x="339675" y="99509"/>
                  </a:lnTo>
                  <a:lnTo>
                    <a:pt x="353568" y="71627"/>
                  </a:lnTo>
                  <a:lnTo>
                    <a:pt x="339675" y="43746"/>
                  </a:lnTo>
                  <a:lnTo>
                    <a:pt x="301790" y="20978"/>
                  </a:lnTo>
                  <a:lnTo>
                    <a:pt x="245597" y="562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6152387" y="5969507"/>
              <a:ext cx="353695" cy="143510"/>
            </a:xfrm>
            <a:custGeom>
              <a:avLst/>
              <a:gdLst/>
              <a:ahLst/>
              <a:cxnLst/>
              <a:rect l="l" t="t" r="r" b="b"/>
              <a:pathLst>
                <a:path w="353695" h="143510">
                  <a:moveTo>
                    <a:pt x="0" y="71627"/>
                  </a:moveTo>
                  <a:lnTo>
                    <a:pt x="13892" y="43746"/>
                  </a:lnTo>
                  <a:lnTo>
                    <a:pt x="51777" y="20978"/>
                  </a:lnTo>
                  <a:lnTo>
                    <a:pt x="107970" y="5628"/>
                  </a:lnTo>
                  <a:lnTo>
                    <a:pt x="176784" y="0"/>
                  </a:lnTo>
                  <a:lnTo>
                    <a:pt x="245597" y="5628"/>
                  </a:lnTo>
                  <a:lnTo>
                    <a:pt x="301790" y="20978"/>
                  </a:lnTo>
                  <a:lnTo>
                    <a:pt x="339675" y="43746"/>
                  </a:lnTo>
                  <a:lnTo>
                    <a:pt x="353568" y="71627"/>
                  </a:lnTo>
                  <a:lnTo>
                    <a:pt x="339675" y="99509"/>
                  </a:lnTo>
                  <a:lnTo>
                    <a:pt x="301790" y="122277"/>
                  </a:lnTo>
                  <a:lnTo>
                    <a:pt x="245597" y="137627"/>
                  </a:lnTo>
                  <a:lnTo>
                    <a:pt x="176784" y="143255"/>
                  </a:lnTo>
                  <a:lnTo>
                    <a:pt x="107970" y="137627"/>
                  </a:lnTo>
                  <a:lnTo>
                    <a:pt x="51777" y="122277"/>
                  </a:lnTo>
                  <a:lnTo>
                    <a:pt x="13892" y="99509"/>
                  </a:lnTo>
                  <a:lnTo>
                    <a:pt x="0" y="71627"/>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6252971" y="5844539"/>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6252971" y="5844539"/>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5782409" y="5780005"/>
              <a:ext cx="16510" cy="12065"/>
            </a:xfrm>
            <a:custGeom>
              <a:avLst/>
              <a:gdLst/>
              <a:ahLst/>
              <a:cxnLst/>
              <a:rect l="l" t="t" r="r" b="b"/>
              <a:pathLst>
                <a:path w="16510" h="12064">
                  <a:moveTo>
                    <a:pt x="16437" y="11658"/>
                  </a:moveTo>
                  <a:lnTo>
                    <a:pt x="0" y="11658"/>
                  </a:lnTo>
                  <a:lnTo>
                    <a:pt x="0" y="0"/>
                  </a:lnTo>
                  <a:lnTo>
                    <a:pt x="16437" y="0"/>
                  </a:lnTo>
                  <a:lnTo>
                    <a:pt x="16437" y="11658"/>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1" name="object 31"/>
            <p:cNvSpPr/>
            <p:nvPr/>
          </p:nvSpPr>
          <p:spPr>
            <a:xfrm>
              <a:off x="5773267" y="5740095"/>
              <a:ext cx="142875" cy="55880"/>
            </a:xfrm>
            <a:custGeom>
              <a:avLst/>
              <a:gdLst/>
              <a:ahLst/>
              <a:cxnLst/>
              <a:rect l="l" t="t" r="r" b="b"/>
              <a:pathLst>
                <a:path w="142875" h="55879">
                  <a:moveTo>
                    <a:pt x="135153" y="53695"/>
                  </a:moveTo>
                  <a:lnTo>
                    <a:pt x="123583" y="46977"/>
                  </a:lnTo>
                  <a:lnTo>
                    <a:pt x="12788" y="49453"/>
                  </a:lnTo>
                  <a:lnTo>
                    <a:pt x="11569" y="42748"/>
                  </a:lnTo>
                  <a:lnTo>
                    <a:pt x="1219" y="38862"/>
                  </a:lnTo>
                  <a:lnTo>
                    <a:pt x="0" y="43091"/>
                  </a:lnTo>
                  <a:lnTo>
                    <a:pt x="5486" y="55460"/>
                  </a:lnTo>
                  <a:lnTo>
                    <a:pt x="135153" y="53695"/>
                  </a:lnTo>
                  <a:close/>
                </a:path>
                <a:path w="142875" h="55879">
                  <a:moveTo>
                    <a:pt x="142455" y="0"/>
                  </a:moveTo>
                  <a:lnTo>
                    <a:pt x="90106" y="1409"/>
                  </a:lnTo>
                  <a:lnTo>
                    <a:pt x="90106" y="21894"/>
                  </a:lnTo>
                  <a:lnTo>
                    <a:pt x="142455" y="20485"/>
                  </a:lnTo>
                  <a:lnTo>
                    <a:pt x="142455" y="0"/>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2" name="object 32"/>
            <p:cNvSpPr/>
            <p:nvPr/>
          </p:nvSpPr>
          <p:spPr>
            <a:xfrm>
              <a:off x="5915730" y="5751743"/>
              <a:ext cx="17145" cy="8255"/>
            </a:xfrm>
            <a:custGeom>
              <a:avLst/>
              <a:gdLst/>
              <a:ahLst/>
              <a:cxnLst/>
              <a:rect l="l" t="t" r="r" b="b"/>
              <a:pathLst>
                <a:path w="17145" h="8254">
                  <a:moveTo>
                    <a:pt x="0" y="7772"/>
                  </a:moveTo>
                  <a:lnTo>
                    <a:pt x="0" y="706"/>
                  </a:lnTo>
                  <a:lnTo>
                    <a:pt x="17044" y="0"/>
                  </a:lnTo>
                  <a:lnTo>
                    <a:pt x="17044" y="7419"/>
                  </a:lnTo>
                  <a:lnTo>
                    <a:pt x="0" y="7772"/>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3" name="object 33"/>
            <p:cNvSpPr/>
            <p:nvPr/>
          </p:nvSpPr>
          <p:spPr>
            <a:xfrm>
              <a:off x="5932767" y="5751753"/>
              <a:ext cx="4445" cy="11430"/>
            </a:xfrm>
            <a:custGeom>
              <a:avLst/>
              <a:gdLst/>
              <a:ahLst/>
              <a:cxnLst/>
              <a:rect l="l" t="t" r="r" b="b"/>
              <a:pathLst>
                <a:path w="4445" h="11429">
                  <a:moveTo>
                    <a:pt x="1828" y="1409"/>
                  </a:moveTo>
                  <a:lnTo>
                    <a:pt x="0" y="0"/>
                  </a:lnTo>
                  <a:lnTo>
                    <a:pt x="0" y="7416"/>
                  </a:lnTo>
                  <a:lnTo>
                    <a:pt x="1828" y="8470"/>
                  </a:lnTo>
                  <a:lnTo>
                    <a:pt x="1828" y="1409"/>
                  </a:lnTo>
                  <a:close/>
                </a:path>
                <a:path w="4445" h="11429">
                  <a:moveTo>
                    <a:pt x="4267" y="3530"/>
                  </a:moveTo>
                  <a:lnTo>
                    <a:pt x="2438" y="2463"/>
                  </a:lnTo>
                  <a:lnTo>
                    <a:pt x="2438" y="9893"/>
                  </a:lnTo>
                  <a:lnTo>
                    <a:pt x="4267" y="10947"/>
                  </a:lnTo>
                  <a:lnTo>
                    <a:pt x="4267" y="3530"/>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4" name="object 34"/>
            <p:cNvSpPr/>
            <p:nvPr/>
          </p:nvSpPr>
          <p:spPr>
            <a:xfrm>
              <a:off x="5895640" y="5759162"/>
              <a:ext cx="41910" cy="3810"/>
            </a:xfrm>
            <a:custGeom>
              <a:avLst/>
              <a:gdLst/>
              <a:ahLst/>
              <a:cxnLst/>
              <a:rect l="l" t="t" r="r" b="b"/>
              <a:pathLst>
                <a:path w="41910" h="3810">
                  <a:moveTo>
                    <a:pt x="41394" y="3532"/>
                  </a:moveTo>
                  <a:lnTo>
                    <a:pt x="21914" y="3532"/>
                  </a:lnTo>
                  <a:lnTo>
                    <a:pt x="20697" y="2825"/>
                  </a:lnTo>
                  <a:lnTo>
                    <a:pt x="1825" y="2825"/>
                  </a:lnTo>
                  <a:lnTo>
                    <a:pt x="0" y="1765"/>
                  </a:lnTo>
                  <a:lnTo>
                    <a:pt x="19480" y="1765"/>
                  </a:lnTo>
                  <a:lnTo>
                    <a:pt x="17653" y="352"/>
                  </a:lnTo>
                  <a:lnTo>
                    <a:pt x="37134" y="0"/>
                  </a:lnTo>
                  <a:lnTo>
                    <a:pt x="39569" y="1059"/>
                  </a:lnTo>
                  <a:lnTo>
                    <a:pt x="39569" y="2472"/>
                  </a:lnTo>
                  <a:lnTo>
                    <a:pt x="41394" y="3532"/>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5" name="object 35"/>
            <p:cNvSpPr/>
            <p:nvPr/>
          </p:nvSpPr>
          <p:spPr>
            <a:xfrm>
              <a:off x="5947993" y="5776472"/>
              <a:ext cx="13970" cy="16510"/>
            </a:xfrm>
            <a:custGeom>
              <a:avLst/>
              <a:gdLst/>
              <a:ahLst/>
              <a:cxnLst/>
              <a:rect l="l" t="t" r="r" b="b"/>
              <a:pathLst>
                <a:path w="13970" h="16510">
                  <a:moveTo>
                    <a:pt x="13392" y="15897"/>
                  </a:moveTo>
                  <a:lnTo>
                    <a:pt x="0" y="4946"/>
                  </a:lnTo>
                  <a:lnTo>
                    <a:pt x="0" y="0"/>
                  </a:lnTo>
                  <a:lnTo>
                    <a:pt x="13392" y="11658"/>
                  </a:lnTo>
                  <a:lnTo>
                    <a:pt x="13392" y="15897"/>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6" name="object 36"/>
            <p:cNvSpPr/>
            <p:nvPr/>
          </p:nvSpPr>
          <p:spPr>
            <a:xfrm>
              <a:off x="5888943" y="5781419"/>
              <a:ext cx="73025" cy="13335"/>
            </a:xfrm>
            <a:custGeom>
              <a:avLst/>
              <a:gdLst/>
              <a:ahLst/>
              <a:cxnLst/>
              <a:rect l="l" t="t" r="r" b="b"/>
              <a:pathLst>
                <a:path w="73025" h="13335">
                  <a:moveTo>
                    <a:pt x="20697" y="13071"/>
                  </a:moveTo>
                  <a:lnTo>
                    <a:pt x="0" y="1413"/>
                  </a:lnTo>
                  <a:lnTo>
                    <a:pt x="59049" y="0"/>
                  </a:lnTo>
                  <a:lnTo>
                    <a:pt x="72442" y="10951"/>
                  </a:lnTo>
                  <a:lnTo>
                    <a:pt x="20697" y="13071"/>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7" name="object 37"/>
            <p:cNvSpPr/>
            <p:nvPr/>
          </p:nvSpPr>
          <p:spPr>
            <a:xfrm>
              <a:off x="5888943" y="5776472"/>
              <a:ext cx="59055" cy="6985"/>
            </a:xfrm>
            <a:custGeom>
              <a:avLst/>
              <a:gdLst/>
              <a:ahLst/>
              <a:cxnLst/>
              <a:rect l="l" t="t" r="r" b="b"/>
              <a:pathLst>
                <a:path w="59054" h="6985">
                  <a:moveTo>
                    <a:pt x="0" y="6359"/>
                  </a:moveTo>
                  <a:lnTo>
                    <a:pt x="0" y="1413"/>
                  </a:lnTo>
                  <a:lnTo>
                    <a:pt x="59049" y="0"/>
                  </a:lnTo>
                  <a:lnTo>
                    <a:pt x="59049" y="4946"/>
                  </a:lnTo>
                  <a:lnTo>
                    <a:pt x="0" y="6359"/>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5876768" y="5757042"/>
              <a:ext cx="34290" cy="32384"/>
            </a:xfrm>
            <a:custGeom>
              <a:avLst/>
              <a:gdLst/>
              <a:ahLst/>
              <a:cxnLst/>
              <a:rect l="l" t="t" r="r" b="b"/>
              <a:pathLst>
                <a:path w="34289" h="32385">
                  <a:moveTo>
                    <a:pt x="34090" y="31795"/>
                  </a:moveTo>
                  <a:lnTo>
                    <a:pt x="0" y="31795"/>
                  </a:lnTo>
                  <a:lnTo>
                    <a:pt x="0" y="1060"/>
                  </a:lnTo>
                  <a:lnTo>
                    <a:pt x="10348" y="0"/>
                  </a:lnTo>
                  <a:lnTo>
                    <a:pt x="34090" y="12718"/>
                  </a:lnTo>
                  <a:lnTo>
                    <a:pt x="34090" y="31795"/>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p:nvPr/>
          </p:nvSpPr>
          <p:spPr>
            <a:xfrm>
              <a:off x="5709967" y="5897293"/>
              <a:ext cx="67945" cy="5715"/>
            </a:xfrm>
            <a:custGeom>
              <a:avLst/>
              <a:gdLst/>
              <a:ahLst/>
              <a:cxnLst/>
              <a:rect l="l" t="t" r="r" b="b"/>
              <a:pathLst>
                <a:path w="67945" h="5714">
                  <a:moveTo>
                    <a:pt x="67572" y="5299"/>
                  </a:moveTo>
                  <a:lnTo>
                    <a:pt x="0" y="4238"/>
                  </a:lnTo>
                  <a:lnTo>
                    <a:pt x="0" y="0"/>
                  </a:lnTo>
                  <a:lnTo>
                    <a:pt x="67572" y="1060"/>
                  </a:lnTo>
                  <a:lnTo>
                    <a:pt x="67572" y="5299"/>
                  </a:lnTo>
                  <a:close/>
                </a:path>
              </a:pathLst>
            </a:custGeom>
            <a:solidFill>
              <a:srgbClr val="88888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0" name="object 40"/>
            <p:cNvSpPr/>
            <p:nvPr/>
          </p:nvSpPr>
          <p:spPr>
            <a:xfrm>
              <a:off x="5890769" y="5895526"/>
              <a:ext cx="73660" cy="6985"/>
            </a:xfrm>
            <a:custGeom>
              <a:avLst/>
              <a:gdLst/>
              <a:ahLst/>
              <a:cxnLst/>
              <a:rect l="l" t="t" r="r" b="b"/>
              <a:pathLst>
                <a:path w="73660" h="6985">
                  <a:moveTo>
                    <a:pt x="0" y="6712"/>
                  </a:moveTo>
                  <a:lnTo>
                    <a:pt x="0" y="1766"/>
                  </a:lnTo>
                  <a:lnTo>
                    <a:pt x="73051" y="0"/>
                  </a:lnTo>
                  <a:lnTo>
                    <a:pt x="73051" y="3886"/>
                  </a:lnTo>
                  <a:lnTo>
                    <a:pt x="0" y="6712"/>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1" name="object 41"/>
            <p:cNvSpPr/>
            <p:nvPr/>
          </p:nvSpPr>
          <p:spPr>
            <a:xfrm>
              <a:off x="5777540" y="5897293"/>
              <a:ext cx="113664" cy="5715"/>
            </a:xfrm>
            <a:custGeom>
              <a:avLst/>
              <a:gdLst/>
              <a:ahLst/>
              <a:cxnLst/>
              <a:rect l="l" t="t" r="r" b="b"/>
              <a:pathLst>
                <a:path w="113664" h="5714">
                  <a:moveTo>
                    <a:pt x="0" y="5299"/>
                  </a:moveTo>
                  <a:lnTo>
                    <a:pt x="0" y="1060"/>
                  </a:lnTo>
                  <a:lnTo>
                    <a:pt x="113229" y="0"/>
                  </a:lnTo>
                  <a:lnTo>
                    <a:pt x="113229" y="4946"/>
                  </a:lnTo>
                  <a:lnTo>
                    <a:pt x="0" y="5299"/>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2" name="object 42"/>
            <p:cNvSpPr/>
            <p:nvPr/>
          </p:nvSpPr>
          <p:spPr>
            <a:xfrm>
              <a:off x="5709967" y="5893407"/>
              <a:ext cx="254000" cy="5080"/>
            </a:xfrm>
            <a:custGeom>
              <a:avLst/>
              <a:gdLst/>
              <a:ahLst/>
              <a:cxnLst/>
              <a:rect l="l" t="t" r="r" b="b"/>
              <a:pathLst>
                <a:path w="254000" h="5079">
                  <a:moveTo>
                    <a:pt x="67572" y="4946"/>
                  </a:moveTo>
                  <a:lnTo>
                    <a:pt x="0" y="3886"/>
                  </a:lnTo>
                  <a:lnTo>
                    <a:pt x="11565" y="2825"/>
                  </a:lnTo>
                  <a:lnTo>
                    <a:pt x="67572" y="1060"/>
                  </a:lnTo>
                  <a:lnTo>
                    <a:pt x="185063" y="0"/>
                  </a:lnTo>
                  <a:lnTo>
                    <a:pt x="242895" y="706"/>
                  </a:lnTo>
                  <a:lnTo>
                    <a:pt x="253853" y="2119"/>
                  </a:lnTo>
                  <a:lnTo>
                    <a:pt x="180802" y="3886"/>
                  </a:lnTo>
                  <a:lnTo>
                    <a:pt x="67572" y="4946"/>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3" name="object 43"/>
            <p:cNvSpPr/>
            <p:nvPr/>
          </p:nvSpPr>
          <p:spPr>
            <a:xfrm>
              <a:off x="5762930" y="5772233"/>
              <a:ext cx="129539" cy="10795"/>
            </a:xfrm>
            <a:custGeom>
              <a:avLst/>
              <a:gdLst/>
              <a:ahLst/>
              <a:cxnLst/>
              <a:rect l="l" t="t" r="r" b="b"/>
              <a:pathLst>
                <a:path w="129539" h="10795">
                  <a:moveTo>
                    <a:pt x="21914" y="10597"/>
                  </a:moveTo>
                  <a:lnTo>
                    <a:pt x="0" y="2825"/>
                  </a:lnTo>
                  <a:lnTo>
                    <a:pt x="129056" y="0"/>
                  </a:lnTo>
                  <a:lnTo>
                    <a:pt x="126013" y="9185"/>
                  </a:lnTo>
                  <a:lnTo>
                    <a:pt x="21914" y="10597"/>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4" name="object 44"/>
            <p:cNvPicPr/>
            <p:nvPr/>
          </p:nvPicPr>
          <p:blipFill>
            <a:blip r:embed="rId8" cstate="print"/>
            <a:stretch>
              <a:fillRect/>
            </a:stretch>
          </p:blipFill>
          <p:spPr>
            <a:xfrm>
              <a:off x="5795797" y="5893053"/>
              <a:ext cx="84010" cy="3530"/>
            </a:xfrm>
            <a:prstGeom prst="rect">
              <a:avLst/>
            </a:prstGeom>
          </p:spPr>
        </p:pic>
        <p:sp>
          <p:nvSpPr>
            <p:cNvPr id="45" name="object 45"/>
            <p:cNvSpPr/>
            <p:nvPr/>
          </p:nvSpPr>
          <p:spPr>
            <a:xfrm>
              <a:off x="5762930" y="5747867"/>
              <a:ext cx="129539" cy="27305"/>
            </a:xfrm>
            <a:custGeom>
              <a:avLst/>
              <a:gdLst/>
              <a:ahLst/>
              <a:cxnLst/>
              <a:rect l="l" t="t" r="r" b="b"/>
              <a:pathLst>
                <a:path w="129539" h="27304">
                  <a:moveTo>
                    <a:pt x="129044" y="12014"/>
                  </a:moveTo>
                  <a:lnTo>
                    <a:pt x="96786" y="12636"/>
                  </a:lnTo>
                  <a:lnTo>
                    <a:pt x="96786" y="0"/>
                  </a:lnTo>
                  <a:lnTo>
                    <a:pt x="20688" y="1409"/>
                  </a:lnTo>
                  <a:lnTo>
                    <a:pt x="20688" y="14084"/>
                  </a:lnTo>
                  <a:lnTo>
                    <a:pt x="0" y="14478"/>
                  </a:lnTo>
                  <a:lnTo>
                    <a:pt x="0" y="27203"/>
                  </a:lnTo>
                  <a:lnTo>
                    <a:pt x="129044" y="24371"/>
                  </a:lnTo>
                  <a:lnTo>
                    <a:pt x="129044" y="12014"/>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6" name="object 46"/>
            <p:cNvPicPr/>
            <p:nvPr/>
          </p:nvPicPr>
          <p:blipFill>
            <a:blip r:embed="rId9" cstate="print"/>
            <a:stretch>
              <a:fillRect/>
            </a:stretch>
          </p:blipFill>
          <p:spPr>
            <a:xfrm>
              <a:off x="5793358" y="5775058"/>
              <a:ext cx="84620" cy="13779"/>
            </a:xfrm>
            <a:prstGeom prst="rect">
              <a:avLst/>
            </a:prstGeom>
          </p:spPr>
        </p:pic>
        <p:pic>
          <p:nvPicPr>
            <p:cNvPr id="47" name="object 47"/>
            <p:cNvPicPr/>
            <p:nvPr/>
          </p:nvPicPr>
          <p:blipFill>
            <a:blip r:embed="rId10" cstate="print"/>
            <a:stretch>
              <a:fillRect/>
            </a:stretch>
          </p:blipFill>
          <p:spPr>
            <a:xfrm>
              <a:off x="5793368" y="5783891"/>
              <a:ext cx="81574" cy="12718"/>
            </a:xfrm>
            <a:prstGeom prst="rect">
              <a:avLst/>
            </a:prstGeom>
          </p:spPr>
        </p:pic>
        <p:pic>
          <p:nvPicPr>
            <p:cNvPr id="48" name="object 48"/>
            <p:cNvPicPr/>
            <p:nvPr/>
          </p:nvPicPr>
          <p:blipFill>
            <a:blip r:embed="rId11" cstate="print"/>
            <a:stretch>
              <a:fillRect/>
            </a:stretch>
          </p:blipFill>
          <p:spPr>
            <a:xfrm>
              <a:off x="5800064" y="5792723"/>
              <a:ext cx="73647" cy="100685"/>
            </a:xfrm>
            <a:prstGeom prst="rect">
              <a:avLst/>
            </a:prstGeom>
          </p:spPr>
        </p:pic>
        <p:sp>
          <p:nvSpPr>
            <p:cNvPr id="49" name="object 49"/>
            <p:cNvSpPr/>
            <p:nvPr/>
          </p:nvSpPr>
          <p:spPr>
            <a:xfrm>
              <a:off x="5842069" y="5864792"/>
              <a:ext cx="24130" cy="15875"/>
            </a:xfrm>
            <a:custGeom>
              <a:avLst/>
              <a:gdLst/>
              <a:ahLst/>
              <a:cxnLst/>
              <a:rect l="l" t="t" r="r" b="b"/>
              <a:pathLst>
                <a:path w="24129" h="15875">
                  <a:moveTo>
                    <a:pt x="18262" y="15544"/>
                  </a:moveTo>
                  <a:lnTo>
                    <a:pt x="5478" y="15544"/>
                  </a:lnTo>
                  <a:lnTo>
                    <a:pt x="0" y="12011"/>
                  </a:lnTo>
                  <a:lnTo>
                    <a:pt x="0" y="3532"/>
                  </a:lnTo>
                  <a:lnTo>
                    <a:pt x="5478" y="0"/>
                  </a:lnTo>
                  <a:lnTo>
                    <a:pt x="18262" y="0"/>
                  </a:lnTo>
                  <a:lnTo>
                    <a:pt x="23741" y="3532"/>
                  </a:lnTo>
                  <a:lnTo>
                    <a:pt x="23741" y="7772"/>
                  </a:lnTo>
                  <a:lnTo>
                    <a:pt x="23741" y="12011"/>
                  </a:lnTo>
                  <a:lnTo>
                    <a:pt x="18262" y="15544"/>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0" name="object 50"/>
            <p:cNvSpPr/>
            <p:nvPr/>
          </p:nvSpPr>
          <p:spPr>
            <a:xfrm>
              <a:off x="5829893" y="5584996"/>
              <a:ext cx="2540" cy="14604"/>
            </a:xfrm>
            <a:custGeom>
              <a:avLst/>
              <a:gdLst/>
              <a:ahLst/>
              <a:cxnLst/>
              <a:rect l="l" t="t" r="r" b="b"/>
              <a:pathLst>
                <a:path w="2539" h="14604">
                  <a:moveTo>
                    <a:pt x="1826" y="14131"/>
                  </a:moveTo>
                  <a:lnTo>
                    <a:pt x="0" y="14131"/>
                  </a:lnTo>
                  <a:lnTo>
                    <a:pt x="0" y="6358"/>
                  </a:lnTo>
                  <a:lnTo>
                    <a:pt x="1217" y="0"/>
                  </a:lnTo>
                  <a:lnTo>
                    <a:pt x="2435" y="6005"/>
                  </a:lnTo>
                  <a:lnTo>
                    <a:pt x="1826" y="14131"/>
                  </a:lnTo>
                  <a:close/>
                </a:path>
              </a:pathLst>
            </a:custGeom>
            <a:solidFill>
              <a:srgbClr val="88888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1" name="object 51"/>
            <p:cNvPicPr/>
            <p:nvPr/>
          </p:nvPicPr>
          <p:blipFill>
            <a:blip r:embed="rId12" cstate="print"/>
            <a:stretch>
              <a:fillRect/>
            </a:stretch>
          </p:blipFill>
          <p:spPr>
            <a:xfrm>
              <a:off x="5593689" y="5658827"/>
              <a:ext cx="429653" cy="107048"/>
            </a:xfrm>
            <a:prstGeom prst="rect">
              <a:avLst/>
            </a:prstGeom>
          </p:spPr>
        </p:pic>
        <p:pic>
          <p:nvPicPr>
            <p:cNvPr id="52" name="object 52"/>
            <p:cNvPicPr/>
            <p:nvPr/>
          </p:nvPicPr>
          <p:blipFill>
            <a:blip r:embed="rId13" cstate="print"/>
            <a:stretch>
              <a:fillRect/>
            </a:stretch>
          </p:blipFill>
          <p:spPr>
            <a:xfrm>
              <a:off x="5593079" y="5596699"/>
              <a:ext cx="376212" cy="167055"/>
            </a:xfrm>
            <a:prstGeom prst="rect">
              <a:avLst/>
            </a:prstGeom>
          </p:spPr>
        </p:pic>
        <p:pic>
          <p:nvPicPr>
            <p:cNvPr id="53" name="object 53"/>
            <p:cNvPicPr/>
            <p:nvPr/>
          </p:nvPicPr>
          <p:blipFill>
            <a:blip r:embed="rId14" cstate="print"/>
            <a:stretch>
              <a:fillRect/>
            </a:stretch>
          </p:blipFill>
          <p:spPr>
            <a:xfrm>
              <a:off x="6013132" y="5658129"/>
              <a:ext cx="9728" cy="27203"/>
            </a:xfrm>
            <a:prstGeom prst="rect">
              <a:avLst/>
            </a:prstGeom>
          </p:spPr>
        </p:pic>
        <p:sp>
          <p:nvSpPr>
            <p:cNvPr id="54" name="object 54"/>
            <p:cNvSpPr/>
            <p:nvPr/>
          </p:nvSpPr>
          <p:spPr>
            <a:xfrm>
              <a:off x="6020577" y="5655708"/>
              <a:ext cx="3175" cy="0"/>
            </a:xfrm>
            <a:custGeom>
              <a:avLst/>
              <a:gdLst/>
              <a:ahLst/>
              <a:cxnLst/>
              <a:rect l="l" t="t" r="r" b="b"/>
              <a:pathLst>
                <a:path w="3175">
                  <a:moveTo>
                    <a:pt x="0" y="0"/>
                  </a:moveTo>
                  <a:lnTo>
                    <a:pt x="2629" y="0"/>
                  </a:lnTo>
                </a:path>
              </a:pathLst>
            </a:custGeom>
            <a:ln w="3175">
              <a:solidFill>
                <a:srgbClr val="4E4B4B"/>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5" name="object 55"/>
            <p:cNvPicPr/>
            <p:nvPr/>
          </p:nvPicPr>
          <p:blipFill>
            <a:blip r:embed="rId15" cstate="print"/>
            <a:stretch>
              <a:fillRect/>
            </a:stretch>
          </p:blipFill>
          <p:spPr>
            <a:xfrm>
              <a:off x="5652134" y="5597715"/>
              <a:ext cx="370725" cy="144487"/>
            </a:xfrm>
            <a:prstGeom prst="rect">
              <a:avLst/>
            </a:prstGeom>
          </p:spPr>
        </p:pic>
        <p:sp>
          <p:nvSpPr>
            <p:cNvPr id="56" name="object 56"/>
            <p:cNvSpPr/>
            <p:nvPr/>
          </p:nvSpPr>
          <p:spPr>
            <a:xfrm>
              <a:off x="5721527" y="5730900"/>
              <a:ext cx="110489" cy="17780"/>
            </a:xfrm>
            <a:custGeom>
              <a:avLst/>
              <a:gdLst/>
              <a:ahLst/>
              <a:cxnLst/>
              <a:rect l="l" t="t" r="r" b="b"/>
              <a:pathLst>
                <a:path w="110489" h="17779">
                  <a:moveTo>
                    <a:pt x="35306" y="711"/>
                  </a:moveTo>
                  <a:lnTo>
                    <a:pt x="29832" y="711"/>
                  </a:lnTo>
                  <a:lnTo>
                    <a:pt x="29832" y="12369"/>
                  </a:lnTo>
                  <a:lnTo>
                    <a:pt x="13995" y="2476"/>
                  </a:lnTo>
                  <a:lnTo>
                    <a:pt x="13398" y="1778"/>
                  </a:lnTo>
                  <a:lnTo>
                    <a:pt x="10960" y="711"/>
                  </a:lnTo>
                  <a:lnTo>
                    <a:pt x="0" y="711"/>
                  </a:lnTo>
                  <a:lnTo>
                    <a:pt x="0" y="16611"/>
                  </a:lnTo>
                  <a:lnTo>
                    <a:pt x="4864" y="16611"/>
                  </a:lnTo>
                  <a:lnTo>
                    <a:pt x="4864" y="5308"/>
                  </a:lnTo>
                  <a:lnTo>
                    <a:pt x="20701" y="15544"/>
                  </a:lnTo>
                  <a:lnTo>
                    <a:pt x="22529" y="16611"/>
                  </a:lnTo>
                  <a:lnTo>
                    <a:pt x="35306" y="16611"/>
                  </a:lnTo>
                  <a:lnTo>
                    <a:pt x="35306" y="711"/>
                  </a:lnTo>
                  <a:close/>
                </a:path>
                <a:path w="110489" h="17779">
                  <a:moveTo>
                    <a:pt x="110185" y="711"/>
                  </a:moveTo>
                  <a:lnTo>
                    <a:pt x="102882" y="0"/>
                  </a:lnTo>
                  <a:lnTo>
                    <a:pt x="94970" y="0"/>
                  </a:lnTo>
                  <a:lnTo>
                    <a:pt x="74879" y="6007"/>
                  </a:lnTo>
                  <a:lnTo>
                    <a:pt x="74879" y="11315"/>
                  </a:lnTo>
                  <a:lnTo>
                    <a:pt x="76098" y="14135"/>
                  </a:lnTo>
                  <a:lnTo>
                    <a:pt x="80352" y="15544"/>
                  </a:lnTo>
                  <a:lnTo>
                    <a:pt x="87668" y="16967"/>
                  </a:lnTo>
                  <a:lnTo>
                    <a:pt x="91313" y="16967"/>
                  </a:lnTo>
                  <a:lnTo>
                    <a:pt x="97396" y="17322"/>
                  </a:lnTo>
                  <a:lnTo>
                    <a:pt x="104101" y="17322"/>
                  </a:lnTo>
                  <a:lnTo>
                    <a:pt x="110185" y="16967"/>
                  </a:lnTo>
                  <a:lnTo>
                    <a:pt x="110185" y="14135"/>
                  </a:lnTo>
                  <a:lnTo>
                    <a:pt x="105321" y="14846"/>
                  </a:lnTo>
                  <a:lnTo>
                    <a:pt x="100444" y="15201"/>
                  </a:lnTo>
                  <a:lnTo>
                    <a:pt x="95580" y="14490"/>
                  </a:lnTo>
                  <a:lnTo>
                    <a:pt x="88265" y="14135"/>
                  </a:lnTo>
                  <a:lnTo>
                    <a:pt x="87058" y="10604"/>
                  </a:lnTo>
                  <a:lnTo>
                    <a:pt x="87058" y="6007"/>
                  </a:lnTo>
                  <a:lnTo>
                    <a:pt x="88874" y="4241"/>
                  </a:lnTo>
                  <a:lnTo>
                    <a:pt x="91922" y="2120"/>
                  </a:lnTo>
                  <a:lnTo>
                    <a:pt x="101053" y="1778"/>
                  </a:lnTo>
                  <a:lnTo>
                    <a:pt x="110185" y="2832"/>
                  </a:lnTo>
                  <a:lnTo>
                    <a:pt x="110185" y="711"/>
                  </a:lnTo>
                  <a:close/>
                </a:path>
              </a:pathLst>
            </a:custGeom>
            <a:solidFill>
              <a:srgbClr val="005EA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7" name="object 57"/>
            <p:cNvPicPr/>
            <p:nvPr/>
          </p:nvPicPr>
          <p:blipFill>
            <a:blip r:embed="rId16" cstate="print"/>
            <a:stretch>
              <a:fillRect/>
            </a:stretch>
          </p:blipFill>
          <p:spPr>
            <a:xfrm>
              <a:off x="5744057" y="5617146"/>
              <a:ext cx="80962" cy="28257"/>
            </a:xfrm>
            <a:prstGeom prst="rect">
              <a:avLst/>
            </a:prstGeom>
          </p:spPr>
        </p:pic>
        <p:pic>
          <p:nvPicPr>
            <p:cNvPr id="58" name="object 58"/>
            <p:cNvPicPr/>
            <p:nvPr/>
          </p:nvPicPr>
          <p:blipFill>
            <a:blip r:embed="rId17" cstate="print"/>
            <a:stretch>
              <a:fillRect/>
            </a:stretch>
          </p:blipFill>
          <p:spPr>
            <a:xfrm>
              <a:off x="5625528" y="5583986"/>
              <a:ext cx="361604" cy="126115"/>
            </a:xfrm>
            <a:prstGeom prst="rect">
              <a:avLst/>
            </a:prstGeom>
          </p:spPr>
        </p:pic>
        <p:pic>
          <p:nvPicPr>
            <p:cNvPr id="59" name="object 59"/>
            <p:cNvPicPr/>
            <p:nvPr/>
          </p:nvPicPr>
          <p:blipFill>
            <a:blip r:embed="rId18" cstate="print"/>
            <a:stretch>
              <a:fillRect/>
            </a:stretch>
          </p:blipFill>
          <p:spPr>
            <a:xfrm>
              <a:off x="5783021" y="5666371"/>
              <a:ext cx="66961" cy="48984"/>
            </a:xfrm>
            <a:prstGeom prst="rect">
              <a:avLst/>
            </a:prstGeom>
          </p:spPr>
        </p:pic>
        <p:pic>
          <p:nvPicPr>
            <p:cNvPr id="60" name="object 60"/>
            <p:cNvPicPr/>
            <p:nvPr/>
          </p:nvPicPr>
          <p:blipFill>
            <a:blip r:embed="rId19" cstate="print"/>
            <a:stretch>
              <a:fillRect/>
            </a:stretch>
          </p:blipFill>
          <p:spPr>
            <a:xfrm>
              <a:off x="5784236" y="5657875"/>
              <a:ext cx="33481" cy="15793"/>
            </a:xfrm>
            <a:prstGeom prst="rect">
              <a:avLst/>
            </a:prstGeom>
          </p:spPr>
        </p:pic>
        <p:sp>
          <p:nvSpPr>
            <p:cNvPr id="61" name="object 61"/>
            <p:cNvSpPr/>
            <p:nvPr/>
          </p:nvSpPr>
          <p:spPr>
            <a:xfrm>
              <a:off x="5784837" y="5652477"/>
              <a:ext cx="26034" cy="11430"/>
            </a:xfrm>
            <a:custGeom>
              <a:avLst/>
              <a:gdLst/>
              <a:ahLst/>
              <a:cxnLst/>
              <a:rect l="l" t="t" r="r" b="b"/>
              <a:pathLst>
                <a:path w="26035" h="11429">
                  <a:moveTo>
                    <a:pt x="25565" y="1409"/>
                  </a:moveTo>
                  <a:lnTo>
                    <a:pt x="20091" y="0"/>
                  </a:lnTo>
                  <a:lnTo>
                    <a:pt x="12788" y="711"/>
                  </a:lnTo>
                  <a:lnTo>
                    <a:pt x="5486" y="1066"/>
                  </a:lnTo>
                  <a:lnTo>
                    <a:pt x="0" y="3886"/>
                  </a:lnTo>
                  <a:lnTo>
                    <a:pt x="0" y="9182"/>
                  </a:lnTo>
                  <a:lnTo>
                    <a:pt x="5486" y="10947"/>
                  </a:lnTo>
                  <a:lnTo>
                    <a:pt x="20091" y="9537"/>
                  </a:lnTo>
                  <a:lnTo>
                    <a:pt x="25565" y="6718"/>
                  </a:lnTo>
                  <a:lnTo>
                    <a:pt x="25565" y="4241"/>
                  </a:lnTo>
                  <a:lnTo>
                    <a:pt x="25565" y="1409"/>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62" name="object 62"/>
            <p:cNvPicPr/>
            <p:nvPr/>
          </p:nvPicPr>
          <p:blipFill>
            <a:blip r:embed="rId20" cstate="print"/>
            <a:stretch>
              <a:fillRect/>
            </a:stretch>
          </p:blipFill>
          <p:spPr>
            <a:xfrm>
              <a:off x="5628729" y="5707862"/>
              <a:ext cx="6133" cy="2024"/>
            </a:xfrm>
            <a:prstGeom prst="rect">
              <a:avLst/>
            </a:prstGeom>
          </p:spPr>
        </p:pic>
        <p:pic>
          <p:nvPicPr>
            <p:cNvPr id="63" name="object 63"/>
            <p:cNvPicPr/>
            <p:nvPr/>
          </p:nvPicPr>
          <p:blipFill>
            <a:blip r:embed="rId21" cstate="print"/>
            <a:stretch>
              <a:fillRect/>
            </a:stretch>
          </p:blipFill>
          <p:spPr>
            <a:xfrm>
              <a:off x="5630214" y="5613615"/>
              <a:ext cx="353682" cy="95377"/>
            </a:xfrm>
            <a:prstGeom prst="rect">
              <a:avLst/>
            </a:prstGeom>
          </p:spPr>
        </p:pic>
        <p:sp>
          <p:nvSpPr>
            <p:cNvPr id="64" name="object 64"/>
            <p:cNvSpPr/>
            <p:nvPr/>
          </p:nvSpPr>
          <p:spPr>
            <a:xfrm>
              <a:off x="5718047" y="5724144"/>
              <a:ext cx="113030" cy="27940"/>
            </a:xfrm>
            <a:custGeom>
              <a:avLst/>
              <a:gdLst/>
              <a:ahLst/>
              <a:cxnLst/>
              <a:rect l="l" t="t" r="r" b="b"/>
              <a:pathLst>
                <a:path w="113029" h="27939">
                  <a:moveTo>
                    <a:pt x="112775" y="0"/>
                  </a:moveTo>
                  <a:lnTo>
                    <a:pt x="0" y="0"/>
                  </a:lnTo>
                  <a:lnTo>
                    <a:pt x="0" y="27431"/>
                  </a:lnTo>
                  <a:lnTo>
                    <a:pt x="112775" y="27431"/>
                  </a:lnTo>
                  <a:lnTo>
                    <a:pt x="112775"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5" name="object 65"/>
            <p:cNvSpPr/>
            <p:nvPr/>
          </p:nvSpPr>
          <p:spPr>
            <a:xfrm>
              <a:off x="5136604" y="3162579"/>
              <a:ext cx="1323340" cy="2832100"/>
            </a:xfrm>
            <a:custGeom>
              <a:avLst/>
              <a:gdLst/>
              <a:ahLst/>
              <a:cxnLst/>
              <a:rect l="l" t="t" r="r" b="b"/>
              <a:pathLst>
                <a:path w="1323339" h="2832100">
                  <a:moveTo>
                    <a:pt x="306616" y="2815691"/>
                  </a:moveTo>
                  <a:lnTo>
                    <a:pt x="0" y="12992"/>
                  </a:lnTo>
                  <a:lnTo>
                    <a:pt x="49225" y="2831985"/>
                  </a:lnTo>
                  <a:lnTo>
                    <a:pt x="306616" y="2815691"/>
                  </a:lnTo>
                  <a:close/>
                </a:path>
                <a:path w="1323339" h="2832100">
                  <a:moveTo>
                    <a:pt x="696264" y="2381300"/>
                  </a:moveTo>
                  <a:lnTo>
                    <a:pt x="9499" y="0"/>
                  </a:lnTo>
                  <a:lnTo>
                    <a:pt x="446519" y="2439517"/>
                  </a:lnTo>
                  <a:lnTo>
                    <a:pt x="696264" y="2381300"/>
                  </a:lnTo>
                  <a:close/>
                </a:path>
                <a:path w="1323339" h="2832100">
                  <a:moveTo>
                    <a:pt x="1323047" y="2076323"/>
                  </a:moveTo>
                  <a:lnTo>
                    <a:pt x="57416" y="34417"/>
                  </a:lnTo>
                  <a:lnTo>
                    <a:pt x="1095527" y="2200872"/>
                  </a:lnTo>
                  <a:lnTo>
                    <a:pt x="1323047" y="2076323"/>
                  </a:lnTo>
                  <a:close/>
                </a:path>
              </a:pathLst>
            </a:custGeom>
            <a:solidFill>
              <a:srgbClr val="7E7E7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66" name="object 66"/>
          <p:cNvSpPr txBox="1"/>
          <p:nvPr/>
        </p:nvSpPr>
        <p:spPr>
          <a:xfrm>
            <a:off x="6016126" y="3451847"/>
            <a:ext cx="2241550" cy="474980"/>
          </a:xfrm>
          <a:prstGeom prst="rect">
            <a:avLst/>
          </a:prstGeom>
        </p:spPr>
        <p:txBody>
          <a:bodyPr vert="horz" wrap="square" lIns="0" tIns="17145" rIns="0" bIns="0" rtlCol="0">
            <a:spAutoFit/>
          </a:bodyPr>
          <a:lstStyle/>
          <a:p>
            <a:pPr algn="ctr">
              <a:spcBef>
                <a:spcPts val="135"/>
              </a:spcBef>
            </a:pPr>
            <a:r>
              <a:rPr sz="1450" b="1" u="sng" spc="-5" dirty="0">
                <a:uFill>
                  <a:solidFill>
                    <a:srgbClr val="000000"/>
                  </a:solidFill>
                </a:uFill>
                <a:latin typeface="BIZ UDP明朝 Medium" panose="02020500000000000000" pitchFamily="18" charset="-128"/>
                <a:ea typeface="BIZ UDP明朝 Medium" panose="02020500000000000000" pitchFamily="18" charset="-128"/>
                <a:cs typeface="ＭＳ Ｐゴシック"/>
              </a:rPr>
              <a:t>地上－衛星間光データ伝送</a:t>
            </a:r>
            <a:endParaRPr sz="1450">
              <a:latin typeface="BIZ UDP明朝 Medium" panose="02020500000000000000" pitchFamily="18" charset="-128"/>
              <a:ea typeface="BIZ UDP明朝 Medium" panose="02020500000000000000" pitchFamily="18" charset="-128"/>
              <a:cs typeface="ＭＳ Ｐゴシック"/>
            </a:endParaRPr>
          </a:p>
          <a:p>
            <a:pPr algn="ctr">
              <a:spcBef>
                <a:spcPts val="15"/>
              </a:spcBef>
            </a:pPr>
            <a:r>
              <a:rPr sz="1450" b="1" dirty="0">
                <a:latin typeface="BIZ UDP明朝 Medium" panose="02020500000000000000" pitchFamily="18" charset="-128"/>
                <a:ea typeface="BIZ UDP明朝 Medium" panose="02020500000000000000" pitchFamily="18" charset="-128"/>
                <a:cs typeface="Arial"/>
              </a:rPr>
              <a:t>(</a:t>
            </a:r>
            <a:r>
              <a:rPr sz="1450" b="1" dirty="0">
                <a:latin typeface="BIZ UDP明朝 Medium" panose="02020500000000000000" pitchFamily="18" charset="-128"/>
                <a:ea typeface="BIZ UDP明朝 Medium" panose="02020500000000000000" pitchFamily="18" charset="-128"/>
                <a:cs typeface="ＭＳ Ｐゴシック"/>
              </a:rPr>
              <a:t>光フィーダリンク</a:t>
            </a:r>
            <a:r>
              <a:rPr sz="1450" b="1" spc="-50" dirty="0">
                <a:latin typeface="BIZ UDP明朝 Medium" panose="02020500000000000000" pitchFamily="18" charset="-128"/>
                <a:ea typeface="BIZ UDP明朝 Medium" panose="02020500000000000000" pitchFamily="18" charset="-128"/>
                <a:cs typeface="ＭＳ Ｐゴシック"/>
              </a:rPr>
              <a:t>）</a:t>
            </a:r>
            <a:endParaRPr sz="1450">
              <a:latin typeface="BIZ UDP明朝 Medium" panose="02020500000000000000" pitchFamily="18" charset="-128"/>
              <a:ea typeface="BIZ UDP明朝 Medium" panose="02020500000000000000" pitchFamily="18" charset="-128"/>
              <a:cs typeface="ＭＳ Ｐゴシック"/>
            </a:endParaRPr>
          </a:p>
        </p:txBody>
      </p:sp>
      <p:grpSp>
        <p:nvGrpSpPr>
          <p:cNvPr id="67" name="object 67"/>
          <p:cNvGrpSpPr/>
          <p:nvPr/>
        </p:nvGrpSpPr>
        <p:grpSpPr>
          <a:xfrm>
            <a:off x="4971288" y="4163568"/>
            <a:ext cx="1286510" cy="551815"/>
            <a:chOff x="3828288" y="4163567"/>
            <a:chExt cx="1286510" cy="551815"/>
          </a:xfrm>
        </p:grpSpPr>
        <p:pic>
          <p:nvPicPr>
            <p:cNvPr id="68" name="object 68"/>
            <p:cNvPicPr/>
            <p:nvPr/>
          </p:nvPicPr>
          <p:blipFill>
            <a:blip r:embed="rId22" cstate="print"/>
            <a:stretch>
              <a:fillRect/>
            </a:stretch>
          </p:blipFill>
          <p:spPr>
            <a:xfrm>
              <a:off x="3828288" y="4187951"/>
              <a:ext cx="1048511" cy="527303"/>
            </a:xfrm>
            <a:prstGeom prst="rect">
              <a:avLst/>
            </a:prstGeom>
          </p:spPr>
        </p:pic>
        <p:pic>
          <p:nvPicPr>
            <p:cNvPr id="69" name="object 69"/>
            <p:cNvPicPr/>
            <p:nvPr/>
          </p:nvPicPr>
          <p:blipFill>
            <a:blip r:embed="rId23" cstate="print"/>
            <a:stretch>
              <a:fillRect/>
            </a:stretch>
          </p:blipFill>
          <p:spPr>
            <a:xfrm>
              <a:off x="4559807" y="4163567"/>
              <a:ext cx="554735" cy="527303"/>
            </a:xfrm>
            <a:prstGeom prst="rect">
              <a:avLst/>
            </a:prstGeom>
          </p:spPr>
        </p:pic>
      </p:grpSp>
      <p:sp>
        <p:nvSpPr>
          <p:cNvPr id="70" name="object 70"/>
          <p:cNvSpPr txBox="1"/>
          <p:nvPr/>
        </p:nvSpPr>
        <p:spPr>
          <a:xfrm>
            <a:off x="4881894" y="4234010"/>
            <a:ext cx="1217266" cy="296876"/>
          </a:xfrm>
          <a:prstGeom prst="rect">
            <a:avLst/>
          </a:prstGeom>
        </p:spPr>
        <p:txBody>
          <a:bodyPr vert="horz" wrap="square" lIns="0" tIns="12065" rIns="0" bIns="0" rtlCol="0">
            <a:spAutoFit/>
          </a:bodyPr>
          <a:lstStyle/>
          <a:p>
            <a:pPr marL="12700">
              <a:spcBef>
                <a:spcPts val="95"/>
              </a:spcBef>
            </a:pPr>
            <a:r>
              <a:rPr sz="1850" b="1" spc="-20" dirty="0">
                <a:solidFill>
                  <a:srgbClr val="FF0000"/>
                </a:solidFill>
                <a:latin typeface="BIZ UDP明朝 Medium" panose="02020500000000000000" pitchFamily="18" charset="-128"/>
                <a:ea typeface="BIZ UDP明朝 Medium" panose="02020500000000000000" pitchFamily="18" charset="-128"/>
                <a:cs typeface="Calibri"/>
              </a:rPr>
              <a:t>10Gbps</a:t>
            </a:r>
            <a:r>
              <a:rPr sz="1850" b="1" spc="-50" dirty="0">
                <a:solidFill>
                  <a:srgbClr val="FF0000"/>
                </a:solidFill>
                <a:latin typeface="BIZ UDP明朝 Medium" panose="02020500000000000000" pitchFamily="18" charset="-128"/>
                <a:ea typeface="BIZ UDP明朝 Medium" panose="02020500000000000000" pitchFamily="18" charset="-128"/>
                <a:cs typeface="ＭＳ Ｐゴシック"/>
              </a:rPr>
              <a:t>級</a:t>
            </a:r>
            <a:endParaRPr sz="1850" dirty="0">
              <a:latin typeface="BIZ UDP明朝 Medium" panose="02020500000000000000" pitchFamily="18" charset="-128"/>
              <a:ea typeface="BIZ UDP明朝 Medium" panose="02020500000000000000" pitchFamily="18" charset="-128"/>
              <a:cs typeface="ＭＳ Ｐゴシック"/>
            </a:endParaRPr>
          </a:p>
        </p:txBody>
      </p:sp>
      <p:sp>
        <p:nvSpPr>
          <p:cNvPr id="71" name="object 71"/>
          <p:cNvSpPr txBox="1"/>
          <p:nvPr/>
        </p:nvSpPr>
        <p:spPr>
          <a:xfrm>
            <a:off x="7323603" y="4366482"/>
            <a:ext cx="1376045" cy="240450"/>
          </a:xfrm>
          <a:prstGeom prst="rect">
            <a:avLst/>
          </a:prstGeom>
        </p:spPr>
        <p:txBody>
          <a:bodyPr vert="horz" wrap="square" lIns="0" tIns="17145" rIns="0" bIns="0" rtlCol="0">
            <a:spAutoFit/>
          </a:bodyPr>
          <a:lstStyle/>
          <a:p>
            <a:pPr marL="12700">
              <a:spcBef>
                <a:spcPts val="135"/>
              </a:spcBef>
            </a:pPr>
            <a:r>
              <a:rPr sz="1450" b="1" spc="20" dirty="0">
                <a:latin typeface="BIZ UDP明朝 Medium" panose="02020500000000000000" pitchFamily="18" charset="-128"/>
                <a:ea typeface="BIZ UDP明朝 Medium" panose="02020500000000000000" pitchFamily="18" charset="-128"/>
                <a:cs typeface="ＭＳ Ｐゴシック"/>
              </a:rPr>
              <a:t>ユーザ回線</a:t>
            </a:r>
            <a:r>
              <a:rPr sz="1450" b="1" spc="-20" dirty="0">
                <a:latin typeface="BIZ UDP明朝 Medium" panose="02020500000000000000" pitchFamily="18" charset="-128"/>
                <a:ea typeface="BIZ UDP明朝 Medium" panose="02020500000000000000" pitchFamily="18" charset="-128"/>
                <a:cs typeface="ＭＳ Ｐゴシック"/>
              </a:rPr>
              <a:t>（RF）</a:t>
            </a:r>
            <a:endParaRPr sz="1450">
              <a:latin typeface="BIZ UDP明朝 Medium" panose="02020500000000000000" pitchFamily="18" charset="-128"/>
              <a:ea typeface="BIZ UDP明朝 Medium" panose="02020500000000000000" pitchFamily="18" charset="-128"/>
              <a:cs typeface="ＭＳ Ｐゴシック"/>
            </a:endParaRPr>
          </a:p>
        </p:txBody>
      </p:sp>
      <p:grpSp>
        <p:nvGrpSpPr>
          <p:cNvPr id="72" name="object 72"/>
          <p:cNvGrpSpPr/>
          <p:nvPr/>
        </p:nvGrpSpPr>
        <p:grpSpPr>
          <a:xfrm>
            <a:off x="2569337" y="2703446"/>
            <a:ext cx="4717415" cy="3688715"/>
            <a:chOff x="1426336" y="2703445"/>
            <a:chExt cx="4717415" cy="3688715"/>
          </a:xfrm>
        </p:grpSpPr>
        <p:sp>
          <p:nvSpPr>
            <p:cNvPr id="73" name="object 73"/>
            <p:cNvSpPr/>
            <p:nvPr/>
          </p:nvSpPr>
          <p:spPr>
            <a:xfrm>
              <a:off x="5007077" y="4460371"/>
              <a:ext cx="1130300" cy="497840"/>
            </a:xfrm>
            <a:custGeom>
              <a:avLst/>
              <a:gdLst/>
              <a:ahLst/>
              <a:cxnLst/>
              <a:rect l="l" t="t" r="r" b="b"/>
              <a:pathLst>
                <a:path w="1130300" h="497839">
                  <a:moveTo>
                    <a:pt x="2363" y="448765"/>
                  </a:moveTo>
                  <a:lnTo>
                    <a:pt x="5134" y="409450"/>
                  </a:lnTo>
                  <a:lnTo>
                    <a:pt x="36365" y="363166"/>
                  </a:lnTo>
                  <a:lnTo>
                    <a:pt x="92996" y="312004"/>
                  </a:lnTo>
                  <a:lnTo>
                    <a:pt x="129881" y="285247"/>
                  </a:lnTo>
                  <a:lnTo>
                    <a:pt x="171967" y="258056"/>
                  </a:lnTo>
                  <a:lnTo>
                    <a:pt x="218873" y="230690"/>
                  </a:lnTo>
                  <a:lnTo>
                    <a:pt x="270216" y="203412"/>
                  </a:lnTo>
                  <a:lnTo>
                    <a:pt x="325614" y="176483"/>
                  </a:lnTo>
                  <a:lnTo>
                    <a:pt x="384683" y="150164"/>
                  </a:lnTo>
                  <a:lnTo>
                    <a:pt x="447041" y="124718"/>
                  </a:lnTo>
                  <a:lnTo>
                    <a:pt x="512306" y="100404"/>
                  </a:lnTo>
                  <a:lnTo>
                    <a:pt x="578281" y="78087"/>
                  </a:lnTo>
                  <a:lnTo>
                    <a:pt x="642716" y="58484"/>
                  </a:lnTo>
                  <a:lnTo>
                    <a:pt x="705149" y="41632"/>
                  </a:lnTo>
                  <a:lnTo>
                    <a:pt x="765119" y="27570"/>
                  </a:lnTo>
                  <a:lnTo>
                    <a:pt x="822163" y="16338"/>
                  </a:lnTo>
                  <a:lnTo>
                    <a:pt x="875821" y="7973"/>
                  </a:lnTo>
                  <a:lnTo>
                    <a:pt x="925629" y="2514"/>
                  </a:lnTo>
                  <a:lnTo>
                    <a:pt x="971128" y="0"/>
                  </a:lnTo>
                  <a:lnTo>
                    <a:pt x="1011854" y="469"/>
                  </a:lnTo>
                  <a:lnTo>
                    <a:pt x="1077141" y="10512"/>
                  </a:lnTo>
                  <a:lnTo>
                    <a:pt x="1117798" y="32952"/>
                  </a:lnTo>
                  <a:lnTo>
                    <a:pt x="1130099" y="67574"/>
                  </a:lnTo>
                  <a:lnTo>
                    <a:pt x="1124965" y="88233"/>
                  </a:lnTo>
                  <a:lnTo>
                    <a:pt x="1093734" y="134517"/>
                  </a:lnTo>
                  <a:lnTo>
                    <a:pt x="1037102" y="185679"/>
                  </a:lnTo>
                  <a:lnTo>
                    <a:pt x="1000218" y="212435"/>
                  </a:lnTo>
                  <a:lnTo>
                    <a:pt x="958132" y="239627"/>
                  </a:lnTo>
                  <a:lnTo>
                    <a:pt x="911226" y="266992"/>
                  </a:lnTo>
                  <a:lnTo>
                    <a:pt x="859882" y="294270"/>
                  </a:lnTo>
                  <a:lnTo>
                    <a:pt x="804485" y="321199"/>
                  </a:lnTo>
                  <a:lnTo>
                    <a:pt x="745416" y="347518"/>
                  </a:lnTo>
                  <a:lnTo>
                    <a:pt x="683057" y="372965"/>
                  </a:lnTo>
                  <a:lnTo>
                    <a:pt x="617793" y="397279"/>
                  </a:lnTo>
                  <a:lnTo>
                    <a:pt x="551816" y="419595"/>
                  </a:lnTo>
                  <a:lnTo>
                    <a:pt x="487379" y="439199"/>
                  </a:lnTo>
                  <a:lnTo>
                    <a:pt x="424945" y="456051"/>
                  </a:lnTo>
                  <a:lnTo>
                    <a:pt x="364975" y="470112"/>
                  </a:lnTo>
                  <a:lnTo>
                    <a:pt x="307930" y="481345"/>
                  </a:lnTo>
                  <a:lnTo>
                    <a:pt x="254273" y="489710"/>
                  </a:lnTo>
                  <a:lnTo>
                    <a:pt x="204465" y="495169"/>
                  </a:lnTo>
                  <a:lnTo>
                    <a:pt x="158967" y="497683"/>
                  </a:lnTo>
                  <a:lnTo>
                    <a:pt x="118242" y="497214"/>
                  </a:lnTo>
                  <a:lnTo>
                    <a:pt x="52956" y="487171"/>
                  </a:lnTo>
                  <a:lnTo>
                    <a:pt x="12301" y="464730"/>
                  </a:lnTo>
                  <a:lnTo>
                    <a:pt x="2363" y="448765"/>
                  </a:lnTo>
                  <a:close/>
                </a:path>
              </a:pathLst>
            </a:custGeom>
            <a:ln w="12700">
              <a:solidFill>
                <a:srgbClr val="00249A"/>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4" name="object 74"/>
            <p:cNvSpPr/>
            <p:nvPr/>
          </p:nvSpPr>
          <p:spPr>
            <a:xfrm>
              <a:off x="4568951" y="3520440"/>
              <a:ext cx="295910" cy="134620"/>
            </a:xfrm>
            <a:custGeom>
              <a:avLst/>
              <a:gdLst/>
              <a:ahLst/>
              <a:cxnLst/>
              <a:rect l="l" t="t" r="r" b="b"/>
              <a:pathLst>
                <a:path w="295910" h="134620">
                  <a:moveTo>
                    <a:pt x="0" y="67055"/>
                  </a:moveTo>
                  <a:lnTo>
                    <a:pt x="11616" y="40955"/>
                  </a:lnTo>
                  <a:lnTo>
                    <a:pt x="43295" y="19640"/>
                  </a:lnTo>
                  <a:lnTo>
                    <a:pt x="90284" y="5269"/>
                  </a:lnTo>
                  <a:lnTo>
                    <a:pt x="147828" y="0"/>
                  </a:lnTo>
                  <a:lnTo>
                    <a:pt x="205371" y="5269"/>
                  </a:lnTo>
                  <a:lnTo>
                    <a:pt x="252360" y="19640"/>
                  </a:lnTo>
                  <a:lnTo>
                    <a:pt x="284039" y="40955"/>
                  </a:lnTo>
                  <a:lnTo>
                    <a:pt x="295656" y="67055"/>
                  </a:lnTo>
                  <a:lnTo>
                    <a:pt x="284039" y="93156"/>
                  </a:lnTo>
                  <a:lnTo>
                    <a:pt x="252360" y="114471"/>
                  </a:lnTo>
                  <a:lnTo>
                    <a:pt x="205371" y="128842"/>
                  </a:lnTo>
                  <a:lnTo>
                    <a:pt x="147828" y="134111"/>
                  </a:lnTo>
                  <a:lnTo>
                    <a:pt x="90284" y="128842"/>
                  </a:lnTo>
                  <a:lnTo>
                    <a:pt x="43295" y="114471"/>
                  </a:lnTo>
                  <a:lnTo>
                    <a:pt x="11616" y="93156"/>
                  </a:lnTo>
                  <a:lnTo>
                    <a:pt x="0" y="67055"/>
                  </a:lnTo>
                  <a:close/>
                </a:path>
              </a:pathLst>
            </a:custGeom>
            <a:ln w="12192">
              <a:solidFill>
                <a:srgbClr val="00249A"/>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75" name="object 75"/>
            <p:cNvPicPr/>
            <p:nvPr/>
          </p:nvPicPr>
          <p:blipFill>
            <a:blip r:embed="rId24" cstate="print"/>
            <a:stretch>
              <a:fillRect/>
            </a:stretch>
          </p:blipFill>
          <p:spPr>
            <a:xfrm>
              <a:off x="1429511" y="2706624"/>
              <a:ext cx="2258567" cy="3681984"/>
            </a:xfrm>
            <a:prstGeom prst="rect">
              <a:avLst/>
            </a:prstGeom>
          </p:spPr>
        </p:pic>
        <p:sp>
          <p:nvSpPr>
            <p:cNvPr id="76" name="object 76"/>
            <p:cNvSpPr/>
            <p:nvPr/>
          </p:nvSpPr>
          <p:spPr>
            <a:xfrm>
              <a:off x="1429511" y="2706620"/>
              <a:ext cx="2258695" cy="3682365"/>
            </a:xfrm>
            <a:custGeom>
              <a:avLst/>
              <a:gdLst/>
              <a:ahLst/>
              <a:cxnLst/>
              <a:rect l="l" t="t" r="r" b="b"/>
              <a:pathLst>
                <a:path w="2258695" h="3682365">
                  <a:moveTo>
                    <a:pt x="0" y="376440"/>
                  </a:moveTo>
                  <a:lnTo>
                    <a:pt x="2933" y="329221"/>
                  </a:lnTo>
                  <a:lnTo>
                    <a:pt x="11497" y="283752"/>
                  </a:lnTo>
                  <a:lnTo>
                    <a:pt x="25339" y="240386"/>
                  </a:lnTo>
                  <a:lnTo>
                    <a:pt x="44106" y="199475"/>
                  </a:lnTo>
                  <a:lnTo>
                    <a:pt x="67446" y="161373"/>
                  </a:lnTo>
                  <a:lnTo>
                    <a:pt x="95006" y="126432"/>
                  </a:lnTo>
                  <a:lnTo>
                    <a:pt x="126432" y="95006"/>
                  </a:lnTo>
                  <a:lnTo>
                    <a:pt x="161373" y="67446"/>
                  </a:lnTo>
                  <a:lnTo>
                    <a:pt x="199475" y="44106"/>
                  </a:lnTo>
                  <a:lnTo>
                    <a:pt x="240386" y="25339"/>
                  </a:lnTo>
                  <a:lnTo>
                    <a:pt x="283752" y="11497"/>
                  </a:lnTo>
                  <a:lnTo>
                    <a:pt x="329221" y="2933"/>
                  </a:lnTo>
                  <a:lnTo>
                    <a:pt x="376440" y="0"/>
                  </a:lnTo>
                  <a:lnTo>
                    <a:pt x="1882127" y="0"/>
                  </a:lnTo>
                  <a:lnTo>
                    <a:pt x="1929346" y="2933"/>
                  </a:lnTo>
                  <a:lnTo>
                    <a:pt x="1974815" y="11497"/>
                  </a:lnTo>
                  <a:lnTo>
                    <a:pt x="2018181" y="25339"/>
                  </a:lnTo>
                  <a:lnTo>
                    <a:pt x="2059092" y="44106"/>
                  </a:lnTo>
                  <a:lnTo>
                    <a:pt x="2097194" y="67446"/>
                  </a:lnTo>
                  <a:lnTo>
                    <a:pt x="2132135" y="95006"/>
                  </a:lnTo>
                  <a:lnTo>
                    <a:pt x="2163561" y="126432"/>
                  </a:lnTo>
                  <a:lnTo>
                    <a:pt x="2191121" y="161373"/>
                  </a:lnTo>
                  <a:lnTo>
                    <a:pt x="2214461" y="199475"/>
                  </a:lnTo>
                  <a:lnTo>
                    <a:pt x="2233228" y="240386"/>
                  </a:lnTo>
                  <a:lnTo>
                    <a:pt x="2247070" y="283752"/>
                  </a:lnTo>
                  <a:lnTo>
                    <a:pt x="2255634" y="329221"/>
                  </a:lnTo>
                  <a:lnTo>
                    <a:pt x="2258568" y="376440"/>
                  </a:lnTo>
                  <a:lnTo>
                    <a:pt x="2258568" y="3305556"/>
                  </a:lnTo>
                  <a:lnTo>
                    <a:pt x="2255634" y="3352775"/>
                  </a:lnTo>
                  <a:lnTo>
                    <a:pt x="2247070" y="3398243"/>
                  </a:lnTo>
                  <a:lnTo>
                    <a:pt x="2233228" y="3441608"/>
                  </a:lnTo>
                  <a:lnTo>
                    <a:pt x="2214461" y="3482518"/>
                  </a:lnTo>
                  <a:lnTo>
                    <a:pt x="2191121" y="3520618"/>
                  </a:lnTo>
                  <a:lnTo>
                    <a:pt x="2163561" y="3555558"/>
                  </a:lnTo>
                  <a:lnTo>
                    <a:pt x="2132135" y="3586983"/>
                  </a:lnTo>
                  <a:lnTo>
                    <a:pt x="2097194" y="3614541"/>
                  </a:lnTo>
                  <a:lnTo>
                    <a:pt x="2059092" y="3637880"/>
                  </a:lnTo>
                  <a:lnTo>
                    <a:pt x="2018181" y="3656646"/>
                  </a:lnTo>
                  <a:lnTo>
                    <a:pt x="1974815" y="3670487"/>
                  </a:lnTo>
                  <a:lnTo>
                    <a:pt x="1929346" y="3679051"/>
                  </a:lnTo>
                  <a:lnTo>
                    <a:pt x="1882127" y="3681984"/>
                  </a:lnTo>
                  <a:lnTo>
                    <a:pt x="376440" y="3681984"/>
                  </a:lnTo>
                  <a:lnTo>
                    <a:pt x="329221" y="3679051"/>
                  </a:lnTo>
                  <a:lnTo>
                    <a:pt x="283752" y="3670487"/>
                  </a:lnTo>
                  <a:lnTo>
                    <a:pt x="240386" y="3656646"/>
                  </a:lnTo>
                  <a:lnTo>
                    <a:pt x="199475" y="3637880"/>
                  </a:lnTo>
                  <a:lnTo>
                    <a:pt x="161373" y="3614541"/>
                  </a:lnTo>
                  <a:lnTo>
                    <a:pt x="126432" y="3586983"/>
                  </a:lnTo>
                  <a:lnTo>
                    <a:pt x="95006" y="3555558"/>
                  </a:lnTo>
                  <a:lnTo>
                    <a:pt x="67446" y="3520618"/>
                  </a:lnTo>
                  <a:lnTo>
                    <a:pt x="44106" y="3482518"/>
                  </a:lnTo>
                  <a:lnTo>
                    <a:pt x="25339" y="3441608"/>
                  </a:lnTo>
                  <a:lnTo>
                    <a:pt x="11497" y="3398243"/>
                  </a:lnTo>
                  <a:lnTo>
                    <a:pt x="2933" y="3352775"/>
                  </a:lnTo>
                  <a:lnTo>
                    <a:pt x="0" y="3305556"/>
                  </a:lnTo>
                  <a:lnTo>
                    <a:pt x="0" y="376440"/>
                  </a:lnTo>
                  <a:close/>
                </a:path>
              </a:pathLst>
            </a:custGeom>
            <a:ln w="6096">
              <a:solidFill>
                <a:srgbClr val="C0504D"/>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77" name="object 77"/>
            <p:cNvPicPr/>
            <p:nvPr/>
          </p:nvPicPr>
          <p:blipFill>
            <a:blip r:embed="rId25" cstate="print"/>
            <a:stretch>
              <a:fillRect/>
            </a:stretch>
          </p:blipFill>
          <p:spPr>
            <a:xfrm>
              <a:off x="2033015" y="5224272"/>
              <a:ext cx="935901" cy="938669"/>
            </a:xfrm>
            <a:prstGeom prst="rect">
              <a:avLst/>
            </a:prstGeom>
          </p:spPr>
        </p:pic>
        <p:pic>
          <p:nvPicPr>
            <p:cNvPr id="78" name="object 78"/>
            <p:cNvPicPr/>
            <p:nvPr/>
          </p:nvPicPr>
          <p:blipFill>
            <a:blip r:embed="rId26" cstate="print"/>
            <a:stretch>
              <a:fillRect/>
            </a:stretch>
          </p:blipFill>
          <p:spPr>
            <a:xfrm>
              <a:off x="1490472" y="4294632"/>
              <a:ext cx="2170175" cy="871727"/>
            </a:xfrm>
            <a:prstGeom prst="rect">
              <a:avLst/>
            </a:prstGeom>
          </p:spPr>
        </p:pic>
        <p:sp>
          <p:nvSpPr>
            <p:cNvPr id="79" name="object 79"/>
            <p:cNvSpPr/>
            <p:nvPr/>
          </p:nvSpPr>
          <p:spPr>
            <a:xfrm>
              <a:off x="1490471" y="4294632"/>
              <a:ext cx="2170430" cy="871855"/>
            </a:xfrm>
            <a:custGeom>
              <a:avLst/>
              <a:gdLst/>
              <a:ahLst/>
              <a:cxnLst/>
              <a:rect l="l" t="t" r="r" b="b"/>
              <a:pathLst>
                <a:path w="2170429" h="871854">
                  <a:moveTo>
                    <a:pt x="411759" y="871727"/>
                  </a:moveTo>
                  <a:lnTo>
                    <a:pt x="411759" y="435863"/>
                  </a:lnTo>
                  <a:lnTo>
                    <a:pt x="0" y="435863"/>
                  </a:lnTo>
                  <a:lnTo>
                    <a:pt x="1085088" y="0"/>
                  </a:lnTo>
                  <a:lnTo>
                    <a:pt x="2170176" y="435863"/>
                  </a:lnTo>
                  <a:lnTo>
                    <a:pt x="1758416" y="435863"/>
                  </a:lnTo>
                  <a:lnTo>
                    <a:pt x="1758416" y="871727"/>
                  </a:lnTo>
                  <a:lnTo>
                    <a:pt x="411759" y="871727"/>
                  </a:lnTo>
                  <a:close/>
                </a:path>
              </a:pathLst>
            </a:custGeom>
            <a:ln w="6096">
              <a:solidFill>
                <a:srgbClr val="4F81B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80" name="object 80"/>
          <p:cNvSpPr txBox="1"/>
          <p:nvPr/>
        </p:nvSpPr>
        <p:spPr>
          <a:xfrm>
            <a:off x="3131136" y="4523394"/>
            <a:ext cx="1120140" cy="607060"/>
          </a:xfrm>
          <a:prstGeom prst="rect">
            <a:avLst/>
          </a:prstGeom>
        </p:spPr>
        <p:txBody>
          <a:bodyPr vert="horz" wrap="square" lIns="0" tIns="28575" rIns="0" bIns="0" rtlCol="0">
            <a:spAutoFit/>
          </a:bodyPr>
          <a:lstStyle/>
          <a:p>
            <a:pPr marL="12700" marR="5080">
              <a:lnSpc>
                <a:spcPts val="1460"/>
              </a:lnSpc>
              <a:spcBef>
                <a:spcPts val="225"/>
              </a:spcBef>
            </a:pPr>
            <a:r>
              <a:rPr sz="1300" b="1" spc="-20" dirty="0">
                <a:latin typeface="BIZ UDP明朝 Medium" panose="02020500000000000000" pitchFamily="18" charset="-128"/>
                <a:ea typeface="BIZ UDP明朝 Medium" panose="02020500000000000000" pitchFamily="18" charset="-128"/>
                <a:cs typeface="ＭＳ Ｐゴシック"/>
              </a:rPr>
              <a:t>スクリーニングプロセスの確立</a:t>
            </a:r>
            <a:endParaRPr sz="1300">
              <a:latin typeface="BIZ UDP明朝 Medium" panose="02020500000000000000" pitchFamily="18" charset="-128"/>
              <a:ea typeface="BIZ UDP明朝 Medium" panose="02020500000000000000" pitchFamily="18" charset="-128"/>
              <a:cs typeface="ＭＳ Ｐゴシック"/>
            </a:endParaRPr>
          </a:p>
          <a:p>
            <a:pPr marL="12700">
              <a:lnSpc>
                <a:spcPts val="1530"/>
              </a:lnSpc>
            </a:pPr>
            <a:r>
              <a:rPr sz="1300" b="1" spc="-10" dirty="0">
                <a:latin typeface="BIZ UDP明朝 Medium" panose="02020500000000000000" pitchFamily="18" charset="-128"/>
                <a:ea typeface="BIZ UDP明朝 Medium" panose="02020500000000000000" pitchFamily="18" charset="-128"/>
                <a:cs typeface="Times New Roman"/>
              </a:rPr>
              <a:t>/</a:t>
            </a:r>
            <a:r>
              <a:rPr sz="1300" b="1" spc="-15" dirty="0">
                <a:latin typeface="BIZ UDP明朝 Medium" panose="02020500000000000000" pitchFamily="18" charset="-128"/>
                <a:ea typeface="BIZ UDP明朝 Medium" panose="02020500000000000000" pitchFamily="18" charset="-128"/>
                <a:cs typeface="ＭＳ Ｐゴシック"/>
              </a:rPr>
              <a:t>耐環境性評価</a:t>
            </a:r>
            <a:endParaRPr sz="1300">
              <a:latin typeface="BIZ UDP明朝 Medium" panose="02020500000000000000" pitchFamily="18" charset="-128"/>
              <a:ea typeface="BIZ UDP明朝 Medium" panose="02020500000000000000" pitchFamily="18" charset="-128"/>
              <a:cs typeface="ＭＳ Ｐゴシック"/>
            </a:endParaRPr>
          </a:p>
        </p:txBody>
      </p:sp>
      <p:sp>
        <p:nvSpPr>
          <p:cNvPr id="81" name="object 81"/>
          <p:cNvSpPr txBox="1"/>
          <p:nvPr/>
        </p:nvSpPr>
        <p:spPr>
          <a:xfrm>
            <a:off x="2981669" y="6126172"/>
            <a:ext cx="1469390" cy="212238"/>
          </a:xfrm>
          <a:prstGeom prst="rect">
            <a:avLst/>
          </a:prstGeom>
        </p:spPr>
        <p:txBody>
          <a:bodyPr vert="horz" wrap="square" lIns="0" tIns="12065" rIns="0" bIns="0" rtlCol="0">
            <a:spAutoFit/>
          </a:bodyPr>
          <a:lstStyle/>
          <a:p>
            <a:pPr marL="12700">
              <a:spcBef>
                <a:spcPts val="95"/>
              </a:spcBef>
            </a:pPr>
            <a:r>
              <a:rPr sz="1300" b="1" spc="-20" dirty="0">
                <a:latin typeface="BIZ UDP明朝 Medium" panose="02020500000000000000" pitchFamily="18" charset="-128"/>
                <a:ea typeface="BIZ UDP明朝 Medium" panose="02020500000000000000" pitchFamily="18" charset="-128"/>
                <a:cs typeface="ＭＳ Ｐゴシック"/>
              </a:rPr>
              <a:t>地上光通信デバイス</a:t>
            </a:r>
            <a:endParaRPr sz="1300">
              <a:latin typeface="BIZ UDP明朝 Medium" panose="02020500000000000000" pitchFamily="18" charset="-128"/>
              <a:ea typeface="BIZ UDP明朝 Medium" panose="02020500000000000000" pitchFamily="18" charset="-128"/>
              <a:cs typeface="ＭＳ Ｐゴシック"/>
            </a:endParaRPr>
          </a:p>
        </p:txBody>
      </p:sp>
      <p:grpSp>
        <p:nvGrpSpPr>
          <p:cNvPr id="82" name="object 82"/>
          <p:cNvGrpSpPr/>
          <p:nvPr/>
        </p:nvGrpSpPr>
        <p:grpSpPr>
          <a:xfrm>
            <a:off x="3694176" y="2895537"/>
            <a:ext cx="2243455" cy="984250"/>
            <a:chOff x="2551175" y="2895537"/>
            <a:chExt cx="2243455" cy="984250"/>
          </a:xfrm>
        </p:grpSpPr>
        <p:pic>
          <p:nvPicPr>
            <p:cNvPr id="83" name="object 83"/>
            <p:cNvPicPr/>
            <p:nvPr/>
          </p:nvPicPr>
          <p:blipFill>
            <a:blip r:embed="rId27" cstate="print"/>
            <a:stretch>
              <a:fillRect/>
            </a:stretch>
          </p:blipFill>
          <p:spPr>
            <a:xfrm>
              <a:off x="2551175" y="2907791"/>
              <a:ext cx="932687" cy="963167"/>
            </a:xfrm>
            <a:prstGeom prst="rect">
              <a:avLst/>
            </a:prstGeom>
          </p:spPr>
        </p:pic>
        <p:sp>
          <p:nvSpPr>
            <p:cNvPr id="84" name="object 84"/>
            <p:cNvSpPr/>
            <p:nvPr/>
          </p:nvSpPr>
          <p:spPr>
            <a:xfrm>
              <a:off x="3017526" y="3197352"/>
              <a:ext cx="1767839" cy="673100"/>
            </a:xfrm>
            <a:custGeom>
              <a:avLst/>
              <a:gdLst/>
              <a:ahLst/>
              <a:cxnLst/>
              <a:rect l="l" t="t" r="r" b="b"/>
              <a:pathLst>
                <a:path w="1767839" h="673100">
                  <a:moveTo>
                    <a:pt x="1767751" y="0"/>
                  </a:moveTo>
                  <a:lnTo>
                    <a:pt x="0" y="672960"/>
                  </a:lnTo>
                </a:path>
              </a:pathLst>
            </a:custGeom>
            <a:ln w="18288">
              <a:solidFill>
                <a:srgbClr val="FF0000"/>
              </a:solidFill>
              <a:prstDash val="sysDash"/>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5" name="object 85"/>
            <p:cNvSpPr/>
            <p:nvPr/>
          </p:nvSpPr>
          <p:spPr>
            <a:xfrm>
              <a:off x="2971800" y="2904745"/>
              <a:ext cx="1812289" cy="107314"/>
            </a:xfrm>
            <a:custGeom>
              <a:avLst/>
              <a:gdLst/>
              <a:ahLst/>
              <a:cxnLst/>
              <a:rect l="l" t="t" r="r" b="b"/>
              <a:pathLst>
                <a:path w="1812289" h="107314">
                  <a:moveTo>
                    <a:pt x="1811947" y="106972"/>
                  </a:moveTo>
                  <a:lnTo>
                    <a:pt x="0" y="0"/>
                  </a:lnTo>
                </a:path>
              </a:pathLst>
            </a:custGeom>
            <a:ln w="18287">
              <a:solidFill>
                <a:srgbClr val="FF0000"/>
              </a:solidFill>
              <a:prstDash val="sysDash"/>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86" name="object 86"/>
          <p:cNvSpPr txBox="1"/>
          <p:nvPr/>
        </p:nvSpPr>
        <p:spPr>
          <a:xfrm>
            <a:off x="2714420" y="3767536"/>
            <a:ext cx="1895475" cy="520592"/>
          </a:xfrm>
          <a:prstGeom prst="rect">
            <a:avLst/>
          </a:prstGeom>
        </p:spPr>
        <p:txBody>
          <a:bodyPr vert="horz" wrap="square" lIns="0" tIns="12700" rIns="0" bIns="0" rtlCol="0">
            <a:spAutoFit/>
          </a:bodyPr>
          <a:lstStyle/>
          <a:p>
            <a:pPr marL="255270" marR="5080" indent="-243204">
              <a:lnSpc>
                <a:spcPct val="137200"/>
              </a:lnSpc>
              <a:spcBef>
                <a:spcPts val="100"/>
              </a:spcBef>
              <a:tabLst>
                <a:tab pos="1105535" algn="l"/>
              </a:tabLst>
            </a:pPr>
            <a:r>
              <a:rPr sz="1300" b="1" spc="-95" dirty="0">
                <a:latin typeface="BIZ UDP明朝 Medium" panose="02020500000000000000" pitchFamily="18" charset="-128"/>
                <a:ea typeface="BIZ UDP明朝 Medium" panose="02020500000000000000" pitchFamily="18" charset="-128"/>
                <a:cs typeface="ＭＳ Ｐゴシック"/>
              </a:rPr>
              <a:t>光</a:t>
            </a:r>
            <a:r>
              <a:rPr sz="1300" b="1" spc="-80" dirty="0">
                <a:latin typeface="BIZ UDP明朝 Medium" panose="02020500000000000000" pitchFamily="18" charset="-128"/>
                <a:ea typeface="BIZ UDP明朝 Medium" panose="02020500000000000000" pitchFamily="18" charset="-128"/>
                <a:cs typeface="ＭＳ Ｐゴシック"/>
              </a:rPr>
              <a:t>ア</a:t>
            </a:r>
            <a:r>
              <a:rPr sz="1300" b="1" spc="-85" dirty="0">
                <a:latin typeface="BIZ UDP明朝 Medium" panose="02020500000000000000" pitchFamily="18" charset="-128"/>
                <a:ea typeface="BIZ UDP明朝 Medium" panose="02020500000000000000" pitchFamily="18" charset="-128"/>
                <a:cs typeface="ＭＳ Ｐゴシック"/>
              </a:rPr>
              <a:t>ン</a:t>
            </a:r>
            <a:r>
              <a:rPr sz="1300" b="1" spc="-90" dirty="0">
                <a:latin typeface="BIZ UDP明朝 Medium" panose="02020500000000000000" pitchFamily="18" charset="-128"/>
                <a:ea typeface="BIZ UDP明朝 Medium" panose="02020500000000000000" pitchFamily="18" charset="-128"/>
                <a:cs typeface="ＭＳ Ｐゴシック"/>
              </a:rPr>
              <a:t>テナ</a:t>
            </a:r>
            <a:r>
              <a:rPr sz="1300" b="1" spc="-50" dirty="0">
                <a:latin typeface="BIZ UDP明朝 Medium" panose="02020500000000000000" pitchFamily="18" charset="-128"/>
                <a:ea typeface="BIZ UDP明朝 Medium" panose="02020500000000000000" pitchFamily="18" charset="-128"/>
                <a:cs typeface="ＭＳ Ｐゴシック"/>
              </a:rPr>
              <a:t>部</a:t>
            </a:r>
            <a:r>
              <a:rPr sz="1300" b="1" dirty="0">
                <a:latin typeface="BIZ UDP明朝 Medium" panose="02020500000000000000" pitchFamily="18" charset="-128"/>
                <a:ea typeface="BIZ UDP明朝 Medium" panose="02020500000000000000" pitchFamily="18" charset="-128"/>
                <a:cs typeface="ＭＳ Ｐゴシック"/>
              </a:rPr>
              <a:t>	</a:t>
            </a:r>
            <a:r>
              <a:rPr sz="1300" b="1" spc="-95" dirty="0">
                <a:latin typeface="BIZ UDP明朝 Medium" panose="02020500000000000000" pitchFamily="18" charset="-128"/>
                <a:ea typeface="BIZ UDP明朝 Medium" panose="02020500000000000000" pitchFamily="18" charset="-128"/>
                <a:cs typeface="ＭＳ Ｐゴシック"/>
              </a:rPr>
              <a:t>光送受信</a:t>
            </a:r>
            <a:r>
              <a:rPr sz="1300" b="1" spc="-100" dirty="0">
                <a:latin typeface="BIZ UDP明朝 Medium" panose="02020500000000000000" pitchFamily="18" charset="-128"/>
                <a:ea typeface="BIZ UDP明朝 Medium" panose="02020500000000000000" pitchFamily="18" charset="-128"/>
                <a:cs typeface="ＭＳ Ｐゴシック"/>
              </a:rPr>
              <a:t>部</a:t>
            </a:r>
            <a:r>
              <a:rPr sz="1300" b="1" dirty="0">
                <a:latin typeface="BIZ UDP明朝 Medium" panose="02020500000000000000" pitchFamily="18" charset="-128"/>
                <a:ea typeface="BIZ UDP明朝 Medium" panose="02020500000000000000" pitchFamily="18" charset="-128"/>
                <a:cs typeface="ＭＳ Ｐゴシック"/>
              </a:rPr>
              <a:t>衛星搭載</a:t>
            </a:r>
            <a:r>
              <a:rPr sz="1300" b="1" spc="-20" dirty="0">
                <a:latin typeface="BIZ UDP明朝 Medium" panose="02020500000000000000" pitchFamily="18" charset="-128"/>
                <a:ea typeface="BIZ UDP明朝 Medium" panose="02020500000000000000" pitchFamily="18" charset="-128"/>
                <a:cs typeface="ＭＳ Ｐゴシック"/>
              </a:rPr>
              <a:t>光通信機</a:t>
            </a:r>
            <a:r>
              <a:rPr sz="1300" b="1" spc="-60" dirty="0">
                <a:latin typeface="BIZ UDP明朝 Medium" panose="02020500000000000000" pitchFamily="18" charset="-128"/>
                <a:ea typeface="BIZ UDP明朝 Medium" panose="02020500000000000000" pitchFamily="18" charset="-128"/>
                <a:cs typeface="ＭＳ Ｐゴシック"/>
              </a:rPr>
              <a:t>器</a:t>
            </a:r>
            <a:endParaRPr sz="1300">
              <a:latin typeface="BIZ UDP明朝 Medium" panose="02020500000000000000" pitchFamily="18" charset="-128"/>
              <a:ea typeface="BIZ UDP明朝 Medium" panose="02020500000000000000" pitchFamily="18" charset="-128"/>
              <a:cs typeface="ＭＳ Ｐゴシック"/>
            </a:endParaRPr>
          </a:p>
        </p:txBody>
      </p:sp>
      <p:pic>
        <p:nvPicPr>
          <p:cNvPr id="87" name="object 87"/>
          <p:cNvPicPr/>
          <p:nvPr/>
        </p:nvPicPr>
        <p:blipFill>
          <a:blip r:embed="rId28" cstate="print"/>
          <a:stretch>
            <a:fillRect/>
          </a:stretch>
        </p:blipFill>
        <p:spPr>
          <a:xfrm>
            <a:off x="2609089" y="2874265"/>
            <a:ext cx="1136891" cy="1024127"/>
          </a:xfrm>
          <a:prstGeom prst="rect">
            <a:avLst/>
          </a:prstGeom>
        </p:spPr>
      </p:pic>
      <p:sp>
        <p:nvSpPr>
          <p:cNvPr id="88" name="object 88"/>
          <p:cNvSpPr txBox="1"/>
          <p:nvPr/>
        </p:nvSpPr>
        <p:spPr>
          <a:xfrm>
            <a:off x="2182369" y="6570998"/>
            <a:ext cx="8374796" cy="240450"/>
          </a:xfrm>
          <a:prstGeom prst="rect">
            <a:avLst/>
          </a:prstGeom>
        </p:spPr>
        <p:txBody>
          <a:bodyPr vert="horz" wrap="square" lIns="0" tIns="17145" rIns="0" bIns="0" rtlCol="0">
            <a:spAutoFit/>
          </a:bodyPr>
          <a:lstStyle/>
          <a:p>
            <a:pPr marL="12700">
              <a:spcBef>
                <a:spcPts val="135"/>
              </a:spcBef>
            </a:pPr>
            <a:r>
              <a:rPr sz="1450" dirty="0">
                <a:solidFill>
                  <a:srgbClr val="FF0000"/>
                </a:solidFill>
                <a:latin typeface="BIZ UDP明朝 Medium" panose="02020500000000000000" pitchFamily="18" charset="-128"/>
                <a:ea typeface="BIZ UDP明朝 Medium" panose="02020500000000000000" pitchFamily="18" charset="-128"/>
                <a:cs typeface="Arial"/>
              </a:rPr>
              <a:t>HICALI</a:t>
            </a:r>
            <a:r>
              <a:rPr sz="1450" dirty="0">
                <a:latin typeface="BIZ UDP明朝 Medium" panose="02020500000000000000" pitchFamily="18" charset="-128"/>
                <a:ea typeface="BIZ UDP明朝 Medium" panose="02020500000000000000" pitchFamily="18" charset="-128"/>
                <a:cs typeface="Arial"/>
              </a:rPr>
              <a:t>:</a:t>
            </a:r>
            <a:r>
              <a:rPr sz="1450" spc="4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HI</a:t>
            </a:r>
            <a:r>
              <a:rPr sz="1450" dirty="0">
                <a:latin typeface="BIZ UDP明朝 Medium" panose="02020500000000000000" pitchFamily="18" charset="-128"/>
                <a:ea typeface="BIZ UDP明朝 Medium" panose="02020500000000000000" pitchFamily="18" charset="-128"/>
                <a:cs typeface="Arial"/>
              </a:rPr>
              <a:t>gh</a:t>
            </a:r>
            <a:r>
              <a:rPr sz="1450" spc="40" dirty="0">
                <a:latin typeface="BIZ UDP明朝 Medium" panose="02020500000000000000" pitchFamily="18" charset="-128"/>
                <a:ea typeface="BIZ UDP明朝 Medium" panose="02020500000000000000" pitchFamily="18" charset="-128"/>
                <a:cs typeface="Arial"/>
              </a:rPr>
              <a:t> </a:t>
            </a:r>
            <a:r>
              <a:rPr sz="1450" dirty="0">
                <a:latin typeface="BIZ UDP明朝 Medium" panose="02020500000000000000" pitchFamily="18" charset="-128"/>
                <a:ea typeface="BIZ UDP明朝 Medium" panose="02020500000000000000" pitchFamily="18" charset="-128"/>
                <a:cs typeface="Arial"/>
              </a:rPr>
              <a:t>speed</a:t>
            </a:r>
            <a:r>
              <a:rPr sz="1450" spc="100"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C</a:t>
            </a:r>
            <a:r>
              <a:rPr sz="1450" dirty="0">
                <a:latin typeface="BIZ UDP明朝 Medium" panose="02020500000000000000" pitchFamily="18" charset="-128"/>
                <a:ea typeface="BIZ UDP明朝 Medium" panose="02020500000000000000" pitchFamily="18" charset="-128"/>
                <a:cs typeface="Arial"/>
              </a:rPr>
              <a:t>ommunication</a:t>
            </a:r>
            <a:r>
              <a:rPr sz="1450" spc="-15" dirty="0">
                <a:latin typeface="BIZ UDP明朝 Medium" panose="02020500000000000000" pitchFamily="18" charset="-128"/>
                <a:ea typeface="BIZ UDP明朝 Medium" panose="02020500000000000000" pitchFamily="18" charset="-128"/>
                <a:cs typeface="Arial"/>
              </a:rPr>
              <a:t> </a:t>
            </a:r>
            <a:r>
              <a:rPr sz="1450" dirty="0">
                <a:latin typeface="BIZ UDP明朝 Medium" panose="02020500000000000000" pitchFamily="18" charset="-128"/>
                <a:ea typeface="BIZ UDP明朝 Medium" panose="02020500000000000000" pitchFamily="18" charset="-128"/>
                <a:cs typeface="Arial"/>
              </a:rPr>
              <a:t>with</a:t>
            </a:r>
            <a:r>
              <a:rPr sz="1450" spc="1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A</a:t>
            </a:r>
            <a:r>
              <a:rPr sz="1450" dirty="0">
                <a:latin typeface="BIZ UDP明朝 Medium" panose="02020500000000000000" pitchFamily="18" charset="-128"/>
                <a:ea typeface="BIZ UDP明朝 Medium" panose="02020500000000000000" pitchFamily="18" charset="-128"/>
                <a:cs typeface="Arial"/>
              </a:rPr>
              <a:t>dvanced</a:t>
            </a:r>
            <a:r>
              <a:rPr sz="1450" spc="7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L</a:t>
            </a:r>
            <a:r>
              <a:rPr sz="1450" dirty="0">
                <a:latin typeface="BIZ UDP明朝 Medium" panose="02020500000000000000" pitchFamily="18" charset="-128"/>
                <a:ea typeface="BIZ UDP明朝 Medium" panose="02020500000000000000" pitchFamily="18" charset="-128"/>
                <a:cs typeface="Arial"/>
              </a:rPr>
              <a:t>aser</a:t>
            </a:r>
            <a:r>
              <a:rPr sz="1450" spc="90" dirty="0">
                <a:latin typeface="BIZ UDP明朝 Medium" panose="02020500000000000000" pitchFamily="18" charset="-128"/>
                <a:ea typeface="BIZ UDP明朝 Medium" panose="02020500000000000000" pitchFamily="18" charset="-128"/>
                <a:cs typeface="Arial"/>
              </a:rPr>
              <a:t> </a:t>
            </a:r>
            <a:r>
              <a:rPr sz="1450" spc="-10" dirty="0">
                <a:solidFill>
                  <a:srgbClr val="FF0000"/>
                </a:solidFill>
                <a:latin typeface="BIZ UDP明朝 Medium" panose="02020500000000000000" pitchFamily="18" charset="-128"/>
                <a:ea typeface="BIZ UDP明朝 Medium" panose="02020500000000000000" pitchFamily="18" charset="-128"/>
                <a:cs typeface="Arial"/>
              </a:rPr>
              <a:t>I</a:t>
            </a:r>
            <a:r>
              <a:rPr sz="1450" spc="-10" dirty="0">
                <a:latin typeface="BIZ UDP明朝 Medium" panose="02020500000000000000" pitchFamily="18" charset="-128"/>
                <a:ea typeface="BIZ UDP明朝 Medium" panose="02020500000000000000" pitchFamily="18" charset="-128"/>
                <a:cs typeface="Arial"/>
              </a:rPr>
              <a:t>nstrument</a:t>
            </a:r>
            <a:endParaRPr sz="1450" dirty="0">
              <a:latin typeface="BIZ UDP明朝 Medium" panose="02020500000000000000" pitchFamily="18" charset="-128"/>
              <a:ea typeface="BIZ UDP明朝 Medium" panose="02020500000000000000" pitchFamily="18" charset="-128"/>
              <a:cs typeface="Arial"/>
            </a:endParaRPr>
          </a:p>
        </p:txBody>
      </p:sp>
      <p:sp>
        <p:nvSpPr>
          <p:cNvPr id="93" name="テキスト ボックス 92">
            <a:extLst>
              <a:ext uri="{FF2B5EF4-FFF2-40B4-BE49-F238E27FC236}">
                <a16:creationId xmlns:a16="http://schemas.microsoft.com/office/drawing/2014/main" id="{B59BA309-E1B3-4B82-8131-5FED1005AA28}"/>
              </a:ext>
            </a:extLst>
          </p:cNvPr>
          <p:cNvSpPr txBox="1"/>
          <p:nvPr/>
        </p:nvSpPr>
        <p:spPr>
          <a:xfrm>
            <a:off x="0" y="6596390"/>
            <a:ext cx="1083467" cy="261610"/>
          </a:xfrm>
          <a:prstGeom prst="rect">
            <a:avLst/>
          </a:prstGeom>
          <a:noFill/>
        </p:spPr>
        <p:txBody>
          <a:bodyPr wrap="square" rtlCol="0">
            <a:spAutoFit/>
          </a:bodyPr>
          <a:lstStyle/>
          <a:p>
            <a:r>
              <a:rPr kumimoji="1" lang="ja-JP" altLang="en-US" sz="1100" dirty="0">
                <a:latin typeface="BIZ UDP明朝 Medium" panose="02020500000000000000" pitchFamily="18" charset="-128"/>
                <a:ea typeface="BIZ UDP明朝 Medium" panose="02020500000000000000" pitchFamily="18" charset="-128"/>
              </a:rPr>
              <a:t>総務省資料</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54483" y="48850"/>
            <a:ext cx="3698738" cy="512005"/>
          </a:xfrm>
          <a:prstGeom prst="rect">
            <a:avLst/>
          </a:prstGeom>
        </p:spPr>
        <p:txBody>
          <a:bodyPr vert="horz" wrap="square" lIns="0" tIns="80333" rIns="0" bIns="0" rtlCol="0" anchor="ctr">
            <a:spAutoFit/>
          </a:bodyPr>
          <a:lstStyle/>
          <a:p>
            <a:pPr marL="466090" algn="ctr">
              <a:lnSpc>
                <a:spcPct val="100000"/>
              </a:lnSpc>
              <a:spcBef>
                <a:spcPts val="90"/>
              </a:spcBef>
            </a:pPr>
            <a:r>
              <a:rPr sz="2800" spc="-25" dirty="0" err="1">
                <a:latin typeface="BIZ UDP明朝 Medium" panose="02020500000000000000" pitchFamily="18" charset="-128"/>
                <a:ea typeface="BIZ UDP明朝 Medium" panose="02020500000000000000" pitchFamily="18" charset="-128"/>
              </a:rPr>
              <a:t>Ka帯衛星</a:t>
            </a:r>
            <a:endParaRPr sz="2800" spc="-25" dirty="0">
              <a:latin typeface="BIZ UDP明朝 Medium" panose="02020500000000000000" pitchFamily="18" charset="-128"/>
              <a:ea typeface="BIZ UDP明朝 Medium" panose="02020500000000000000" pitchFamily="18" charset="-128"/>
            </a:endParaRPr>
          </a:p>
        </p:txBody>
      </p:sp>
      <p:sp>
        <p:nvSpPr>
          <p:cNvPr id="3" name="object 3"/>
          <p:cNvSpPr txBox="1"/>
          <p:nvPr/>
        </p:nvSpPr>
        <p:spPr>
          <a:xfrm>
            <a:off x="434232" y="659891"/>
            <a:ext cx="11536318" cy="1535036"/>
          </a:xfrm>
          <a:prstGeom prst="rect">
            <a:avLst/>
          </a:prstGeom>
          <a:ln w="27432">
            <a:solidFill>
              <a:srgbClr val="F79546"/>
            </a:solidFill>
          </a:ln>
        </p:spPr>
        <p:txBody>
          <a:bodyPr vert="horz" wrap="square" lIns="0" tIns="72390" rIns="0" bIns="0" rtlCol="0">
            <a:spAutoFit/>
          </a:bodyPr>
          <a:lstStyle/>
          <a:p>
            <a:pPr marL="394970" marR="73025" indent="-287020">
              <a:spcBef>
                <a:spcPts val="570"/>
              </a:spcBef>
              <a:buFont typeface="Wingdings"/>
              <a:buChar char=""/>
              <a:tabLst>
                <a:tab pos="394970" algn="l"/>
                <a:tab pos="395605" algn="l"/>
              </a:tabLst>
            </a:pPr>
            <a:r>
              <a:rPr spc="-35" dirty="0">
                <a:latin typeface="Meiryo UI"/>
                <a:cs typeface="Meiryo UI"/>
              </a:rPr>
              <a:t>E</a:t>
            </a:r>
            <a:r>
              <a:rPr spc="5" dirty="0">
                <a:latin typeface="Meiryo UI"/>
                <a:cs typeface="Meiryo UI"/>
              </a:rPr>
              <a:t>T</a:t>
            </a:r>
            <a:r>
              <a:rPr spc="10" dirty="0">
                <a:latin typeface="Meiryo UI"/>
                <a:cs typeface="Meiryo UI"/>
              </a:rPr>
              <a:t>S</a:t>
            </a:r>
            <a:r>
              <a:rPr spc="-15" dirty="0">
                <a:latin typeface="Meiryo UI"/>
                <a:cs typeface="Meiryo UI"/>
              </a:rPr>
              <a:t>-</a:t>
            </a:r>
            <a:r>
              <a:rPr spc="5" dirty="0">
                <a:latin typeface="Meiryo UI"/>
                <a:cs typeface="Meiryo UI"/>
              </a:rPr>
              <a:t>9</a:t>
            </a:r>
            <a:r>
              <a:rPr spc="-15" dirty="0">
                <a:latin typeface="Meiryo UI"/>
                <a:cs typeface="Meiryo UI"/>
              </a:rPr>
              <a:t>の打上げ、実証に向け、5</a:t>
            </a:r>
            <a:r>
              <a:rPr dirty="0">
                <a:latin typeface="Meiryo UI"/>
                <a:cs typeface="Meiryo UI"/>
              </a:rPr>
              <a:t>G</a:t>
            </a:r>
            <a:r>
              <a:rPr spc="-10" dirty="0">
                <a:latin typeface="Meiryo UI"/>
                <a:cs typeface="Meiryo UI"/>
              </a:rPr>
              <a:t>網等の</a:t>
            </a:r>
            <a:r>
              <a:rPr b="1" spc="-25" dirty="0">
                <a:latin typeface="Meiryo UI"/>
                <a:cs typeface="Meiryo UI"/>
              </a:rPr>
              <a:t>地上網と衛星通信との円滑な接続</a:t>
            </a:r>
            <a:r>
              <a:rPr spc="-25" dirty="0">
                <a:latin typeface="Meiryo UI"/>
                <a:cs typeface="Meiryo UI"/>
              </a:rPr>
              <a:t>、通信需要や天候状況に応じた</a:t>
            </a:r>
            <a:r>
              <a:rPr b="1" spc="-10" dirty="0">
                <a:latin typeface="Meiryo UI"/>
                <a:cs typeface="Meiryo UI"/>
              </a:rPr>
              <a:t>衛星通信リソースの最適化</a:t>
            </a:r>
            <a:r>
              <a:rPr spc="-10" dirty="0">
                <a:latin typeface="Meiryo UI"/>
                <a:cs typeface="Meiryo UI"/>
              </a:rPr>
              <a:t>を実現する</a:t>
            </a:r>
            <a:r>
              <a:rPr b="1" spc="-25" dirty="0">
                <a:latin typeface="Meiryo UI"/>
                <a:cs typeface="Meiryo UI"/>
              </a:rPr>
              <a:t>衛星ー地上連接技術の開発</a:t>
            </a:r>
            <a:r>
              <a:rPr spc="-15" dirty="0">
                <a:latin typeface="Meiryo UI"/>
                <a:cs typeface="Meiryo UI"/>
              </a:rPr>
              <a:t>を実施。</a:t>
            </a:r>
            <a:r>
              <a:rPr b="1" spc="-20" dirty="0">
                <a:latin typeface="Meiryo UI"/>
                <a:cs typeface="Meiryo UI"/>
              </a:rPr>
              <a:t>ユーザーの需要に応じたフレキシブ</a:t>
            </a:r>
            <a:r>
              <a:rPr b="1" spc="-15" dirty="0">
                <a:latin typeface="Meiryo UI"/>
                <a:cs typeface="Meiryo UI"/>
              </a:rPr>
              <a:t>ルなブロードバンド通信を実現</a:t>
            </a:r>
            <a:r>
              <a:rPr dirty="0">
                <a:latin typeface="Meiryo UI"/>
                <a:cs typeface="Meiryo UI"/>
              </a:rPr>
              <a:t>。</a:t>
            </a:r>
          </a:p>
          <a:p>
            <a:pPr marL="303530" marR="66040" indent="-195580">
              <a:spcBef>
                <a:spcPts val="600"/>
              </a:spcBef>
            </a:pPr>
            <a:r>
              <a:rPr spc="-10" dirty="0">
                <a:latin typeface="Meiryo UI"/>
                <a:cs typeface="Meiryo UI"/>
              </a:rPr>
              <a:t>これまで、</a:t>
            </a:r>
            <a:r>
              <a:rPr spc="-35" dirty="0">
                <a:latin typeface="Meiryo UI"/>
                <a:cs typeface="Meiryo UI"/>
              </a:rPr>
              <a:t>E</a:t>
            </a:r>
            <a:r>
              <a:rPr spc="5" dirty="0">
                <a:latin typeface="Meiryo UI"/>
                <a:cs typeface="Meiryo UI"/>
              </a:rPr>
              <a:t>T</a:t>
            </a:r>
            <a:r>
              <a:rPr spc="10" dirty="0">
                <a:latin typeface="Meiryo UI"/>
                <a:cs typeface="Meiryo UI"/>
              </a:rPr>
              <a:t>S</a:t>
            </a:r>
            <a:r>
              <a:rPr spc="-15" dirty="0">
                <a:latin typeface="Meiryo UI"/>
                <a:cs typeface="Meiryo UI"/>
              </a:rPr>
              <a:t>-</a:t>
            </a:r>
            <a:r>
              <a:rPr spc="5" dirty="0">
                <a:latin typeface="Meiryo UI"/>
                <a:cs typeface="Meiryo UI"/>
              </a:rPr>
              <a:t>9</a:t>
            </a:r>
            <a:r>
              <a:rPr spc="-25" dirty="0">
                <a:latin typeface="Meiryo UI"/>
                <a:cs typeface="Meiryo UI"/>
              </a:rPr>
              <a:t>の通信ミッションとして、衛星ビームに割り当てる周波数幅を動的に変更可能なデジタルチャネライザ</a:t>
            </a:r>
            <a:r>
              <a:rPr dirty="0">
                <a:latin typeface="Meiryo UI"/>
                <a:cs typeface="Meiryo UI"/>
              </a:rPr>
              <a:t>技術の開発（</a:t>
            </a:r>
            <a:r>
              <a:rPr spc="-5" dirty="0">
                <a:latin typeface="Meiryo UI"/>
                <a:cs typeface="Meiryo UI"/>
              </a:rPr>
              <a:t>固定ビーム</a:t>
            </a:r>
            <a:r>
              <a:rPr dirty="0">
                <a:latin typeface="Meiryo UI"/>
                <a:cs typeface="Meiryo UI"/>
              </a:rPr>
              <a:t>）</a:t>
            </a:r>
            <a:r>
              <a:rPr spc="-25" dirty="0">
                <a:latin typeface="Meiryo UI"/>
                <a:cs typeface="Meiryo UI"/>
              </a:rPr>
              <a:t>、</a:t>
            </a:r>
            <a:r>
              <a:rPr spc="-25" dirty="0" err="1">
                <a:latin typeface="Meiryo UI"/>
                <a:cs typeface="Meiryo UI"/>
              </a:rPr>
              <a:t>衛星ビームの照射地域を動的に変更可能なデジタルビームフォーミング技術</a:t>
            </a:r>
            <a:r>
              <a:rPr lang="ja-JP" altLang="en-US" spc="-25" dirty="0">
                <a:latin typeface="Meiryo UI"/>
                <a:cs typeface="Meiryo UI"/>
              </a:rPr>
              <a:t>を</a:t>
            </a:r>
            <a:r>
              <a:rPr spc="-25" dirty="0" err="1">
                <a:latin typeface="Meiryo UI"/>
                <a:cs typeface="Meiryo UI"/>
              </a:rPr>
              <a:t>開発</a:t>
            </a:r>
            <a:r>
              <a:rPr dirty="0" err="1">
                <a:latin typeface="Meiryo UI"/>
                <a:cs typeface="Meiryo UI"/>
              </a:rPr>
              <a:t>（</a:t>
            </a:r>
            <a:r>
              <a:rPr spc="-5" dirty="0" err="1">
                <a:latin typeface="Meiryo UI"/>
                <a:cs typeface="Meiryo UI"/>
              </a:rPr>
              <a:t>可変ビーム</a:t>
            </a:r>
            <a:r>
              <a:rPr dirty="0">
                <a:latin typeface="Meiryo UI"/>
                <a:cs typeface="Meiryo UI"/>
              </a:rPr>
              <a:t>）</a:t>
            </a:r>
            <a:r>
              <a:rPr spc="-5" dirty="0">
                <a:latin typeface="Meiryo UI"/>
                <a:cs typeface="Meiryo UI"/>
              </a:rPr>
              <a:t>。</a:t>
            </a:r>
            <a:endParaRPr dirty="0">
              <a:latin typeface="Meiryo UI"/>
              <a:cs typeface="Meiryo UI"/>
            </a:endParaRPr>
          </a:p>
        </p:txBody>
      </p:sp>
      <p:graphicFrame>
        <p:nvGraphicFramePr>
          <p:cNvPr id="4" name="object 4"/>
          <p:cNvGraphicFramePr>
            <a:graphicFrameLocks noGrp="1"/>
          </p:cNvGraphicFramePr>
          <p:nvPr/>
        </p:nvGraphicFramePr>
        <p:xfrm>
          <a:off x="1605526" y="2663951"/>
          <a:ext cx="6998328" cy="365760"/>
        </p:xfrm>
        <a:graphic>
          <a:graphicData uri="http://schemas.openxmlformats.org/drawingml/2006/table">
            <a:tbl>
              <a:tblPr firstRow="1" bandRow="1">
                <a:tableStyleId>{2D5ABB26-0587-4C30-8999-92F81FD0307C}</a:tableStyleId>
              </a:tblPr>
              <a:tblGrid>
                <a:gridCol w="624840">
                  <a:extLst>
                    <a:ext uri="{9D8B030D-6E8A-4147-A177-3AD203B41FA5}">
                      <a16:colId xmlns:a16="http://schemas.microsoft.com/office/drawing/2014/main" val="20000"/>
                    </a:ext>
                  </a:extLst>
                </a:gridCol>
                <a:gridCol w="722629">
                  <a:extLst>
                    <a:ext uri="{9D8B030D-6E8A-4147-A177-3AD203B41FA5}">
                      <a16:colId xmlns:a16="http://schemas.microsoft.com/office/drawing/2014/main" val="20001"/>
                    </a:ext>
                  </a:extLst>
                </a:gridCol>
                <a:gridCol w="741044">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723264">
                  <a:extLst>
                    <a:ext uri="{9D8B030D-6E8A-4147-A177-3AD203B41FA5}">
                      <a16:colId xmlns:a16="http://schemas.microsoft.com/office/drawing/2014/main" val="20004"/>
                    </a:ext>
                  </a:extLst>
                </a:gridCol>
                <a:gridCol w="723264">
                  <a:extLst>
                    <a:ext uri="{9D8B030D-6E8A-4147-A177-3AD203B41FA5}">
                      <a16:colId xmlns:a16="http://schemas.microsoft.com/office/drawing/2014/main" val="20005"/>
                    </a:ext>
                  </a:extLst>
                </a:gridCol>
                <a:gridCol w="723264">
                  <a:extLst>
                    <a:ext uri="{9D8B030D-6E8A-4147-A177-3AD203B41FA5}">
                      <a16:colId xmlns:a16="http://schemas.microsoft.com/office/drawing/2014/main" val="20006"/>
                    </a:ext>
                  </a:extLst>
                </a:gridCol>
                <a:gridCol w="723264">
                  <a:extLst>
                    <a:ext uri="{9D8B030D-6E8A-4147-A177-3AD203B41FA5}">
                      <a16:colId xmlns:a16="http://schemas.microsoft.com/office/drawing/2014/main" val="20007"/>
                    </a:ext>
                  </a:extLst>
                </a:gridCol>
                <a:gridCol w="723264">
                  <a:extLst>
                    <a:ext uri="{9D8B030D-6E8A-4147-A177-3AD203B41FA5}">
                      <a16:colId xmlns:a16="http://schemas.microsoft.com/office/drawing/2014/main" val="20008"/>
                    </a:ext>
                  </a:extLst>
                </a:gridCol>
                <a:gridCol w="588645">
                  <a:extLst>
                    <a:ext uri="{9D8B030D-6E8A-4147-A177-3AD203B41FA5}">
                      <a16:colId xmlns:a16="http://schemas.microsoft.com/office/drawing/2014/main" val="20009"/>
                    </a:ext>
                  </a:extLst>
                </a:gridCol>
              </a:tblGrid>
              <a:tr h="213360">
                <a:tc>
                  <a:txBody>
                    <a:bodyPr/>
                    <a:lstStyle/>
                    <a:p>
                      <a:pPr marR="90170" algn="ctr">
                        <a:lnSpc>
                          <a:spcPct val="100000"/>
                        </a:lnSpc>
                        <a:spcBef>
                          <a:spcPts val="345"/>
                        </a:spcBef>
                      </a:pPr>
                      <a:r>
                        <a:rPr sz="1000" spc="-10" dirty="0">
                          <a:latin typeface="Calibri"/>
                          <a:cs typeface="Calibri"/>
                        </a:rPr>
                        <a:t>H28</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algn="ctr">
                        <a:lnSpc>
                          <a:spcPct val="100000"/>
                        </a:lnSpc>
                        <a:spcBef>
                          <a:spcPts val="345"/>
                        </a:spcBef>
                      </a:pPr>
                      <a:r>
                        <a:rPr sz="1000" spc="-10" dirty="0">
                          <a:latin typeface="Calibri"/>
                          <a:cs typeface="Calibri"/>
                        </a:rPr>
                        <a:t>H29</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marR="10160" algn="ctr">
                        <a:lnSpc>
                          <a:spcPct val="100000"/>
                        </a:lnSpc>
                        <a:spcBef>
                          <a:spcPts val="345"/>
                        </a:spcBef>
                      </a:pPr>
                      <a:r>
                        <a:rPr sz="1000" spc="-10" dirty="0">
                          <a:latin typeface="Calibri"/>
                          <a:cs typeface="Calibri"/>
                        </a:rPr>
                        <a:t>H30</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marL="147955">
                        <a:lnSpc>
                          <a:spcPct val="100000"/>
                        </a:lnSpc>
                        <a:spcBef>
                          <a:spcPts val="345"/>
                        </a:spcBef>
                      </a:pPr>
                      <a:r>
                        <a:rPr sz="1000" spc="-10" dirty="0">
                          <a:latin typeface="Calibri"/>
                          <a:cs typeface="Calibri"/>
                        </a:rPr>
                        <a:t>R1</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algn="ctr">
                        <a:lnSpc>
                          <a:spcPct val="100000"/>
                        </a:lnSpc>
                        <a:spcBef>
                          <a:spcPts val="345"/>
                        </a:spcBef>
                      </a:pPr>
                      <a:r>
                        <a:rPr sz="1000" spc="-10" dirty="0">
                          <a:latin typeface="Calibri"/>
                          <a:cs typeface="Calibri"/>
                        </a:rPr>
                        <a:t>R2</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algn="ctr">
                        <a:lnSpc>
                          <a:spcPct val="100000"/>
                        </a:lnSpc>
                        <a:spcBef>
                          <a:spcPts val="345"/>
                        </a:spcBef>
                      </a:pPr>
                      <a:r>
                        <a:rPr sz="1000" spc="-10" dirty="0">
                          <a:latin typeface="Calibri"/>
                          <a:cs typeface="Calibri"/>
                        </a:rPr>
                        <a:t>R3</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algn="ctr">
                        <a:lnSpc>
                          <a:spcPct val="100000"/>
                        </a:lnSpc>
                        <a:spcBef>
                          <a:spcPts val="345"/>
                        </a:spcBef>
                      </a:pPr>
                      <a:r>
                        <a:rPr sz="1000" spc="-10" dirty="0">
                          <a:latin typeface="Calibri"/>
                          <a:cs typeface="Calibri"/>
                        </a:rPr>
                        <a:t>R4</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marL="166370">
                        <a:lnSpc>
                          <a:spcPct val="100000"/>
                        </a:lnSpc>
                        <a:spcBef>
                          <a:spcPts val="345"/>
                        </a:spcBef>
                      </a:pPr>
                      <a:r>
                        <a:rPr sz="1000" spc="-10" dirty="0">
                          <a:latin typeface="Calibri"/>
                          <a:cs typeface="Calibri"/>
                        </a:rPr>
                        <a:t>R5</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marL="166370">
                        <a:lnSpc>
                          <a:spcPct val="100000"/>
                        </a:lnSpc>
                        <a:spcBef>
                          <a:spcPts val="345"/>
                        </a:spcBef>
                      </a:pPr>
                      <a:r>
                        <a:rPr sz="1000" spc="-10" dirty="0">
                          <a:latin typeface="Calibri"/>
                          <a:cs typeface="Calibri"/>
                        </a:rPr>
                        <a:t>R6</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tc>
                  <a:txBody>
                    <a:bodyPr/>
                    <a:lstStyle/>
                    <a:p>
                      <a:pPr marL="134620" algn="ctr">
                        <a:lnSpc>
                          <a:spcPct val="100000"/>
                        </a:lnSpc>
                        <a:spcBef>
                          <a:spcPts val="345"/>
                        </a:spcBef>
                      </a:pPr>
                      <a:r>
                        <a:rPr sz="1000" spc="-10" dirty="0">
                          <a:latin typeface="Calibri"/>
                          <a:cs typeface="Calibri"/>
                        </a:rPr>
                        <a:t>R7</a:t>
                      </a:r>
                      <a:r>
                        <a:rPr sz="1000" spc="-25" dirty="0">
                          <a:latin typeface="ＭＳ Ｐゴシック"/>
                          <a:cs typeface="ＭＳ Ｐゴシック"/>
                        </a:rPr>
                        <a:t>年度</a:t>
                      </a:r>
                      <a:endParaRPr sz="1000">
                        <a:latin typeface="ＭＳ Ｐゴシック"/>
                        <a:cs typeface="ＭＳ Ｐゴシック"/>
                      </a:endParaRPr>
                    </a:p>
                  </a:txBody>
                  <a:tcPr marL="0" marR="0" marT="43815" marB="0"/>
                </a:tc>
                <a:extLst>
                  <a:ext uri="{0D108BD9-81ED-4DB2-BD59-A6C34878D82A}">
                    <a16:rowId xmlns:a16="http://schemas.microsoft.com/office/drawing/2014/main" val="10000"/>
                  </a:ext>
                </a:extLst>
              </a:tr>
              <a:tr h="152400">
                <a:tc>
                  <a:txBody>
                    <a:bodyPr/>
                    <a:lstStyle/>
                    <a:p>
                      <a:pPr marR="91440" algn="ctr">
                        <a:lnSpc>
                          <a:spcPts val="1100"/>
                        </a:lnSpc>
                      </a:pPr>
                      <a:r>
                        <a:rPr sz="1000" spc="-10" dirty="0">
                          <a:latin typeface="Calibri"/>
                          <a:cs typeface="Calibri"/>
                        </a:rPr>
                        <a:t>(2016)</a:t>
                      </a:r>
                      <a:endParaRPr sz="1000">
                        <a:latin typeface="Calibri"/>
                        <a:cs typeface="Calibri"/>
                      </a:endParaRPr>
                    </a:p>
                  </a:txBody>
                  <a:tcPr marL="0" marR="0" marT="0" marB="0"/>
                </a:tc>
                <a:tc>
                  <a:txBody>
                    <a:bodyPr/>
                    <a:lstStyle/>
                    <a:p>
                      <a:pPr algn="ctr">
                        <a:lnSpc>
                          <a:spcPts val="1100"/>
                        </a:lnSpc>
                      </a:pPr>
                      <a:r>
                        <a:rPr sz="1000" spc="-10" dirty="0">
                          <a:latin typeface="Calibri"/>
                          <a:cs typeface="Calibri"/>
                        </a:rPr>
                        <a:t>(2017)</a:t>
                      </a:r>
                      <a:endParaRPr sz="1000">
                        <a:latin typeface="Calibri"/>
                        <a:cs typeface="Calibri"/>
                      </a:endParaRPr>
                    </a:p>
                  </a:txBody>
                  <a:tcPr marL="0" marR="0" marT="0" marB="0"/>
                </a:tc>
                <a:tc>
                  <a:txBody>
                    <a:bodyPr/>
                    <a:lstStyle/>
                    <a:p>
                      <a:pPr marR="10795" algn="ctr">
                        <a:lnSpc>
                          <a:spcPts val="1100"/>
                        </a:lnSpc>
                      </a:pPr>
                      <a:r>
                        <a:rPr sz="1000" spc="-10" dirty="0">
                          <a:latin typeface="Calibri"/>
                          <a:cs typeface="Calibri"/>
                        </a:rPr>
                        <a:t>(2018)</a:t>
                      </a:r>
                      <a:endParaRPr sz="1000">
                        <a:latin typeface="Calibri"/>
                        <a:cs typeface="Calibri"/>
                      </a:endParaRPr>
                    </a:p>
                  </a:txBody>
                  <a:tcPr marL="0" marR="0" marT="0" marB="0"/>
                </a:tc>
                <a:tc>
                  <a:txBody>
                    <a:bodyPr/>
                    <a:lstStyle/>
                    <a:p>
                      <a:pPr marL="175895">
                        <a:lnSpc>
                          <a:spcPts val="1100"/>
                        </a:lnSpc>
                      </a:pPr>
                      <a:r>
                        <a:rPr sz="1000" spc="-10" dirty="0">
                          <a:latin typeface="Calibri"/>
                          <a:cs typeface="Calibri"/>
                        </a:rPr>
                        <a:t>(2019)</a:t>
                      </a:r>
                      <a:endParaRPr sz="1000">
                        <a:latin typeface="Calibri"/>
                        <a:cs typeface="Calibri"/>
                      </a:endParaRPr>
                    </a:p>
                  </a:txBody>
                  <a:tcPr marL="0" marR="0" marT="0" marB="0"/>
                </a:tc>
                <a:tc>
                  <a:txBody>
                    <a:bodyPr/>
                    <a:lstStyle/>
                    <a:p>
                      <a:pPr algn="ctr">
                        <a:lnSpc>
                          <a:spcPts val="1100"/>
                        </a:lnSpc>
                      </a:pPr>
                      <a:r>
                        <a:rPr sz="1000" spc="-10" dirty="0">
                          <a:latin typeface="Calibri"/>
                          <a:cs typeface="Calibri"/>
                        </a:rPr>
                        <a:t>(2020)</a:t>
                      </a:r>
                      <a:endParaRPr sz="1000">
                        <a:latin typeface="Calibri"/>
                        <a:cs typeface="Calibri"/>
                      </a:endParaRPr>
                    </a:p>
                  </a:txBody>
                  <a:tcPr marL="0" marR="0" marT="0" marB="0"/>
                </a:tc>
                <a:tc>
                  <a:txBody>
                    <a:bodyPr/>
                    <a:lstStyle/>
                    <a:p>
                      <a:pPr algn="ctr">
                        <a:lnSpc>
                          <a:spcPts val="1100"/>
                        </a:lnSpc>
                      </a:pPr>
                      <a:r>
                        <a:rPr sz="1000" spc="-10" dirty="0">
                          <a:latin typeface="Calibri"/>
                          <a:cs typeface="Calibri"/>
                        </a:rPr>
                        <a:t>(2021)</a:t>
                      </a:r>
                      <a:endParaRPr sz="1000">
                        <a:latin typeface="Calibri"/>
                        <a:cs typeface="Calibri"/>
                      </a:endParaRPr>
                    </a:p>
                  </a:txBody>
                  <a:tcPr marL="0" marR="0" marT="0" marB="0"/>
                </a:tc>
                <a:tc>
                  <a:txBody>
                    <a:bodyPr/>
                    <a:lstStyle/>
                    <a:p>
                      <a:pPr algn="ctr">
                        <a:lnSpc>
                          <a:spcPts val="1100"/>
                        </a:lnSpc>
                      </a:pPr>
                      <a:r>
                        <a:rPr sz="1000" spc="-10" dirty="0">
                          <a:latin typeface="Calibri"/>
                          <a:cs typeface="Calibri"/>
                        </a:rPr>
                        <a:t>(2022)</a:t>
                      </a:r>
                      <a:endParaRPr sz="1000">
                        <a:latin typeface="Calibri"/>
                        <a:cs typeface="Calibri"/>
                      </a:endParaRPr>
                    </a:p>
                  </a:txBody>
                  <a:tcPr marL="0" marR="0" marT="0" marB="0"/>
                </a:tc>
                <a:tc>
                  <a:txBody>
                    <a:bodyPr/>
                    <a:lstStyle/>
                    <a:p>
                      <a:pPr marL="194310">
                        <a:lnSpc>
                          <a:spcPts val="1100"/>
                        </a:lnSpc>
                      </a:pPr>
                      <a:r>
                        <a:rPr sz="1000" spc="-10" dirty="0">
                          <a:latin typeface="Calibri"/>
                          <a:cs typeface="Calibri"/>
                        </a:rPr>
                        <a:t>(2023)</a:t>
                      </a:r>
                      <a:endParaRPr sz="1000">
                        <a:latin typeface="Calibri"/>
                        <a:cs typeface="Calibri"/>
                      </a:endParaRPr>
                    </a:p>
                  </a:txBody>
                  <a:tcPr marL="0" marR="0" marT="0" marB="0"/>
                </a:tc>
                <a:tc>
                  <a:txBody>
                    <a:bodyPr/>
                    <a:lstStyle/>
                    <a:p>
                      <a:pPr marL="194310">
                        <a:lnSpc>
                          <a:spcPts val="1100"/>
                        </a:lnSpc>
                      </a:pPr>
                      <a:r>
                        <a:rPr sz="1000" spc="-10" dirty="0">
                          <a:latin typeface="Calibri"/>
                          <a:cs typeface="Calibri"/>
                        </a:rPr>
                        <a:t>(2024)</a:t>
                      </a:r>
                      <a:endParaRPr sz="1000">
                        <a:latin typeface="Calibri"/>
                        <a:cs typeface="Calibri"/>
                      </a:endParaRPr>
                    </a:p>
                  </a:txBody>
                  <a:tcPr marL="0" marR="0" marT="0" marB="0"/>
                </a:tc>
                <a:tc>
                  <a:txBody>
                    <a:bodyPr/>
                    <a:lstStyle/>
                    <a:p>
                      <a:pPr marL="135255" algn="ctr">
                        <a:lnSpc>
                          <a:spcPts val="1100"/>
                        </a:lnSpc>
                      </a:pPr>
                      <a:r>
                        <a:rPr sz="1000" spc="-25" dirty="0">
                          <a:latin typeface="ＭＳ Ｐゴシック"/>
                          <a:cs typeface="ＭＳ Ｐゴシック"/>
                        </a:rPr>
                        <a:t>以降</a:t>
                      </a:r>
                      <a:endParaRPr sz="1000">
                        <a:latin typeface="ＭＳ Ｐゴシック"/>
                        <a:cs typeface="ＭＳ Ｐゴシック"/>
                      </a:endParaRPr>
                    </a:p>
                  </a:txBody>
                  <a:tcPr marL="0" marR="0" marT="0" marB="0"/>
                </a:tc>
                <a:extLst>
                  <a:ext uri="{0D108BD9-81ED-4DB2-BD59-A6C34878D82A}">
                    <a16:rowId xmlns:a16="http://schemas.microsoft.com/office/drawing/2014/main" val="10001"/>
                  </a:ext>
                </a:extLst>
              </a:tr>
            </a:tbl>
          </a:graphicData>
        </a:graphic>
      </p:graphicFrame>
      <p:grpSp>
        <p:nvGrpSpPr>
          <p:cNvPr id="5" name="object 5"/>
          <p:cNvGrpSpPr/>
          <p:nvPr/>
        </p:nvGrpSpPr>
        <p:grpSpPr>
          <a:xfrm>
            <a:off x="1459991" y="3023617"/>
            <a:ext cx="7793990" cy="1518285"/>
            <a:chOff x="316991" y="3023616"/>
            <a:chExt cx="7793990" cy="1518285"/>
          </a:xfrm>
        </p:grpSpPr>
        <p:pic>
          <p:nvPicPr>
            <p:cNvPr id="6" name="object 6"/>
            <p:cNvPicPr/>
            <p:nvPr/>
          </p:nvPicPr>
          <p:blipFill>
            <a:blip r:embed="rId2" cstate="print"/>
            <a:stretch>
              <a:fillRect/>
            </a:stretch>
          </p:blipFill>
          <p:spPr>
            <a:xfrm>
              <a:off x="335279" y="3032760"/>
              <a:ext cx="5913119" cy="1508759"/>
            </a:xfrm>
            <a:prstGeom prst="rect">
              <a:avLst/>
            </a:prstGeom>
          </p:spPr>
        </p:pic>
        <p:pic>
          <p:nvPicPr>
            <p:cNvPr id="7" name="object 7"/>
            <p:cNvPicPr/>
            <p:nvPr/>
          </p:nvPicPr>
          <p:blipFill>
            <a:blip r:embed="rId3" cstate="print"/>
            <a:stretch>
              <a:fillRect/>
            </a:stretch>
          </p:blipFill>
          <p:spPr>
            <a:xfrm>
              <a:off x="316991" y="3023616"/>
              <a:ext cx="1072895" cy="487679"/>
            </a:xfrm>
            <a:prstGeom prst="rect">
              <a:avLst/>
            </a:prstGeom>
          </p:spPr>
        </p:pic>
        <p:pic>
          <p:nvPicPr>
            <p:cNvPr id="8" name="object 8"/>
            <p:cNvPicPr/>
            <p:nvPr/>
          </p:nvPicPr>
          <p:blipFill>
            <a:blip r:embed="rId4" cstate="print"/>
            <a:stretch>
              <a:fillRect/>
            </a:stretch>
          </p:blipFill>
          <p:spPr>
            <a:xfrm>
              <a:off x="385571" y="3061715"/>
              <a:ext cx="5812536" cy="1408176"/>
            </a:xfrm>
            <a:prstGeom prst="rect">
              <a:avLst/>
            </a:prstGeom>
          </p:spPr>
        </p:pic>
        <p:sp>
          <p:nvSpPr>
            <p:cNvPr id="9" name="object 9"/>
            <p:cNvSpPr/>
            <p:nvPr/>
          </p:nvSpPr>
          <p:spPr>
            <a:xfrm>
              <a:off x="385571" y="3061715"/>
              <a:ext cx="5812790" cy="1408430"/>
            </a:xfrm>
            <a:custGeom>
              <a:avLst/>
              <a:gdLst/>
              <a:ahLst/>
              <a:cxnLst/>
              <a:rect l="l" t="t" r="r" b="b"/>
              <a:pathLst>
                <a:path w="5812790" h="1408429">
                  <a:moveTo>
                    <a:pt x="0" y="0"/>
                  </a:moveTo>
                  <a:lnTo>
                    <a:pt x="5623534" y="0"/>
                  </a:lnTo>
                  <a:lnTo>
                    <a:pt x="5812536" y="704088"/>
                  </a:lnTo>
                  <a:lnTo>
                    <a:pt x="5623534" y="1408176"/>
                  </a:lnTo>
                  <a:lnTo>
                    <a:pt x="0" y="1408176"/>
                  </a:lnTo>
                  <a:lnTo>
                    <a:pt x="0" y="0"/>
                  </a:lnTo>
                  <a:close/>
                </a:path>
              </a:pathLst>
            </a:custGeom>
            <a:ln w="9144">
              <a:solidFill>
                <a:srgbClr val="97B853"/>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0" name="object 10"/>
            <p:cNvSpPr/>
            <p:nvPr/>
          </p:nvSpPr>
          <p:spPr>
            <a:xfrm>
              <a:off x="6196583" y="3069336"/>
              <a:ext cx="1905000" cy="1405255"/>
            </a:xfrm>
            <a:custGeom>
              <a:avLst/>
              <a:gdLst/>
              <a:ahLst/>
              <a:cxnLst/>
              <a:rect l="l" t="t" r="r" b="b"/>
              <a:pathLst>
                <a:path w="1905000" h="1405254">
                  <a:moveTo>
                    <a:pt x="1571129" y="0"/>
                  </a:moveTo>
                  <a:lnTo>
                    <a:pt x="0" y="0"/>
                  </a:lnTo>
                  <a:lnTo>
                    <a:pt x="0" y="1405128"/>
                  </a:lnTo>
                  <a:lnTo>
                    <a:pt x="1571129" y="1405128"/>
                  </a:lnTo>
                  <a:lnTo>
                    <a:pt x="1905000" y="702564"/>
                  </a:lnTo>
                  <a:lnTo>
                    <a:pt x="1571129" y="0"/>
                  </a:lnTo>
                  <a:close/>
                </a:path>
              </a:pathLst>
            </a:custGeom>
            <a:solidFill>
              <a:srgbClr val="FFFFF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1" name="object 11"/>
            <p:cNvSpPr/>
            <p:nvPr/>
          </p:nvSpPr>
          <p:spPr>
            <a:xfrm>
              <a:off x="6196583" y="3069336"/>
              <a:ext cx="1905000" cy="1405255"/>
            </a:xfrm>
            <a:custGeom>
              <a:avLst/>
              <a:gdLst/>
              <a:ahLst/>
              <a:cxnLst/>
              <a:rect l="l" t="t" r="r" b="b"/>
              <a:pathLst>
                <a:path w="1905000" h="1405254">
                  <a:moveTo>
                    <a:pt x="0" y="0"/>
                  </a:moveTo>
                  <a:lnTo>
                    <a:pt x="1571129" y="0"/>
                  </a:lnTo>
                  <a:lnTo>
                    <a:pt x="1905000" y="702564"/>
                  </a:lnTo>
                  <a:lnTo>
                    <a:pt x="1571129" y="1405128"/>
                  </a:lnTo>
                  <a:lnTo>
                    <a:pt x="0" y="1405128"/>
                  </a:lnTo>
                  <a:lnTo>
                    <a:pt x="0" y="0"/>
                  </a:lnTo>
                  <a:close/>
                </a:path>
              </a:pathLst>
            </a:custGeom>
            <a:ln w="18288">
              <a:solidFill>
                <a:srgbClr val="9BBA58"/>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12" name="object 12"/>
          <p:cNvSpPr txBox="1"/>
          <p:nvPr/>
        </p:nvSpPr>
        <p:spPr>
          <a:xfrm>
            <a:off x="7496149" y="3580992"/>
            <a:ext cx="1424940" cy="361766"/>
          </a:xfrm>
          <a:prstGeom prst="rect">
            <a:avLst/>
          </a:prstGeom>
        </p:spPr>
        <p:txBody>
          <a:bodyPr vert="horz" wrap="square" lIns="0" tIns="12065" rIns="0" bIns="0" rtlCol="0">
            <a:spAutoFit/>
          </a:bodyPr>
          <a:lstStyle/>
          <a:p>
            <a:pPr algn="ctr">
              <a:lnSpc>
                <a:spcPts val="1550"/>
              </a:lnSpc>
              <a:spcBef>
                <a:spcPts val="95"/>
              </a:spcBef>
            </a:pPr>
            <a:r>
              <a:rPr sz="1200" spc="-25" dirty="0">
                <a:latin typeface="BIZ UDP明朝 Medium" panose="02020500000000000000" pitchFamily="18" charset="-128"/>
                <a:ea typeface="BIZ UDP明朝 Medium" panose="02020500000000000000" pitchFamily="18" charset="-128"/>
                <a:cs typeface="ＭＳ Ｐゴシック"/>
              </a:rPr>
              <a:t>実証実験・運用段階</a:t>
            </a:r>
            <a:endParaRPr sz="1200">
              <a:latin typeface="BIZ UDP明朝 Medium" panose="02020500000000000000" pitchFamily="18" charset="-128"/>
              <a:ea typeface="BIZ UDP明朝 Medium" panose="02020500000000000000" pitchFamily="18" charset="-128"/>
              <a:cs typeface="ＭＳ Ｐゴシック"/>
            </a:endParaRPr>
          </a:p>
          <a:p>
            <a:pPr algn="ctr">
              <a:lnSpc>
                <a:spcPts val="1310"/>
              </a:lnSpc>
            </a:pPr>
            <a:r>
              <a:rPr sz="1050" dirty="0">
                <a:latin typeface="BIZ UDP明朝 Medium" panose="02020500000000000000" pitchFamily="18" charset="-128"/>
                <a:ea typeface="BIZ UDP明朝 Medium" panose="02020500000000000000" pitchFamily="18" charset="-128"/>
                <a:cs typeface="ＭＳ Ｐゴシック"/>
              </a:rPr>
              <a:t>（総務省・文科省</a:t>
            </a:r>
            <a:r>
              <a:rPr sz="1050" spc="-50" dirty="0">
                <a:latin typeface="BIZ UDP明朝 Medium" panose="02020500000000000000" pitchFamily="18" charset="-128"/>
                <a:ea typeface="BIZ UDP明朝 Medium" panose="02020500000000000000" pitchFamily="18" charset="-128"/>
                <a:cs typeface="ＭＳ Ｐゴシック"/>
              </a:rPr>
              <a:t>）</a:t>
            </a:r>
            <a:endParaRPr sz="1050">
              <a:latin typeface="BIZ UDP明朝 Medium" panose="02020500000000000000" pitchFamily="18" charset="-128"/>
              <a:ea typeface="BIZ UDP明朝 Medium" panose="02020500000000000000" pitchFamily="18" charset="-128"/>
              <a:cs typeface="ＭＳ Ｐゴシック"/>
            </a:endParaRPr>
          </a:p>
        </p:txBody>
      </p:sp>
      <p:grpSp>
        <p:nvGrpSpPr>
          <p:cNvPr id="13" name="object 13"/>
          <p:cNvGrpSpPr/>
          <p:nvPr/>
        </p:nvGrpSpPr>
        <p:grpSpPr>
          <a:xfrm>
            <a:off x="1466088" y="3349765"/>
            <a:ext cx="3124200" cy="558165"/>
            <a:chOff x="323088" y="3349764"/>
            <a:chExt cx="3124200" cy="558165"/>
          </a:xfrm>
        </p:grpSpPr>
        <p:pic>
          <p:nvPicPr>
            <p:cNvPr id="14" name="object 14"/>
            <p:cNvPicPr/>
            <p:nvPr/>
          </p:nvPicPr>
          <p:blipFill>
            <a:blip r:embed="rId5" cstate="print"/>
            <a:stretch>
              <a:fillRect/>
            </a:stretch>
          </p:blipFill>
          <p:spPr>
            <a:xfrm>
              <a:off x="323088" y="3349764"/>
              <a:ext cx="3124199" cy="533387"/>
            </a:xfrm>
            <a:prstGeom prst="rect">
              <a:avLst/>
            </a:prstGeom>
          </p:spPr>
        </p:pic>
        <p:pic>
          <p:nvPicPr>
            <p:cNvPr id="15" name="object 15"/>
            <p:cNvPicPr/>
            <p:nvPr/>
          </p:nvPicPr>
          <p:blipFill>
            <a:blip r:embed="rId6" cstate="print"/>
            <a:stretch>
              <a:fillRect/>
            </a:stretch>
          </p:blipFill>
          <p:spPr>
            <a:xfrm>
              <a:off x="344424" y="3355847"/>
              <a:ext cx="2282951" cy="551687"/>
            </a:xfrm>
            <a:prstGeom prst="rect">
              <a:avLst/>
            </a:prstGeom>
          </p:spPr>
        </p:pic>
        <p:pic>
          <p:nvPicPr>
            <p:cNvPr id="16" name="object 16"/>
            <p:cNvPicPr/>
            <p:nvPr/>
          </p:nvPicPr>
          <p:blipFill>
            <a:blip r:embed="rId7" cstate="print"/>
            <a:stretch>
              <a:fillRect/>
            </a:stretch>
          </p:blipFill>
          <p:spPr>
            <a:xfrm>
              <a:off x="373380" y="3378707"/>
              <a:ext cx="3023615" cy="432815"/>
            </a:xfrm>
            <a:prstGeom prst="rect">
              <a:avLst/>
            </a:prstGeom>
          </p:spPr>
        </p:pic>
        <p:sp>
          <p:nvSpPr>
            <p:cNvPr id="17" name="object 17"/>
            <p:cNvSpPr/>
            <p:nvPr/>
          </p:nvSpPr>
          <p:spPr>
            <a:xfrm>
              <a:off x="373380" y="3378707"/>
              <a:ext cx="3023870" cy="433070"/>
            </a:xfrm>
            <a:custGeom>
              <a:avLst/>
              <a:gdLst/>
              <a:ahLst/>
              <a:cxnLst/>
              <a:rect l="l" t="t" r="r" b="b"/>
              <a:pathLst>
                <a:path w="3023870" h="433070">
                  <a:moveTo>
                    <a:pt x="0" y="0"/>
                  </a:moveTo>
                  <a:lnTo>
                    <a:pt x="2878950" y="0"/>
                  </a:lnTo>
                  <a:lnTo>
                    <a:pt x="3023616" y="216408"/>
                  </a:lnTo>
                  <a:lnTo>
                    <a:pt x="2878950" y="432816"/>
                  </a:lnTo>
                  <a:lnTo>
                    <a:pt x="0" y="432816"/>
                  </a:lnTo>
                  <a:lnTo>
                    <a:pt x="0" y="0"/>
                  </a:lnTo>
                  <a:close/>
                </a:path>
              </a:pathLst>
            </a:custGeom>
            <a:ln w="9144">
              <a:solidFill>
                <a:srgbClr val="BD4A47"/>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18" name="object 18"/>
          <p:cNvSpPr txBox="1"/>
          <p:nvPr/>
        </p:nvSpPr>
        <p:spPr>
          <a:xfrm>
            <a:off x="1602972" y="2972270"/>
            <a:ext cx="2049780" cy="772647"/>
          </a:xfrm>
          <a:prstGeom prst="rect">
            <a:avLst/>
          </a:prstGeom>
        </p:spPr>
        <p:txBody>
          <a:bodyPr vert="horz" wrap="square" lIns="0" tIns="142875" rIns="0" bIns="0" rtlCol="0">
            <a:spAutoFit/>
          </a:bodyPr>
          <a:lstStyle/>
          <a:p>
            <a:pPr marL="15240">
              <a:spcBef>
                <a:spcPts val="1125"/>
              </a:spcBef>
            </a:pPr>
            <a:r>
              <a:rPr sz="1400" spc="-15" dirty="0">
                <a:latin typeface="BIZ UDP明朝 Medium" panose="02020500000000000000" pitchFamily="18" charset="-128"/>
                <a:ea typeface="BIZ UDP明朝 Medium" panose="02020500000000000000" pitchFamily="18" charset="-128"/>
                <a:cs typeface="ＭＳ Ｐゴシック"/>
              </a:rPr>
              <a:t>開発段階</a:t>
            </a:r>
            <a:endParaRPr sz="1400">
              <a:latin typeface="BIZ UDP明朝 Medium" panose="02020500000000000000" pitchFamily="18" charset="-128"/>
              <a:ea typeface="BIZ UDP明朝 Medium" panose="02020500000000000000" pitchFamily="18" charset="-128"/>
              <a:cs typeface="ＭＳ Ｐゴシック"/>
            </a:endParaRPr>
          </a:p>
          <a:p>
            <a:pPr marL="12700">
              <a:spcBef>
                <a:spcPts val="740"/>
              </a:spcBef>
            </a:pPr>
            <a:r>
              <a:rPr sz="1050" dirty="0">
                <a:latin typeface="BIZ UDP明朝 Medium" panose="02020500000000000000" pitchFamily="18" charset="-128"/>
                <a:ea typeface="BIZ UDP明朝 Medium" panose="02020500000000000000" pitchFamily="18" charset="-128"/>
                <a:cs typeface="ＭＳ Ｐゴシック"/>
              </a:rPr>
              <a:t>【総務省・</a:t>
            </a:r>
            <a:r>
              <a:rPr sz="1050" spc="-10" dirty="0">
                <a:latin typeface="BIZ UDP明朝 Medium" panose="02020500000000000000" pitchFamily="18" charset="-128"/>
                <a:ea typeface="BIZ UDP明朝 Medium" panose="02020500000000000000" pitchFamily="18" charset="-128"/>
                <a:cs typeface="ＭＳ Ｐゴシック"/>
              </a:rPr>
              <a:t>NICT</a:t>
            </a:r>
            <a:r>
              <a:rPr sz="1050" spc="-50" dirty="0">
                <a:latin typeface="BIZ UDP明朝 Medium" panose="02020500000000000000" pitchFamily="18" charset="-128"/>
                <a:ea typeface="BIZ UDP明朝 Medium" panose="02020500000000000000" pitchFamily="18" charset="-128"/>
                <a:cs typeface="ＭＳ Ｐゴシック"/>
              </a:rPr>
              <a:t>】</a:t>
            </a:r>
            <a:endParaRPr sz="1050">
              <a:latin typeface="BIZ UDP明朝 Medium" panose="02020500000000000000" pitchFamily="18" charset="-128"/>
              <a:ea typeface="BIZ UDP明朝 Medium" panose="02020500000000000000" pitchFamily="18" charset="-128"/>
              <a:cs typeface="ＭＳ Ｐゴシック"/>
            </a:endParaRPr>
          </a:p>
          <a:p>
            <a:pPr marL="106680"/>
            <a:r>
              <a:rPr sz="1050" spc="-15" dirty="0">
                <a:latin typeface="BIZ UDP明朝 Medium" panose="02020500000000000000" pitchFamily="18" charset="-128"/>
                <a:ea typeface="BIZ UDP明朝 Medium" panose="02020500000000000000" pitchFamily="18" charset="-128"/>
                <a:cs typeface="ＭＳ Ｐゴシック"/>
              </a:rPr>
              <a:t>衛星に搭載する通信機器の開発</a:t>
            </a:r>
            <a:endParaRPr sz="1050">
              <a:latin typeface="BIZ UDP明朝 Medium" panose="02020500000000000000" pitchFamily="18" charset="-128"/>
              <a:ea typeface="BIZ UDP明朝 Medium" panose="02020500000000000000" pitchFamily="18" charset="-128"/>
              <a:cs typeface="ＭＳ Ｐゴシック"/>
            </a:endParaRPr>
          </a:p>
        </p:txBody>
      </p:sp>
      <p:grpSp>
        <p:nvGrpSpPr>
          <p:cNvPr id="19" name="object 19"/>
          <p:cNvGrpSpPr/>
          <p:nvPr/>
        </p:nvGrpSpPr>
        <p:grpSpPr>
          <a:xfrm>
            <a:off x="1463041" y="3852672"/>
            <a:ext cx="3127375" cy="567055"/>
            <a:chOff x="320040" y="3852671"/>
            <a:chExt cx="3127375" cy="567055"/>
          </a:xfrm>
        </p:grpSpPr>
        <p:pic>
          <p:nvPicPr>
            <p:cNvPr id="20" name="object 20"/>
            <p:cNvPicPr/>
            <p:nvPr/>
          </p:nvPicPr>
          <p:blipFill>
            <a:blip r:embed="rId8" cstate="print"/>
            <a:stretch>
              <a:fillRect/>
            </a:stretch>
          </p:blipFill>
          <p:spPr>
            <a:xfrm>
              <a:off x="332232" y="3852671"/>
              <a:ext cx="3115055" cy="545591"/>
            </a:xfrm>
            <a:prstGeom prst="rect">
              <a:avLst/>
            </a:prstGeom>
          </p:spPr>
        </p:pic>
        <p:pic>
          <p:nvPicPr>
            <p:cNvPr id="21" name="object 21"/>
            <p:cNvPicPr/>
            <p:nvPr/>
          </p:nvPicPr>
          <p:blipFill>
            <a:blip r:embed="rId9" cstate="print"/>
            <a:stretch>
              <a:fillRect/>
            </a:stretch>
          </p:blipFill>
          <p:spPr>
            <a:xfrm>
              <a:off x="320040" y="3864863"/>
              <a:ext cx="2142743" cy="554735"/>
            </a:xfrm>
            <a:prstGeom prst="rect">
              <a:avLst/>
            </a:prstGeom>
          </p:spPr>
        </p:pic>
        <p:pic>
          <p:nvPicPr>
            <p:cNvPr id="22" name="object 22"/>
            <p:cNvPicPr/>
            <p:nvPr/>
          </p:nvPicPr>
          <p:blipFill>
            <a:blip r:embed="rId10" cstate="print"/>
            <a:stretch>
              <a:fillRect/>
            </a:stretch>
          </p:blipFill>
          <p:spPr>
            <a:xfrm>
              <a:off x="382524" y="3881627"/>
              <a:ext cx="3014472" cy="445007"/>
            </a:xfrm>
            <a:prstGeom prst="rect">
              <a:avLst/>
            </a:prstGeom>
          </p:spPr>
        </p:pic>
        <p:sp>
          <p:nvSpPr>
            <p:cNvPr id="23" name="object 23"/>
            <p:cNvSpPr/>
            <p:nvPr/>
          </p:nvSpPr>
          <p:spPr>
            <a:xfrm>
              <a:off x="382524" y="3881627"/>
              <a:ext cx="3014980" cy="445134"/>
            </a:xfrm>
            <a:custGeom>
              <a:avLst/>
              <a:gdLst/>
              <a:ahLst/>
              <a:cxnLst/>
              <a:rect l="l" t="t" r="r" b="b"/>
              <a:pathLst>
                <a:path w="3014979" h="445135">
                  <a:moveTo>
                    <a:pt x="0" y="0"/>
                  </a:moveTo>
                  <a:lnTo>
                    <a:pt x="2859646" y="0"/>
                  </a:lnTo>
                  <a:lnTo>
                    <a:pt x="3014472" y="222504"/>
                  </a:lnTo>
                  <a:lnTo>
                    <a:pt x="2859646" y="445008"/>
                  </a:lnTo>
                  <a:lnTo>
                    <a:pt x="0" y="445008"/>
                  </a:lnTo>
                  <a:lnTo>
                    <a:pt x="0" y="0"/>
                  </a:lnTo>
                  <a:close/>
                </a:path>
              </a:pathLst>
            </a:custGeom>
            <a:ln w="9144">
              <a:solidFill>
                <a:srgbClr val="F69240"/>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4" name="object 24"/>
          <p:cNvSpPr txBox="1"/>
          <p:nvPr/>
        </p:nvSpPr>
        <p:spPr>
          <a:xfrm>
            <a:off x="1578867" y="3927268"/>
            <a:ext cx="1909445" cy="335989"/>
          </a:xfrm>
          <a:prstGeom prst="rect">
            <a:avLst/>
          </a:prstGeom>
        </p:spPr>
        <p:txBody>
          <a:bodyPr vert="horz" wrap="square" lIns="0" tIns="12700" rIns="0" bIns="0" rtlCol="0">
            <a:spAutoFit/>
          </a:bodyPr>
          <a:lstStyle/>
          <a:p>
            <a:pPr marL="12700">
              <a:spcBef>
                <a:spcPts val="100"/>
              </a:spcBef>
            </a:pPr>
            <a:r>
              <a:rPr sz="1050" dirty="0">
                <a:latin typeface="BIZ UDP明朝 Medium" panose="02020500000000000000" pitchFamily="18" charset="-128"/>
                <a:ea typeface="BIZ UDP明朝 Medium" panose="02020500000000000000" pitchFamily="18" charset="-128"/>
                <a:cs typeface="ＭＳ Ｐゴシック"/>
              </a:rPr>
              <a:t>【文科省・</a:t>
            </a:r>
            <a:r>
              <a:rPr sz="1050" spc="-10" dirty="0">
                <a:latin typeface="BIZ UDP明朝 Medium" panose="02020500000000000000" pitchFamily="18" charset="-128"/>
                <a:ea typeface="BIZ UDP明朝 Medium" panose="02020500000000000000" pitchFamily="18" charset="-128"/>
                <a:cs typeface="ＭＳ Ｐゴシック"/>
              </a:rPr>
              <a:t>JAXA</a:t>
            </a:r>
            <a:r>
              <a:rPr sz="1050" spc="-50" dirty="0">
                <a:latin typeface="BIZ UDP明朝 Medium" panose="02020500000000000000" pitchFamily="18" charset="-128"/>
                <a:ea typeface="BIZ UDP明朝 Medium" panose="02020500000000000000" pitchFamily="18" charset="-128"/>
                <a:cs typeface="ＭＳ Ｐゴシック"/>
              </a:rPr>
              <a:t>】</a:t>
            </a:r>
            <a:endParaRPr sz="1050">
              <a:latin typeface="BIZ UDP明朝 Medium" panose="02020500000000000000" pitchFamily="18" charset="-128"/>
              <a:ea typeface="BIZ UDP明朝 Medium" panose="02020500000000000000" pitchFamily="18" charset="-128"/>
              <a:cs typeface="ＭＳ Ｐゴシック"/>
            </a:endParaRPr>
          </a:p>
          <a:p>
            <a:pPr marL="106680">
              <a:spcBef>
                <a:spcPts val="5"/>
              </a:spcBef>
            </a:pPr>
            <a:r>
              <a:rPr sz="1050" spc="-15" dirty="0">
                <a:latin typeface="BIZ UDP明朝 Medium" panose="02020500000000000000" pitchFamily="18" charset="-128"/>
                <a:ea typeface="BIZ UDP明朝 Medium" panose="02020500000000000000" pitchFamily="18" charset="-128"/>
                <a:cs typeface="ＭＳ Ｐゴシック"/>
              </a:rPr>
              <a:t>衛星本体の技術に関する開発</a:t>
            </a:r>
            <a:endParaRPr sz="1050">
              <a:latin typeface="BIZ UDP明朝 Medium" panose="02020500000000000000" pitchFamily="18" charset="-128"/>
              <a:ea typeface="BIZ UDP明朝 Medium" panose="02020500000000000000" pitchFamily="18" charset="-128"/>
              <a:cs typeface="ＭＳ Ｐゴシック"/>
            </a:endParaRPr>
          </a:p>
        </p:txBody>
      </p:sp>
      <p:grpSp>
        <p:nvGrpSpPr>
          <p:cNvPr id="25" name="object 25"/>
          <p:cNvGrpSpPr/>
          <p:nvPr/>
        </p:nvGrpSpPr>
        <p:grpSpPr>
          <a:xfrm>
            <a:off x="4535233" y="3322130"/>
            <a:ext cx="2823210" cy="564515"/>
            <a:chOff x="3392233" y="3322129"/>
            <a:chExt cx="2823210" cy="564515"/>
          </a:xfrm>
        </p:grpSpPr>
        <p:sp>
          <p:nvSpPr>
            <p:cNvPr id="26" name="object 26"/>
            <p:cNvSpPr/>
            <p:nvPr/>
          </p:nvSpPr>
          <p:spPr>
            <a:xfrm>
              <a:off x="3404616" y="3334511"/>
              <a:ext cx="2798445" cy="539750"/>
            </a:xfrm>
            <a:custGeom>
              <a:avLst/>
              <a:gdLst/>
              <a:ahLst/>
              <a:cxnLst/>
              <a:rect l="l" t="t" r="r" b="b"/>
              <a:pathLst>
                <a:path w="2798445" h="539750">
                  <a:moveTo>
                    <a:pt x="2684449" y="0"/>
                  </a:moveTo>
                  <a:lnTo>
                    <a:pt x="0" y="0"/>
                  </a:lnTo>
                  <a:lnTo>
                    <a:pt x="0" y="539496"/>
                  </a:lnTo>
                  <a:lnTo>
                    <a:pt x="2684449" y="539496"/>
                  </a:lnTo>
                  <a:lnTo>
                    <a:pt x="2798064" y="269748"/>
                  </a:lnTo>
                  <a:lnTo>
                    <a:pt x="2684449" y="0"/>
                  </a:lnTo>
                  <a:close/>
                </a:path>
              </a:pathLst>
            </a:custGeom>
            <a:solidFill>
              <a:srgbClr val="9BBA58"/>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3404616" y="3334511"/>
              <a:ext cx="2798445" cy="539750"/>
            </a:xfrm>
            <a:custGeom>
              <a:avLst/>
              <a:gdLst/>
              <a:ahLst/>
              <a:cxnLst/>
              <a:rect l="l" t="t" r="r" b="b"/>
              <a:pathLst>
                <a:path w="2798445" h="539750">
                  <a:moveTo>
                    <a:pt x="0" y="0"/>
                  </a:moveTo>
                  <a:lnTo>
                    <a:pt x="2684449" y="0"/>
                  </a:lnTo>
                  <a:lnTo>
                    <a:pt x="2798064" y="269748"/>
                  </a:lnTo>
                  <a:lnTo>
                    <a:pt x="2684449" y="539496"/>
                  </a:lnTo>
                  <a:lnTo>
                    <a:pt x="0" y="539496"/>
                  </a:lnTo>
                  <a:lnTo>
                    <a:pt x="0" y="0"/>
                  </a:lnTo>
                  <a:close/>
                </a:path>
              </a:pathLst>
            </a:custGeom>
            <a:ln w="24384">
              <a:solidFill>
                <a:srgbClr val="70883E"/>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8" name="object 28"/>
          <p:cNvSpPr txBox="1"/>
          <p:nvPr/>
        </p:nvSpPr>
        <p:spPr>
          <a:xfrm>
            <a:off x="4566737" y="3384595"/>
            <a:ext cx="1348740" cy="380873"/>
          </a:xfrm>
          <a:prstGeom prst="rect">
            <a:avLst/>
          </a:prstGeom>
        </p:spPr>
        <p:txBody>
          <a:bodyPr vert="horz" wrap="square" lIns="0" tIns="11430" rIns="0" bIns="0" rtlCol="0">
            <a:spAutoFit/>
          </a:bodyPr>
          <a:lstStyle/>
          <a:p>
            <a:pPr marL="12700">
              <a:spcBef>
                <a:spcPts val="90"/>
              </a:spcBef>
            </a:pPr>
            <a:r>
              <a:rPr sz="1200" spc="-25" dirty="0">
                <a:solidFill>
                  <a:srgbClr val="FFFFFF"/>
                </a:solidFill>
                <a:latin typeface="BIZ UDP明朝 Medium" panose="02020500000000000000" pitchFamily="18" charset="-128"/>
                <a:ea typeface="BIZ UDP明朝 Medium" panose="02020500000000000000" pitchFamily="18" charset="-128"/>
                <a:cs typeface="ＭＳ Ｐゴシック"/>
              </a:rPr>
              <a:t>衛星組上げ・試験</a:t>
            </a:r>
            <a:endParaRPr sz="1200">
              <a:latin typeface="BIZ UDP明朝 Medium" panose="02020500000000000000" pitchFamily="18" charset="-128"/>
              <a:ea typeface="BIZ UDP明朝 Medium" panose="02020500000000000000" pitchFamily="18" charset="-128"/>
              <a:cs typeface="ＭＳ Ｐゴシック"/>
            </a:endParaRPr>
          </a:p>
          <a:p>
            <a:pPr marL="12700"/>
            <a:r>
              <a:rPr sz="1200" spc="-25" dirty="0">
                <a:solidFill>
                  <a:srgbClr val="FFFFFF"/>
                </a:solidFill>
                <a:latin typeface="BIZ UDP明朝 Medium" panose="02020500000000000000" pitchFamily="18" charset="-128"/>
                <a:ea typeface="BIZ UDP明朝 Medium" panose="02020500000000000000" pitchFamily="18" charset="-128"/>
                <a:cs typeface="ＭＳ Ｐゴシック"/>
              </a:rPr>
              <a:t>(総務省・文科省)</a:t>
            </a:r>
            <a:endParaRPr sz="1200">
              <a:latin typeface="BIZ UDP明朝 Medium" panose="02020500000000000000" pitchFamily="18" charset="-128"/>
              <a:ea typeface="BIZ UDP明朝 Medium" panose="02020500000000000000" pitchFamily="18" charset="-128"/>
              <a:cs typeface="ＭＳ Ｐゴシック"/>
            </a:endParaRPr>
          </a:p>
        </p:txBody>
      </p:sp>
      <p:grpSp>
        <p:nvGrpSpPr>
          <p:cNvPr id="29" name="object 29"/>
          <p:cNvGrpSpPr/>
          <p:nvPr/>
        </p:nvGrpSpPr>
        <p:grpSpPr>
          <a:xfrm>
            <a:off x="6961632" y="2956560"/>
            <a:ext cx="685800" cy="546100"/>
            <a:chOff x="5818632" y="2956560"/>
            <a:chExt cx="685800" cy="546100"/>
          </a:xfrm>
        </p:grpSpPr>
        <p:pic>
          <p:nvPicPr>
            <p:cNvPr id="30" name="object 30"/>
            <p:cNvPicPr/>
            <p:nvPr/>
          </p:nvPicPr>
          <p:blipFill>
            <a:blip r:embed="rId11" cstate="print"/>
            <a:stretch>
              <a:fillRect/>
            </a:stretch>
          </p:blipFill>
          <p:spPr>
            <a:xfrm>
              <a:off x="5967984" y="2956560"/>
              <a:ext cx="329183" cy="298703"/>
            </a:xfrm>
            <a:prstGeom prst="rect">
              <a:avLst/>
            </a:prstGeom>
          </p:spPr>
        </p:pic>
        <p:pic>
          <p:nvPicPr>
            <p:cNvPr id="31" name="object 31"/>
            <p:cNvPicPr/>
            <p:nvPr/>
          </p:nvPicPr>
          <p:blipFill>
            <a:blip r:embed="rId12" cstate="print"/>
            <a:stretch>
              <a:fillRect/>
            </a:stretch>
          </p:blipFill>
          <p:spPr>
            <a:xfrm>
              <a:off x="6013703" y="2980944"/>
              <a:ext cx="237744" cy="207264"/>
            </a:xfrm>
            <a:prstGeom prst="rect">
              <a:avLst/>
            </a:prstGeom>
          </p:spPr>
        </p:pic>
        <p:pic>
          <p:nvPicPr>
            <p:cNvPr id="32" name="object 32"/>
            <p:cNvPicPr/>
            <p:nvPr/>
          </p:nvPicPr>
          <p:blipFill>
            <a:blip r:embed="rId13" cstate="print"/>
            <a:stretch>
              <a:fillRect/>
            </a:stretch>
          </p:blipFill>
          <p:spPr>
            <a:xfrm>
              <a:off x="5870447" y="3163823"/>
              <a:ext cx="585215" cy="249935"/>
            </a:xfrm>
            <a:prstGeom prst="rect">
              <a:avLst/>
            </a:prstGeom>
          </p:spPr>
        </p:pic>
        <p:pic>
          <p:nvPicPr>
            <p:cNvPr id="33" name="object 33"/>
            <p:cNvPicPr/>
            <p:nvPr/>
          </p:nvPicPr>
          <p:blipFill>
            <a:blip r:embed="rId14" cstate="print"/>
            <a:stretch>
              <a:fillRect/>
            </a:stretch>
          </p:blipFill>
          <p:spPr>
            <a:xfrm>
              <a:off x="5818632" y="3115056"/>
              <a:ext cx="685799" cy="387095"/>
            </a:xfrm>
            <a:prstGeom prst="rect">
              <a:avLst/>
            </a:prstGeom>
          </p:spPr>
        </p:pic>
        <p:sp>
          <p:nvSpPr>
            <p:cNvPr id="34" name="object 34"/>
            <p:cNvSpPr/>
            <p:nvPr/>
          </p:nvSpPr>
          <p:spPr>
            <a:xfrm>
              <a:off x="5916168" y="3188208"/>
              <a:ext cx="494030" cy="158750"/>
            </a:xfrm>
            <a:custGeom>
              <a:avLst/>
              <a:gdLst/>
              <a:ahLst/>
              <a:cxnLst/>
              <a:rect l="l" t="t" r="r" b="b"/>
              <a:pathLst>
                <a:path w="494029" h="158750">
                  <a:moveTo>
                    <a:pt x="493775" y="0"/>
                  </a:moveTo>
                  <a:lnTo>
                    <a:pt x="0" y="0"/>
                  </a:lnTo>
                  <a:lnTo>
                    <a:pt x="0" y="158496"/>
                  </a:lnTo>
                  <a:lnTo>
                    <a:pt x="493775" y="158496"/>
                  </a:lnTo>
                  <a:lnTo>
                    <a:pt x="493775" y="0"/>
                  </a:lnTo>
                  <a:close/>
                </a:path>
              </a:pathLst>
            </a:custGeom>
            <a:solidFill>
              <a:srgbClr val="FFFFF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35" name="object 35"/>
          <p:cNvSpPr txBox="1"/>
          <p:nvPr/>
        </p:nvSpPr>
        <p:spPr>
          <a:xfrm>
            <a:off x="7078689" y="3177416"/>
            <a:ext cx="452755" cy="175048"/>
          </a:xfrm>
          <a:prstGeom prst="rect">
            <a:avLst/>
          </a:prstGeom>
        </p:spPr>
        <p:txBody>
          <a:bodyPr vert="horz" wrap="square" lIns="0" tIns="13335" rIns="0" bIns="0" rtlCol="0">
            <a:spAutoFit/>
          </a:bodyPr>
          <a:lstStyle/>
          <a:p>
            <a:pPr marL="12700">
              <a:spcBef>
                <a:spcPts val="105"/>
              </a:spcBef>
            </a:pPr>
            <a:r>
              <a:rPr sz="1050" b="1" spc="-20" dirty="0">
                <a:solidFill>
                  <a:srgbClr val="FF0000"/>
                </a:solidFill>
                <a:latin typeface="BIZ UDP明朝 Medium" panose="02020500000000000000" pitchFamily="18" charset="-128"/>
                <a:ea typeface="BIZ UDP明朝 Medium" panose="02020500000000000000" pitchFamily="18" charset="-128"/>
                <a:cs typeface="ＭＳ Ｐゴシック"/>
              </a:rPr>
              <a:t>打上げ</a:t>
            </a:r>
            <a:endParaRPr sz="1050">
              <a:latin typeface="BIZ UDP明朝 Medium" panose="02020500000000000000" pitchFamily="18" charset="-128"/>
              <a:ea typeface="BIZ UDP明朝 Medium" panose="02020500000000000000" pitchFamily="18" charset="-128"/>
              <a:cs typeface="ＭＳ Ｐゴシック"/>
            </a:endParaRPr>
          </a:p>
        </p:txBody>
      </p:sp>
      <p:grpSp>
        <p:nvGrpSpPr>
          <p:cNvPr id="36" name="object 36"/>
          <p:cNvGrpSpPr/>
          <p:nvPr/>
        </p:nvGrpSpPr>
        <p:grpSpPr>
          <a:xfrm>
            <a:off x="748145" y="2304288"/>
            <a:ext cx="11300638" cy="2338070"/>
            <a:chOff x="213359" y="2304288"/>
            <a:chExt cx="7961630" cy="2338070"/>
          </a:xfrm>
        </p:grpSpPr>
        <p:pic>
          <p:nvPicPr>
            <p:cNvPr id="37" name="object 37"/>
            <p:cNvPicPr/>
            <p:nvPr/>
          </p:nvPicPr>
          <p:blipFill>
            <a:blip r:embed="rId15" cstate="print"/>
            <a:stretch>
              <a:fillRect/>
            </a:stretch>
          </p:blipFill>
          <p:spPr>
            <a:xfrm>
              <a:off x="216407" y="2630423"/>
              <a:ext cx="7958327" cy="2011679"/>
            </a:xfrm>
            <a:prstGeom prst="rect">
              <a:avLst/>
            </a:prstGeom>
          </p:spPr>
        </p:pic>
        <p:sp>
          <p:nvSpPr>
            <p:cNvPr id="38" name="object 38"/>
            <p:cNvSpPr/>
            <p:nvPr/>
          </p:nvSpPr>
          <p:spPr>
            <a:xfrm>
              <a:off x="271271" y="2663952"/>
              <a:ext cx="7848600" cy="1902460"/>
            </a:xfrm>
            <a:custGeom>
              <a:avLst/>
              <a:gdLst/>
              <a:ahLst/>
              <a:cxnLst/>
              <a:rect l="l" t="t" r="r" b="b"/>
              <a:pathLst>
                <a:path w="7848600" h="1902460">
                  <a:moveTo>
                    <a:pt x="0" y="0"/>
                  </a:moveTo>
                  <a:lnTo>
                    <a:pt x="7848600" y="0"/>
                  </a:lnTo>
                  <a:lnTo>
                    <a:pt x="7848600" y="1901952"/>
                  </a:lnTo>
                  <a:lnTo>
                    <a:pt x="0" y="1901952"/>
                  </a:lnTo>
                  <a:lnTo>
                    <a:pt x="0" y="0"/>
                  </a:lnTo>
                  <a:close/>
                </a:path>
              </a:pathLst>
            </a:custGeom>
            <a:ln w="18288">
              <a:solidFill>
                <a:srgbClr val="497DBA"/>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pic>
          <p:nvPicPr>
            <p:cNvPr id="39" name="object 39"/>
            <p:cNvPicPr/>
            <p:nvPr/>
          </p:nvPicPr>
          <p:blipFill>
            <a:blip r:embed="rId16" cstate="print"/>
            <a:stretch>
              <a:fillRect/>
            </a:stretch>
          </p:blipFill>
          <p:spPr>
            <a:xfrm>
              <a:off x="213359" y="2322576"/>
              <a:ext cx="2404871" cy="426719"/>
            </a:xfrm>
            <a:prstGeom prst="rect">
              <a:avLst/>
            </a:prstGeom>
          </p:spPr>
        </p:pic>
        <p:pic>
          <p:nvPicPr>
            <p:cNvPr id="40" name="object 40"/>
            <p:cNvPicPr/>
            <p:nvPr/>
          </p:nvPicPr>
          <p:blipFill>
            <a:blip r:embed="rId17" cstate="print"/>
            <a:stretch>
              <a:fillRect/>
            </a:stretch>
          </p:blipFill>
          <p:spPr>
            <a:xfrm>
              <a:off x="228599" y="2304288"/>
              <a:ext cx="2371343" cy="518159"/>
            </a:xfrm>
            <a:prstGeom prst="rect">
              <a:avLst/>
            </a:prstGeom>
          </p:spPr>
        </p:pic>
        <p:pic>
          <p:nvPicPr>
            <p:cNvPr id="41" name="object 41"/>
            <p:cNvPicPr/>
            <p:nvPr/>
          </p:nvPicPr>
          <p:blipFill>
            <a:blip r:embed="rId18" cstate="print"/>
            <a:stretch>
              <a:fillRect/>
            </a:stretch>
          </p:blipFill>
          <p:spPr>
            <a:xfrm>
              <a:off x="263651" y="2351532"/>
              <a:ext cx="2304287" cy="326135"/>
            </a:xfrm>
            <a:prstGeom prst="rect">
              <a:avLst/>
            </a:prstGeom>
          </p:spPr>
        </p:pic>
        <p:sp>
          <p:nvSpPr>
            <p:cNvPr id="42" name="object 42"/>
            <p:cNvSpPr/>
            <p:nvPr/>
          </p:nvSpPr>
          <p:spPr>
            <a:xfrm>
              <a:off x="263651" y="2351532"/>
              <a:ext cx="2304415" cy="326390"/>
            </a:xfrm>
            <a:custGeom>
              <a:avLst/>
              <a:gdLst/>
              <a:ahLst/>
              <a:cxnLst/>
              <a:rect l="l" t="t" r="r" b="b"/>
              <a:pathLst>
                <a:path w="2304415" h="326389">
                  <a:moveTo>
                    <a:pt x="0" y="54355"/>
                  </a:moveTo>
                  <a:lnTo>
                    <a:pt x="4271" y="33197"/>
                  </a:lnTo>
                  <a:lnTo>
                    <a:pt x="15919" y="15919"/>
                  </a:lnTo>
                  <a:lnTo>
                    <a:pt x="33197" y="4271"/>
                  </a:lnTo>
                  <a:lnTo>
                    <a:pt x="54356" y="0"/>
                  </a:lnTo>
                  <a:lnTo>
                    <a:pt x="2249932" y="0"/>
                  </a:lnTo>
                  <a:lnTo>
                    <a:pt x="2271090" y="4271"/>
                  </a:lnTo>
                  <a:lnTo>
                    <a:pt x="2288368" y="15919"/>
                  </a:lnTo>
                  <a:lnTo>
                    <a:pt x="2300016" y="33197"/>
                  </a:lnTo>
                  <a:lnTo>
                    <a:pt x="2304288" y="54355"/>
                  </a:lnTo>
                  <a:lnTo>
                    <a:pt x="2304288" y="271779"/>
                  </a:lnTo>
                  <a:lnTo>
                    <a:pt x="2300016" y="292938"/>
                  </a:lnTo>
                  <a:lnTo>
                    <a:pt x="2288368" y="310216"/>
                  </a:lnTo>
                  <a:lnTo>
                    <a:pt x="2271090" y="321864"/>
                  </a:lnTo>
                  <a:lnTo>
                    <a:pt x="2249932" y="326135"/>
                  </a:lnTo>
                  <a:lnTo>
                    <a:pt x="54356" y="326135"/>
                  </a:lnTo>
                  <a:lnTo>
                    <a:pt x="33197" y="321864"/>
                  </a:lnTo>
                  <a:lnTo>
                    <a:pt x="15919" y="310216"/>
                  </a:lnTo>
                  <a:lnTo>
                    <a:pt x="4271" y="292938"/>
                  </a:lnTo>
                  <a:lnTo>
                    <a:pt x="0" y="271779"/>
                  </a:lnTo>
                  <a:lnTo>
                    <a:pt x="0" y="54355"/>
                  </a:lnTo>
                  <a:close/>
                </a:path>
              </a:pathLst>
            </a:custGeom>
            <a:ln w="9144">
              <a:solidFill>
                <a:srgbClr val="497DBA"/>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43" name="object 43"/>
          <p:cNvSpPr txBox="1"/>
          <p:nvPr/>
        </p:nvSpPr>
        <p:spPr>
          <a:xfrm>
            <a:off x="1525314" y="2378143"/>
            <a:ext cx="2062480" cy="228909"/>
          </a:xfrm>
          <a:prstGeom prst="rect">
            <a:avLst/>
          </a:prstGeom>
        </p:spPr>
        <p:txBody>
          <a:bodyPr vert="horz" wrap="square" lIns="0" tIns="13335" rIns="0" bIns="0" rtlCol="0">
            <a:spAutoFit/>
          </a:bodyPr>
          <a:lstStyle/>
          <a:p>
            <a:pPr marL="12700">
              <a:spcBef>
                <a:spcPts val="105"/>
              </a:spcBef>
            </a:pPr>
            <a:r>
              <a:rPr sz="1400" b="1" spc="-25" dirty="0">
                <a:latin typeface="BIZ UDP明朝 Medium" panose="02020500000000000000" pitchFamily="18" charset="-128"/>
                <a:ea typeface="BIZ UDP明朝 Medium" panose="02020500000000000000" pitchFamily="18" charset="-128"/>
                <a:cs typeface="Meiryo UI"/>
              </a:rPr>
              <a:t>ETS-</a:t>
            </a:r>
            <a:r>
              <a:rPr sz="1400" b="1" spc="-10" dirty="0">
                <a:latin typeface="BIZ UDP明朝 Medium" panose="02020500000000000000" pitchFamily="18" charset="-128"/>
                <a:ea typeface="BIZ UDP明朝 Medium" panose="02020500000000000000" pitchFamily="18" charset="-128"/>
                <a:cs typeface="Meiryo UI"/>
              </a:rPr>
              <a:t>9</a:t>
            </a:r>
            <a:r>
              <a:rPr sz="1400" b="1" spc="-15" dirty="0">
                <a:latin typeface="BIZ UDP明朝 Medium" panose="02020500000000000000" pitchFamily="18" charset="-128"/>
                <a:ea typeface="BIZ UDP明朝 Medium" panose="02020500000000000000" pitchFamily="18" charset="-128"/>
                <a:cs typeface="Meiryo UI"/>
              </a:rPr>
              <a:t>開発スケジュール</a:t>
            </a:r>
            <a:endParaRPr sz="1400">
              <a:latin typeface="BIZ UDP明朝 Medium" panose="02020500000000000000" pitchFamily="18" charset="-128"/>
              <a:ea typeface="BIZ UDP明朝 Medium" panose="02020500000000000000" pitchFamily="18" charset="-128"/>
              <a:cs typeface="Meiryo UI"/>
            </a:endParaRPr>
          </a:p>
        </p:txBody>
      </p:sp>
      <p:grpSp>
        <p:nvGrpSpPr>
          <p:cNvPr id="48" name="object 48"/>
          <p:cNvGrpSpPr/>
          <p:nvPr/>
        </p:nvGrpSpPr>
        <p:grpSpPr>
          <a:xfrm>
            <a:off x="4495801" y="3919729"/>
            <a:ext cx="3477895" cy="551815"/>
            <a:chOff x="3352800" y="3919728"/>
            <a:chExt cx="3477895" cy="551815"/>
          </a:xfrm>
        </p:grpSpPr>
        <p:pic>
          <p:nvPicPr>
            <p:cNvPr id="49" name="object 49"/>
            <p:cNvPicPr/>
            <p:nvPr/>
          </p:nvPicPr>
          <p:blipFill>
            <a:blip r:embed="rId19" cstate="print"/>
            <a:stretch>
              <a:fillRect/>
            </a:stretch>
          </p:blipFill>
          <p:spPr>
            <a:xfrm>
              <a:off x="3352800" y="3941064"/>
              <a:ext cx="3477767" cy="472439"/>
            </a:xfrm>
            <a:prstGeom prst="rect">
              <a:avLst/>
            </a:prstGeom>
          </p:spPr>
        </p:pic>
        <p:pic>
          <p:nvPicPr>
            <p:cNvPr id="50" name="object 50"/>
            <p:cNvPicPr/>
            <p:nvPr/>
          </p:nvPicPr>
          <p:blipFill>
            <a:blip r:embed="rId20" cstate="print"/>
            <a:stretch>
              <a:fillRect/>
            </a:stretch>
          </p:blipFill>
          <p:spPr>
            <a:xfrm>
              <a:off x="3374135" y="3919728"/>
              <a:ext cx="2737103" cy="551687"/>
            </a:xfrm>
            <a:prstGeom prst="rect">
              <a:avLst/>
            </a:prstGeom>
          </p:spPr>
        </p:pic>
        <p:pic>
          <p:nvPicPr>
            <p:cNvPr id="51" name="object 51"/>
            <p:cNvPicPr/>
            <p:nvPr/>
          </p:nvPicPr>
          <p:blipFill>
            <a:blip r:embed="rId21" cstate="print"/>
            <a:stretch>
              <a:fillRect/>
            </a:stretch>
          </p:blipFill>
          <p:spPr>
            <a:xfrm>
              <a:off x="3403092" y="3970020"/>
              <a:ext cx="3377184" cy="371855"/>
            </a:xfrm>
            <a:prstGeom prst="rect">
              <a:avLst/>
            </a:prstGeom>
          </p:spPr>
        </p:pic>
        <p:sp>
          <p:nvSpPr>
            <p:cNvPr id="52" name="object 52"/>
            <p:cNvSpPr/>
            <p:nvPr/>
          </p:nvSpPr>
          <p:spPr>
            <a:xfrm>
              <a:off x="3403092" y="3970020"/>
              <a:ext cx="3377565" cy="372110"/>
            </a:xfrm>
            <a:custGeom>
              <a:avLst/>
              <a:gdLst/>
              <a:ahLst/>
              <a:cxnLst/>
              <a:rect l="l" t="t" r="r" b="b"/>
              <a:pathLst>
                <a:path w="3377565" h="372110">
                  <a:moveTo>
                    <a:pt x="0" y="0"/>
                  </a:moveTo>
                  <a:lnTo>
                    <a:pt x="3252889" y="0"/>
                  </a:lnTo>
                  <a:lnTo>
                    <a:pt x="3377184" y="185927"/>
                  </a:lnTo>
                  <a:lnTo>
                    <a:pt x="3252889" y="371855"/>
                  </a:lnTo>
                  <a:lnTo>
                    <a:pt x="0" y="371855"/>
                  </a:lnTo>
                  <a:lnTo>
                    <a:pt x="0" y="0"/>
                  </a:lnTo>
                  <a:close/>
                </a:path>
              </a:pathLst>
            </a:custGeom>
            <a:ln w="9143">
              <a:solidFill>
                <a:srgbClr val="46AAC5"/>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53" name="object 53"/>
          <p:cNvSpPr txBox="1"/>
          <p:nvPr/>
        </p:nvSpPr>
        <p:spPr>
          <a:xfrm>
            <a:off x="4633074" y="3979857"/>
            <a:ext cx="2503805" cy="335989"/>
          </a:xfrm>
          <a:prstGeom prst="rect">
            <a:avLst/>
          </a:prstGeom>
        </p:spPr>
        <p:txBody>
          <a:bodyPr vert="horz" wrap="square" lIns="0" tIns="12700" rIns="0" bIns="0" rtlCol="0">
            <a:spAutoFit/>
          </a:bodyPr>
          <a:lstStyle/>
          <a:p>
            <a:pPr marL="12700">
              <a:spcBef>
                <a:spcPts val="100"/>
              </a:spcBef>
            </a:pPr>
            <a:r>
              <a:rPr sz="1050" dirty="0">
                <a:latin typeface="BIZ UDP明朝 Medium" panose="02020500000000000000" pitchFamily="18" charset="-128"/>
                <a:ea typeface="BIZ UDP明朝 Medium" panose="02020500000000000000" pitchFamily="18" charset="-128"/>
                <a:cs typeface="ＭＳ Ｐゴシック"/>
              </a:rPr>
              <a:t>【総務省・</a:t>
            </a:r>
            <a:r>
              <a:rPr sz="1050" spc="-10" dirty="0">
                <a:latin typeface="BIZ UDP明朝 Medium" panose="02020500000000000000" pitchFamily="18" charset="-128"/>
                <a:ea typeface="BIZ UDP明朝 Medium" panose="02020500000000000000" pitchFamily="18" charset="-128"/>
                <a:cs typeface="ＭＳ Ｐゴシック"/>
              </a:rPr>
              <a:t>NICT</a:t>
            </a:r>
            <a:r>
              <a:rPr sz="1050" spc="-50" dirty="0">
                <a:latin typeface="BIZ UDP明朝 Medium" panose="02020500000000000000" pitchFamily="18" charset="-128"/>
                <a:ea typeface="BIZ UDP明朝 Medium" panose="02020500000000000000" pitchFamily="18" charset="-128"/>
                <a:cs typeface="ＭＳ Ｐゴシック"/>
              </a:rPr>
              <a:t>】</a:t>
            </a:r>
            <a:endParaRPr sz="1050">
              <a:latin typeface="BIZ UDP明朝 Medium" panose="02020500000000000000" pitchFamily="18" charset="-128"/>
              <a:ea typeface="BIZ UDP明朝 Medium" panose="02020500000000000000" pitchFamily="18" charset="-128"/>
              <a:cs typeface="ＭＳ Ｐゴシック"/>
            </a:endParaRPr>
          </a:p>
          <a:p>
            <a:pPr marL="12700">
              <a:spcBef>
                <a:spcPts val="5"/>
              </a:spcBef>
            </a:pPr>
            <a:r>
              <a:rPr sz="1050" spc="-10" dirty="0">
                <a:latin typeface="BIZ UDP明朝 Medium" panose="02020500000000000000" pitchFamily="18" charset="-128"/>
                <a:ea typeface="BIZ UDP明朝 Medium" panose="02020500000000000000" pitchFamily="18" charset="-128"/>
                <a:cs typeface="ＭＳ Ｐゴシック"/>
              </a:rPr>
              <a:t>衛星-地上連接システムの開発・総合評価</a:t>
            </a:r>
            <a:endParaRPr sz="1050">
              <a:latin typeface="BIZ UDP明朝 Medium" panose="02020500000000000000" pitchFamily="18" charset="-128"/>
              <a:ea typeface="BIZ UDP明朝 Medium" panose="02020500000000000000" pitchFamily="18" charset="-128"/>
              <a:cs typeface="ＭＳ Ｐゴシック"/>
            </a:endParaRPr>
          </a:p>
        </p:txBody>
      </p:sp>
      <p:sp>
        <p:nvSpPr>
          <p:cNvPr id="54" name="object 54"/>
          <p:cNvSpPr/>
          <p:nvPr/>
        </p:nvSpPr>
        <p:spPr>
          <a:xfrm>
            <a:off x="5176305" y="5619446"/>
            <a:ext cx="1984375" cy="9525"/>
          </a:xfrm>
          <a:custGeom>
            <a:avLst/>
            <a:gdLst/>
            <a:ahLst/>
            <a:cxnLst/>
            <a:rect l="l" t="t" r="r" b="b"/>
            <a:pathLst>
              <a:path w="1984375" h="9525">
                <a:moveTo>
                  <a:pt x="1984248" y="0"/>
                </a:moveTo>
                <a:lnTo>
                  <a:pt x="1488186" y="0"/>
                </a:lnTo>
                <a:lnTo>
                  <a:pt x="0" y="0"/>
                </a:lnTo>
                <a:lnTo>
                  <a:pt x="0" y="9144"/>
                </a:lnTo>
                <a:lnTo>
                  <a:pt x="1984248" y="9144"/>
                </a:lnTo>
                <a:lnTo>
                  <a:pt x="1984248" y="0"/>
                </a:lnTo>
                <a:close/>
              </a:path>
            </a:pathLst>
          </a:custGeom>
          <a:solidFill>
            <a:srgbClr val="000000"/>
          </a:solidFill>
        </p:spPr>
        <p:txBody>
          <a:bodyPr wrap="square" lIns="0" tIns="0" rIns="0" bIns="0" rtlCol="0"/>
          <a:lstStyle/>
          <a:p>
            <a:endParaRPr/>
          </a:p>
        </p:txBody>
      </p:sp>
      <p:sp>
        <p:nvSpPr>
          <p:cNvPr id="55" name="object 55"/>
          <p:cNvSpPr txBox="1"/>
          <p:nvPr/>
        </p:nvSpPr>
        <p:spPr>
          <a:xfrm>
            <a:off x="5163601" y="5381197"/>
            <a:ext cx="2009775" cy="514350"/>
          </a:xfrm>
          <a:prstGeom prst="rect">
            <a:avLst/>
          </a:prstGeom>
        </p:spPr>
        <p:txBody>
          <a:bodyPr vert="horz" wrap="square" lIns="0" tIns="13335" rIns="0" bIns="0" rtlCol="0">
            <a:spAutoFit/>
          </a:bodyPr>
          <a:lstStyle/>
          <a:p>
            <a:pPr marL="12700" marR="5080">
              <a:spcBef>
                <a:spcPts val="105"/>
              </a:spcBef>
            </a:pPr>
            <a:r>
              <a:rPr sz="1600" b="1" spc="-20" dirty="0">
                <a:latin typeface="Meiryo UI"/>
                <a:cs typeface="Meiryo UI"/>
              </a:rPr>
              <a:t>ユーザーの需要に応じた</a:t>
            </a:r>
            <a:r>
              <a:rPr sz="1600" b="1" u="sng" spc="-20" dirty="0">
                <a:uFill>
                  <a:solidFill>
                    <a:srgbClr val="000000"/>
                  </a:solidFill>
                </a:uFill>
                <a:latin typeface="Meiryo UI"/>
                <a:cs typeface="Meiryo UI"/>
              </a:rPr>
              <a:t>フレキシブルなブロード</a:t>
            </a:r>
            <a:endParaRPr sz="1600">
              <a:latin typeface="Meiryo UI"/>
              <a:cs typeface="Meiryo UI"/>
            </a:endParaRPr>
          </a:p>
        </p:txBody>
      </p:sp>
      <p:sp>
        <p:nvSpPr>
          <p:cNvPr id="56" name="object 56"/>
          <p:cNvSpPr txBox="1"/>
          <p:nvPr/>
        </p:nvSpPr>
        <p:spPr>
          <a:xfrm>
            <a:off x="5163600" y="5868877"/>
            <a:ext cx="1503680" cy="259686"/>
          </a:xfrm>
          <a:prstGeom prst="rect">
            <a:avLst/>
          </a:prstGeom>
        </p:spPr>
        <p:txBody>
          <a:bodyPr vert="horz" wrap="square" lIns="0" tIns="13335" rIns="0" bIns="0" rtlCol="0">
            <a:spAutoFit/>
          </a:bodyPr>
          <a:lstStyle/>
          <a:p>
            <a:pPr marL="12700">
              <a:spcBef>
                <a:spcPts val="105"/>
              </a:spcBef>
            </a:pPr>
            <a:r>
              <a:rPr sz="1600" b="1" u="sng" spc="-20" dirty="0">
                <a:uFill>
                  <a:solidFill>
                    <a:srgbClr val="000000"/>
                  </a:solidFill>
                </a:uFill>
                <a:latin typeface="Meiryo UI"/>
                <a:cs typeface="Meiryo UI"/>
              </a:rPr>
              <a:t>バンド通信を実現</a:t>
            </a:r>
            <a:endParaRPr sz="1600">
              <a:latin typeface="Meiryo UI"/>
              <a:cs typeface="Meiryo UI"/>
            </a:endParaRPr>
          </a:p>
        </p:txBody>
      </p:sp>
      <p:grpSp>
        <p:nvGrpSpPr>
          <p:cNvPr id="57" name="object 57"/>
          <p:cNvGrpSpPr/>
          <p:nvPr/>
        </p:nvGrpSpPr>
        <p:grpSpPr>
          <a:xfrm>
            <a:off x="3098168" y="4923601"/>
            <a:ext cx="400050" cy="208279"/>
            <a:chOff x="1955168" y="4923600"/>
            <a:chExt cx="400050" cy="208279"/>
          </a:xfrm>
        </p:grpSpPr>
        <p:sp>
          <p:nvSpPr>
            <p:cNvPr id="58" name="object 58"/>
            <p:cNvSpPr/>
            <p:nvPr/>
          </p:nvSpPr>
          <p:spPr>
            <a:xfrm>
              <a:off x="1965328" y="4933760"/>
              <a:ext cx="379730" cy="187960"/>
            </a:xfrm>
            <a:custGeom>
              <a:avLst/>
              <a:gdLst/>
              <a:ahLst/>
              <a:cxnLst/>
              <a:rect l="l" t="t" r="r" b="b"/>
              <a:pathLst>
                <a:path w="379730" h="187960">
                  <a:moveTo>
                    <a:pt x="379588" y="187369"/>
                  </a:moveTo>
                  <a:lnTo>
                    <a:pt x="0" y="187369"/>
                  </a:lnTo>
                  <a:lnTo>
                    <a:pt x="46815" y="0"/>
                  </a:lnTo>
                  <a:lnTo>
                    <a:pt x="332772" y="0"/>
                  </a:lnTo>
                  <a:lnTo>
                    <a:pt x="379588" y="187369"/>
                  </a:lnTo>
                  <a:close/>
                </a:path>
              </a:pathLst>
            </a:custGeom>
            <a:solidFill>
              <a:srgbClr val="4F81BC"/>
            </a:solidFill>
          </p:spPr>
          <p:txBody>
            <a:bodyPr wrap="square" lIns="0" tIns="0" rIns="0" bIns="0" rtlCol="0"/>
            <a:lstStyle/>
            <a:p>
              <a:endParaRPr/>
            </a:p>
          </p:txBody>
        </p:sp>
        <p:sp>
          <p:nvSpPr>
            <p:cNvPr id="59" name="object 59"/>
            <p:cNvSpPr/>
            <p:nvPr/>
          </p:nvSpPr>
          <p:spPr>
            <a:xfrm>
              <a:off x="1965328" y="4933760"/>
              <a:ext cx="379730" cy="187960"/>
            </a:xfrm>
            <a:custGeom>
              <a:avLst/>
              <a:gdLst/>
              <a:ahLst/>
              <a:cxnLst/>
              <a:rect l="l" t="t" r="r" b="b"/>
              <a:pathLst>
                <a:path w="379730" h="187960">
                  <a:moveTo>
                    <a:pt x="0" y="187369"/>
                  </a:moveTo>
                  <a:lnTo>
                    <a:pt x="46815" y="0"/>
                  </a:lnTo>
                  <a:lnTo>
                    <a:pt x="332772" y="0"/>
                  </a:lnTo>
                  <a:lnTo>
                    <a:pt x="379588" y="187369"/>
                  </a:lnTo>
                  <a:lnTo>
                    <a:pt x="0" y="187369"/>
                  </a:lnTo>
                  <a:close/>
                </a:path>
              </a:pathLst>
            </a:custGeom>
            <a:ln w="20253">
              <a:solidFill>
                <a:srgbClr val="385D89"/>
              </a:solidFill>
            </a:ln>
          </p:spPr>
          <p:txBody>
            <a:bodyPr wrap="square" lIns="0" tIns="0" rIns="0" bIns="0" rtlCol="0"/>
            <a:lstStyle/>
            <a:p>
              <a:endParaRPr/>
            </a:p>
          </p:txBody>
        </p:sp>
      </p:grpSp>
      <p:sp>
        <p:nvSpPr>
          <p:cNvPr id="60" name="object 60"/>
          <p:cNvSpPr txBox="1"/>
          <p:nvPr/>
        </p:nvSpPr>
        <p:spPr>
          <a:xfrm>
            <a:off x="4281412" y="5149282"/>
            <a:ext cx="316865" cy="135293"/>
          </a:xfrm>
          <a:prstGeom prst="rect">
            <a:avLst/>
          </a:prstGeom>
        </p:spPr>
        <p:txBody>
          <a:bodyPr vert="horz" wrap="square" lIns="0" tIns="12065" rIns="0" bIns="0" rtlCol="0">
            <a:spAutoFit/>
          </a:bodyPr>
          <a:lstStyle/>
          <a:p>
            <a:pPr>
              <a:spcBef>
                <a:spcPts val="95"/>
              </a:spcBef>
            </a:pPr>
            <a:r>
              <a:rPr sz="800" spc="-25" dirty="0">
                <a:latin typeface="ＭＳ Ｐゴシック"/>
                <a:cs typeface="ＭＳ Ｐゴシック"/>
              </a:rPr>
              <a:t>周波数</a:t>
            </a:r>
            <a:endParaRPr sz="800">
              <a:latin typeface="ＭＳ Ｐゴシック"/>
              <a:cs typeface="ＭＳ Ｐゴシック"/>
            </a:endParaRPr>
          </a:p>
        </p:txBody>
      </p:sp>
      <p:grpSp>
        <p:nvGrpSpPr>
          <p:cNvPr id="61" name="object 61"/>
          <p:cNvGrpSpPr/>
          <p:nvPr/>
        </p:nvGrpSpPr>
        <p:grpSpPr>
          <a:xfrm>
            <a:off x="3022269" y="5085666"/>
            <a:ext cx="1437640" cy="81280"/>
            <a:chOff x="1879269" y="5085666"/>
            <a:chExt cx="1437640" cy="81280"/>
          </a:xfrm>
        </p:grpSpPr>
        <p:sp>
          <p:nvSpPr>
            <p:cNvPr id="62" name="object 62"/>
            <p:cNvSpPr/>
            <p:nvPr/>
          </p:nvSpPr>
          <p:spPr>
            <a:xfrm>
              <a:off x="1884349" y="5126197"/>
              <a:ext cx="1427480" cy="0"/>
            </a:xfrm>
            <a:custGeom>
              <a:avLst/>
              <a:gdLst/>
              <a:ahLst/>
              <a:cxnLst/>
              <a:rect l="l" t="t" r="r" b="b"/>
              <a:pathLst>
                <a:path w="1427479">
                  <a:moveTo>
                    <a:pt x="0" y="0"/>
                  </a:moveTo>
                  <a:lnTo>
                    <a:pt x="1427320" y="0"/>
                  </a:lnTo>
                </a:path>
              </a:pathLst>
            </a:custGeom>
            <a:ln w="10128">
              <a:solidFill>
                <a:srgbClr val="000000"/>
              </a:solidFill>
            </a:ln>
          </p:spPr>
          <p:txBody>
            <a:bodyPr wrap="square" lIns="0" tIns="0" rIns="0" bIns="0" rtlCol="0"/>
            <a:lstStyle/>
            <a:p>
              <a:endParaRPr/>
            </a:p>
          </p:txBody>
        </p:sp>
        <p:sp>
          <p:nvSpPr>
            <p:cNvPr id="63" name="object 63"/>
            <p:cNvSpPr/>
            <p:nvPr/>
          </p:nvSpPr>
          <p:spPr>
            <a:xfrm>
              <a:off x="3250932" y="5090746"/>
              <a:ext cx="60960" cy="71120"/>
            </a:xfrm>
            <a:custGeom>
              <a:avLst/>
              <a:gdLst/>
              <a:ahLst/>
              <a:cxnLst/>
              <a:rect l="l" t="t" r="r" b="b"/>
              <a:pathLst>
                <a:path w="60960" h="71120">
                  <a:moveTo>
                    <a:pt x="3" y="0"/>
                  </a:moveTo>
                  <a:lnTo>
                    <a:pt x="60737" y="35451"/>
                  </a:lnTo>
                  <a:lnTo>
                    <a:pt x="0" y="70896"/>
                  </a:lnTo>
                </a:path>
              </a:pathLst>
            </a:custGeom>
            <a:ln w="10124">
              <a:solidFill>
                <a:srgbClr val="000000"/>
              </a:solidFill>
            </a:ln>
          </p:spPr>
          <p:txBody>
            <a:bodyPr wrap="square" lIns="0" tIns="0" rIns="0" bIns="0" rtlCol="0"/>
            <a:lstStyle/>
            <a:p>
              <a:endParaRPr/>
            </a:p>
          </p:txBody>
        </p:sp>
      </p:grpSp>
      <p:sp>
        <p:nvSpPr>
          <p:cNvPr id="64" name="object 64"/>
          <p:cNvSpPr txBox="1"/>
          <p:nvPr/>
        </p:nvSpPr>
        <p:spPr>
          <a:xfrm>
            <a:off x="3238103" y="5149620"/>
            <a:ext cx="215265" cy="135293"/>
          </a:xfrm>
          <a:prstGeom prst="rect">
            <a:avLst/>
          </a:prstGeom>
        </p:spPr>
        <p:txBody>
          <a:bodyPr vert="horz" wrap="square" lIns="0" tIns="12065" rIns="0" bIns="0" rtlCol="0">
            <a:spAutoFit/>
          </a:bodyPr>
          <a:lstStyle/>
          <a:p>
            <a:pPr>
              <a:spcBef>
                <a:spcPts val="95"/>
              </a:spcBef>
            </a:pPr>
            <a:r>
              <a:rPr sz="800" spc="-30" dirty="0">
                <a:latin typeface="ＭＳ Ｐゴシック"/>
                <a:cs typeface="ＭＳ Ｐゴシック"/>
              </a:rPr>
              <a:t>東京</a:t>
            </a:r>
            <a:endParaRPr sz="800">
              <a:latin typeface="ＭＳ Ｐゴシック"/>
              <a:cs typeface="ＭＳ Ｐゴシック"/>
            </a:endParaRPr>
          </a:p>
        </p:txBody>
      </p:sp>
      <p:grpSp>
        <p:nvGrpSpPr>
          <p:cNvPr id="65" name="object 65"/>
          <p:cNvGrpSpPr/>
          <p:nvPr/>
        </p:nvGrpSpPr>
        <p:grpSpPr>
          <a:xfrm>
            <a:off x="3599247" y="4903381"/>
            <a:ext cx="455930" cy="273685"/>
            <a:chOff x="2456247" y="4903380"/>
            <a:chExt cx="455930" cy="273685"/>
          </a:xfrm>
        </p:grpSpPr>
        <p:sp>
          <p:nvSpPr>
            <p:cNvPr id="66" name="object 66"/>
            <p:cNvSpPr/>
            <p:nvPr/>
          </p:nvSpPr>
          <p:spPr>
            <a:xfrm>
              <a:off x="2461327" y="5090745"/>
              <a:ext cx="0" cy="34925"/>
            </a:xfrm>
            <a:custGeom>
              <a:avLst/>
              <a:gdLst/>
              <a:ahLst/>
              <a:cxnLst/>
              <a:rect l="l" t="t" r="r" b="b"/>
              <a:pathLst>
                <a:path h="34925">
                  <a:moveTo>
                    <a:pt x="0" y="34696"/>
                  </a:moveTo>
                  <a:lnTo>
                    <a:pt x="0" y="0"/>
                  </a:lnTo>
                </a:path>
              </a:pathLst>
            </a:custGeom>
            <a:ln w="10120">
              <a:solidFill>
                <a:srgbClr val="000000"/>
              </a:solidFill>
            </a:ln>
          </p:spPr>
          <p:txBody>
            <a:bodyPr wrap="square" lIns="0" tIns="0" rIns="0" bIns="0" rtlCol="0"/>
            <a:lstStyle/>
            <a:p>
              <a:endParaRPr/>
            </a:p>
          </p:txBody>
        </p:sp>
        <p:sp>
          <p:nvSpPr>
            <p:cNvPr id="67" name="object 67"/>
            <p:cNvSpPr/>
            <p:nvPr/>
          </p:nvSpPr>
          <p:spPr>
            <a:xfrm>
              <a:off x="2790305" y="5095809"/>
              <a:ext cx="0" cy="34925"/>
            </a:xfrm>
            <a:custGeom>
              <a:avLst/>
              <a:gdLst/>
              <a:ahLst/>
              <a:cxnLst/>
              <a:rect l="l" t="t" r="r" b="b"/>
              <a:pathLst>
                <a:path h="34925">
                  <a:moveTo>
                    <a:pt x="0" y="34696"/>
                  </a:moveTo>
                  <a:lnTo>
                    <a:pt x="0" y="0"/>
                  </a:lnTo>
                </a:path>
              </a:pathLst>
            </a:custGeom>
            <a:ln w="10120">
              <a:solidFill>
                <a:srgbClr val="000000"/>
              </a:solidFill>
            </a:ln>
          </p:spPr>
          <p:txBody>
            <a:bodyPr wrap="square" lIns="0" tIns="0" rIns="0" bIns="0" rtlCol="0"/>
            <a:lstStyle/>
            <a:p>
              <a:endParaRPr/>
            </a:p>
          </p:txBody>
        </p:sp>
        <p:sp>
          <p:nvSpPr>
            <p:cNvPr id="68" name="object 68"/>
            <p:cNvSpPr/>
            <p:nvPr/>
          </p:nvSpPr>
          <p:spPr>
            <a:xfrm>
              <a:off x="2906713" y="5095809"/>
              <a:ext cx="0" cy="34925"/>
            </a:xfrm>
            <a:custGeom>
              <a:avLst/>
              <a:gdLst/>
              <a:ahLst/>
              <a:cxnLst/>
              <a:rect l="l" t="t" r="r" b="b"/>
              <a:pathLst>
                <a:path h="34925">
                  <a:moveTo>
                    <a:pt x="0" y="34696"/>
                  </a:moveTo>
                  <a:lnTo>
                    <a:pt x="0" y="0"/>
                  </a:lnTo>
                </a:path>
              </a:pathLst>
            </a:custGeom>
            <a:ln w="10120">
              <a:solidFill>
                <a:srgbClr val="000000"/>
              </a:solidFill>
            </a:ln>
          </p:spPr>
          <p:txBody>
            <a:bodyPr wrap="square" lIns="0" tIns="0" rIns="0" bIns="0" rtlCol="0"/>
            <a:lstStyle/>
            <a:p>
              <a:endParaRPr/>
            </a:p>
          </p:txBody>
        </p:sp>
        <p:pic>
          <p:nvPicPr>
            <p:cNvPr id="69" name="object 69"/>
            <p:cNvPicPr/>
            <p:nvPr/>
          </p:nvPicPr>
          <p:blipFill>
            <a:blip r:embed="rId22" cstate="print"/>
            <a:stretch>
              <a:fillRect/>
            </a:stretch>
          </p:blipFill>
          <p:spPr>
            <a:xfrm>
              <a:off x="2537245" y="4903380"/>
              <a:ext cx="197387" cy="273457"/>
            </a:xfrm>
            <a:prstGeom prst="rect">
              <a:avLst/>
            </a:prstGeom>
          </p:spPr>
        </p:pic>
        <p:sp>
          <p:nvSpPr>
            <p:cNvPr id="70" name="object 70"/>
            <p:cNvSpPr/>
            <p:nvPr/>
          </p:nvSpPr>
          <p:spPr>
            <a:xfrm>
              <a:off x="2582796" y="4933759"/>
              <a:ext cx="106680" cy="182880"/>
            </a:xfrm>
            <a:custGeom>
              <a:avLst/>
              <a:gdLst/>
              <a:ahLst/>
              <a:cxnLst/>
              <a:rect l="l" t="t" r="r" b="b"/>
              <a:pathLst>
                <a:path w="106680" h="182879">
                  <a:moveTo>
                    <a:pt x="0" y="182322"/>
                  </a:moveTo>
                  <a:lnTo>
                    <a:pt x="26569" y="0"/>
                  </a:lnTo>
                  <a:lnTo>
                    <a:pt x="79709" y="0"/>
                  </a:lnTo>
                  <a:lnTo>
                    <a:pt x="106279" y="182322"/>
                  </a:lnTo>
                  <a:lnTo>
                    <a:pt x="0" y="182322"/>
                  </a:lnTo>
                  <a:close/>
                </a:path>
              </a:pathLst>
            </a:custGeom>
            <a:ln w="10123">
              <a:solidFill>
                <a:srgbClr val="000000"/>
              </a:solidFill>
            </a:ln>
          </p:spPr>
          <p:txBody>
            <a:bodyPr wrap="square" lIns="0" tIns="0" rIns="0" bIns="0" rtlCol="0"/>
            <a:lstStyle/>
            <a:p>
              <a:endParaRPr/>
            </a:p>
          </p:txBody>
        </p:sp>
      </p:grpSp>
      <p:sp>
        <p:nvSpPr>
          <p:cNvPr id="71" name="object 71"/>
          <p:cNvSpPr txBox="1"/>
          <p:nvPr/>
        </p:nvSpPr>
        <p:spPr>
          <a:xfrm>
            <a:off x="3642907" y="5120077"/>
            <a:ext cx="517525" cy="135293"/>
          </a:xfrm>
          <a:prstGeom prst="rect">
            <a:avLst/>
          </a:prstGeom>
        </p:spPr>
        <p:txBody>
          <a:bodyPr vert="horz" wrap="square" lIns="0" tIns="12065" rIns="0" bIns="0" rtlCol="0">
            <a:spAutoFit/>
          </a:bodyPr>
          <a:lstStyle/>
          <a:p>
            <a:pPr marL="25400">
              <a:spcBef>
                <a:spcPts val="95"/>
              </a:spcBef>
            </a:pPr>
            <a:r>
              <a:rPr sz="1200" spc="52" baseline="-17361" dirty="0">
                <a:latin typeface="ＭＳ Ｐゴシック"/>
                <a:cs typeface="ＭＳ Ｐゴシック"/>
              </a:rPr>
              <a:t>大阪 </a:t>
            </a:r>
            <a:r>
              <a:rPr sz="800" spc="-30" dirty="0">
                <a:latin typeface="ＭＳ Ｐゴシック"/>
                <a:cs typeface="ＭＳ Ｐゴシック"/>
              </a:rPr>
              <a:t>青森</a:t>
            </a:r>
            <a:endParaRPr sz="800">
              <a:latin typeface="ＭＳ Ｐゴシック"/>
              <a:cs typeface="ＭＳ Ｐゴシック"/>
            </a:endParaRPr>
          </a:p>
        </p:txBody>
      </p:sp>
      <p:sp>
        <p:nvSpPr>
          <p:cNvPr id="72" name="object 72"/>
          <p:cNvSpPr txBox="1"/>
          <p:nvPr/>
        </p:nvSpPr>
        <p:spPr>
          <a:xfrm>
            <a:off x="3067838" y="4640040"/>
            <a:ext cx="1452880" cy="184666"/>
          </a:xfrm>
          <a:prstGeom prst="rect">
            <a:avLst/>
          </a:prstGeom>
          <a:solidFill>
            <a:srgbClr val="FFFF00"/>
          </a:solidFill>
        </p:spPr>
        <p:txBody>
          <a:bodyPr vert="horz" wrap="square" lIns="0" tIns="38100" rIns="0" bIns="0" rtlCol="0">
            <a:spAutoFit/>
          </a:bodyPr>
          <a:lstStyle/>
          <a:p>
            <a:pPr marL="117475">
              <a:spcBef>
                <a:spcPts val="300"/>
              </a:spcBef>
            </a:pPr>
            <a:r>
              <a:rPr sz="950" spc="-10" dirty="0">
                <a:latin typeface="ＭＳ Ｐゴシック"/>
                <a:cs typeface="ＭＳ Ｐゴシック"/>
              </a:rPr>
              <a:t>ﾋﾞｰﾑ毎の帯域最適配置</a:t>
            </a:r>
            <a:endParaRPr sz="950">
              <a:latin typeface="ＭＳ Ｐゴシック"/>
              <a:cs typeface="ＭＳ Ｐゴシック"/>
            </a:endParaRPr>
          </a:p>
        </p:txBody>
      </p:sp>
      <p:grpSp>
        <p:nvGrpSpPr>
          <p:cNvPr id="73" name="object 73"/>
          <p:cNvGrpSpPr/>
          <p:nvPr/>
        </p:nvGrpSpPr>
        <p:grpSpPr>
          <a:xfrm>
            <a:off x="3022295" y="4943894"/>
            <a:ext cx="1078230" cy="653415"/>
            <a:chOff x="1879295" y="4943893"/>
            <a:chExt cx="1078230" cy="653415"/>
          </a:xfrm>
        </p:grpSpPr>
        <p:pic>
          <p:nvPicPr>
            <p:cNvPr id="74" name="object 74"/>
            <p:cNvPicPr/>
            <p:nvPr/>
          </p:nvPicPr>
          <p:blipFill>
            <a:blip r:embed="rId23" cstate="print"/>
            <a:stretch>
              <a:fillRect/>
            </a:stretch>
          </p:blipFill>
          <p:spPr>
            <a:xfrm>
              <a:off x="2739694" y="4943893"/>
              <a:ext cx="217627" cy="192430"/>
            </a:xfrm>
            <a:prstGeom prst="rect">
              <a:avLst/>
            </a:prstGeom>
          </p:spPr>
        </p:pic>
        <p:pic>
          <p:nvPicPr>
            <p:cNvPr id="75" name="object 75"/>
            <p:cNvPicPr/>
            <p:nvPr/>
          </p:nvPicPr>
          <p:blipFill>
            <a:blip r:embed="rId24" cstate="print"/>
            <a:stretch>
              <a:fillRect/>
            </a:stretch>
          </p:blipFill>
          <p:spPr>
            <a:xfrm>
              <a:off x="2780179" y="4969202"/>
              <a:ext cx="136675" cy="121543"/>
            </a:xfrm>
            <a:prstGeom prst="rect">
              <a:avLst/>
            </a:prstGeom>
          </p:spPr>
        </p:pic>
        <p:pic>
          <p:nvPicPr>
            <p:cNvPr id="76" name="object 76"/>
            <p:cNvPicPr/>
            <p:nvPr/>
          </p:nvPicPr>
          <p:blipFill>
            <a:blip r:embed="rId25" cstate="print"/>
            <a:stretch>
              <a:fillRect/>
            </a:stretch>
          </p:blipFill>
          <p:spPr>
            <a:xfrm>
              <a:off x="1879295" y="5176838"/>
              <a:ext cx="632644" cy="283590"/>
            </a:xfrm>
            <a:prstGeom prst="rect">
              <a:avLst/>
            </a:prstGeom>
          </p:spPr>
        </p:pic>
        <p:sp>
          <p:nvSpPr>
            <p:cNvPr id="77" name="object 77"/>
            <p:cNvSpPr/>
            <p:nvPr/>
          </p:nvSpPr>
          <p:spPr>
            <a:xfrm>
              <a:off x="1929900" y="5202159"/>
              <a:ext cx="531495" cy="193040"/>
            </a:xfrm>
            <a:custGeom>
              <a:avLst/>
              <a:gdLst/>
              <a:ahLst/>
              <a:cxnLst/>
              <a:rect l="l" t="t" r="r" b="b"/>
              <a:pathLst>
                <a:path w="531494" h="193039">
                  <a:moveTo>
                    <a:pt x="0" y="0"/>
                  </a:moveTo>
                  <a:lnTo>
                    <a:pt x="5538" y="37452"/>
                  </a:lnTo>
                  <a:lnTo>
                    <a:pt x="20641" y="68037"/>
                  </a:lnTo>
                  <a:lnTo>
                    <a:pt x="43042" y="88657"/>
                  </a:lnTo>
                  <a:lnTo>
                    <a:pt x="70473" y="96218"/>
                  </a:lnTo>
                  <a:lnTo>
                    <a:pt x="195239" y="96218"/>
                  </a:lnTo>
                  <a:lnTo>
                    <a:pt x="222671" y="103780"/>
                  </a:lnTo>
                  <a:lnTo>
                    <a:pt x="245072" y="124400"/>
                  </a:lnTo>
                  <a:lnTo>
                    <a:pt x="260175" y="154985"/>
                  </a:lnTo>
                  <a:lnTo>
                    <a:pt x="265713" y="192437"/>
                  </a:lnTo>
                  <a:lnTo>
                    <a:pt x="271251" y="154985"/>
                  </a:lnTo>
                  <a:lnTo>
                    <a:pt x="286354" y="124400"/>
                  </a:lnTo>
                  <a:lnTo>
                    <a:pt x="308755" y="103780"/>
                  </a:lnTo>
                  <a:lnTo>
                    <a:pt x="336187" y="96218"/>
                  </a:lnTo>
                  <a:lnTo>
                    <a:pt x="460952" y="96218"/>
                  </a:lnTo>
                  <a:lnTo>
                    <a:pt x="488384" y="88657"/>
                  </a:lnTo>
                  <a:lnTo>
                    <a:pt x="510785" y="68037"/>
                  </a:lnTo>
                  <a:lnTo>
                    <a:pt x="525888" y="37452"/>
                  </a:lnTo>
                  <a:lnTo>
                    <a:pt x="531426" y="0"/>
                  </a:lnTo>
                </a:path>
              </a:pathLst>
            </a:custGeom>
            <a:ln w="20246">
              <a:solidFill>
                <a:srgbClr val="F79546"/>
              </a:solidFill>
            </a:ln>
          </p:spPr>
          <p:txBody>
            <a:bodyPr wrap="square" lIns="0" tIns="0" rIns="0" bIns="0" rtlCol="0"/>
            <a:lstStyle/>
            <a:p>
              <a:endParaRPr/>
            </a:p>
          </p:txBody>
        </p:sp>
        <p:pic>
          <p:nvPicPr>
            <p:cNvPr id="78" name="object 78"/>
            <p:cNvPicPr/>
            <p:nvPr/>
          </p:nvPicPr>
          <p:blipFill>
            <a:blip r:embed="rId26" cstate="print"/>
            <a:stretch>
              <a:fillRect/>
            </a:stretch>
          </p:blipFill>
          <p:spPr>
            <a:xfrm>
              <a:off x="2157654" y="5354091"/>
              <a:ext cx="455509" cy="232941"/>
            </a:xfrm>
            <a:prstGeom prst="rect">
              <a:avLst/>
            </a:prstGeom>
          </p:spPr>
        </p:pic>
        <p:pic>
          <p:nvPicPr>
            <p:cNvPr id="79" name="object 79"/>
            <p:cNvPicPr/>
            <p:nvPr/>
          </p:nvPicPr>
          <p:blipFill>
            <a:blip r:embed="rId27" cstate="print"/>
            <a:stretch>
              <a:fillRect/>
            </a:stretch>
          </p:blipFill>
          <p:spPr>
            <a:xfrm>
              <a:off x="2299373" y="5349023"/>
              <a:ext cx="303668" cy="248132"/>
            </a:xfrm>
            <a:prstGeom prst="rect">
              <a:avLst/>
            </a:prstGeom>
          </p:spPr>
        </p:pic>
        <p:pic>
          <p:nvPicPr>
            <p:cNvPr id="80" name="object 80"/>
            <p:cNvPicPr/>
            <p:nvPr/>
          </p:nvPicPr>
          <p:blipFill>
            <a:blip r:embed="rId28" cstate="print"/>
            <a:stretch>
              <a:fillRect/>
            </a:stretch>
          </p:blipFill>
          <p:spPr>
            <a:xfrm>
              <a:off x="2201514" y="5384469"/>
              <a:ext cx="366095" cy="141788"/>
            </a:xfrm>
            <a:prstGeom prst="rect">
              <a:avLst/>
            </a:prstGeom>
          </p:spPr>
        </p:pic>
        <p:sp>
          <p:nvSpPr>
            <p:cNvPr id="81" name="object 81"/>
            <p:cNvSpPr/>
            <p:nvPr/>
          </p:nvSpPr>
          <p:spPr>
            <a:xfrm>
              <a:off x="2201519" y="5384467"/>
              <a:ext cx="366395" cy="142240"/>
            </a:xfrm>
            <a:custGeom>
              <a:avLst/>
              <a:gdLst/>
              <a:ahLst/>
              <a:cxnLst/>
              <a:rect l="l" t="t" r="r" b="b"/>
              <a:pathLst>
                <a:path w="366394" h="142239">
                  <a:moveTo>
                    <a:pt x="138338" y="23632"/>
                  </a:moveTo>
                  <a:lnTo>
                    <a:pt x="140194" y="14433"/>
                  </a:lnTo>
                  <a:lnTo>
                    <a:pt x="145256" y="6921"/>
                  </a:lnTo>
                  <a:lnTo>
                    <a:pt x="152763" y="1857"/>
                  </a:lnTo>
                  <a:lnTo>
                    <a:pt x="161957" y="0"/>
                  </a:lnTo>
                  <a:lnTo>
                    <a:pt x="176295" y="0"/>
                  </a:lnTo>
                  <a:lnTo>
                    <a:pt x="233231" y="0"/>
                  </a:lnTo>
                  <a:lnTo>
                    <a:pt x="342464" y="0"/>
                  </a:lnTo>
                  <a:lnTo>
                    <a:pt x="351657" y="1857"/>
                  </a:lnTo>
                  <a:lnTo>
                    <a:pt x="359164" y="6921"/>
                  </a:lnTo>
                  <a:lnTo>
                    <a:pt x="364226" y="14433"/>
                  </a:lnTo>
                  <a:lnTo>
                    <a:pt x="366082" y="23632"/>
                  </a:lnTo>
                  <a:lnTo>
                    <a:pt x="366082" y="59080"/>
                  </a:lnTo>
                  <a:lnTo>
                    <a:pt x="366082" y="118159"/>
                  </a:lnTo>
                  <a:lnTo>
                    <a:pt x="364226" y="127358"/>
                  </a:lnTo>
                  <a:lnTo>
                    <a:pt x="359164" y="134870"/>
                  </a:lnTo>
                  <a:lnTo>
                    <a:pt x="351657" y="139934"/>
                  </a:lnTo>
                  <a:lnTo>
                    <a:pt x="342464" y="141792"/>
                  </a:lnTo>
                  <a:lnTo>
                    <a:pt x="233231" y="141792"/>
                  </a:lnTo>
                  <a:lnTo>
                    <a:pt x="176295" y="141792"/>
                  </a:lnTo>
                  <a:lnTo>
                    <a:pt x="161957" y="141792"/>
                  </a:lnTo>
                  <a:lnTo>
                    <a:pt x="152763" y="139934"/>
                  </a:lnTo>
                  <a:lnTo>
                    <a:pt x="145256" y="134870"/>
                  </a:lnTo>
                  <a:lnTo>
                    <a:pt x="140194" y="127358"/>
                  </a:lnTo>
                  <a:lnTo>
                    <a:pt x="138338" y="118159"/>
                  </a:lnTo>
                  <a:lnTo>
                    <a:pt x="138338" y="59080"/>
                  </a:lnTo>
                  <a:lnTo>
                    <a:pt x="0" y="17064"/>
                  </a:lnTo>
                  <a:lnTo>
                    <a:pt x="138338" y="23632"/>
                  </a:lnTo>
                  <a:close/>
                </a:path>
              </a:pathLst>
            </a:custGeom>
            <a:ln w="10127">
              <a:solidFill>
                <a:srgbClr val="F69240"/>
              </a:solidFill>
            </a:ln>
          </p:spPr>
          <p:txBody>
            <a:bodyPr wrap="square" lIns="0" tIns="0" rIns="0" bIns="0" rtlCol="0"/>
            <a:lstStyle/>
            <a:p>
              <a:endParaRPr/>
            </a:p>
          </p:txBody>
        </p:sp>
      </p:grpSp>
      <p:sp>
        <p:nvSpPr>
          <p:cNvPr id="82" name="object 82"/>
          <p:cNvSpPr txBox="1"/>
          <p:nvPr/>
        </p:nvSpPr>
        <p:spPr>
          <a:xfrm>
            <a:off x="3531453" y="5390647"/>
            <a:ext cx="141605" cy="109645"/>
          </a:xfrm>
          <a:prstGeom prst="rect">
            <a:avLst/>
          </a:prstGeom>
        </p:spPr>
        <p:txBody>
          <a:bodyPr vert="horz" wrap="square" lIns="0" tIns="17145" rIns="0" bIns="0" rtlCol="0">
            <a:spAutoFit/>
          </a:bodyPr>
          <a:lstStyle/>
          <a:p>
            <a:pPr>
              <a:spcBef>
                <a:spcPts val="135"/>
              </a:spcBef>
            </a:pPr>
            <a:r>
              <a:rPr sz="600" spc="-25" dirty="0">
                <a:latin typeface="ＭＳ Ｐゴシック"/>
                <a:cs typeface="ＭＳ Ｐゴシック"/>
              </a:rPr>
              <a:t>広く</a:t>
            </a:r>
            <a:endParaRPr sz="600">
              <a:latin typeface="ＭＳ Ｐゴシック"/>
              <a:cs typeface="ＭＳ Ｐゴシック"/>
            </a:endParaRPr>
          </a:p>
        </p:txBody>
      </p:sp>
      <p:grpSp>
        <p:nvGrpSpPr>
          <p:cNvPr id="83" name="object 83"/>
          <p:cNvGrpSpPr/>
          <p:nvPr/>
        </p:nvGrpSpPr>
        <p:grpSpPr>
          <a:xfrm>
            <a:off x="3973804" y="4862863"/>
            <a:ext cx="400050" cy="324485"/>
            <a:chOff x="2830804" y="4862862"/>
            <a:chExt cx="400050" cy="324485"/>
          </a:xfrm>
        </p:grpSpPr>
        <p:pic>
          <p:nvPicPr>
            <p:cNvPr id="84" name="object 84"/>
            <p:cNvPicPr/>
            <p:nvPr/>
          </p:nvPicPr>
          <p:blipFill>
            <a:blip r:embed="rId22" cstate="print"/>
            <a:stretch>
              <a:fillRect/>
            </a:stretch>
          </p:blipFill>
          <p:spPr>
            <a:xfrm>
              <a:off x="2997815" y="4913503"/>
              <a:ext cx="197387" cy="273463"/>
            </a:xfrm>
            <a:prstGeom prst="rect">
              <a:avLst/>
            </a:prstGeom>
          </p:spPr>
        </p:pic>
        <p:sp>
          <p:nvSpPr>
            <p:cNvPr id="85" name="object 85"/>
            <p:cNvSpPr/>
            <p:nvPr/>
          </p:nvSpPr>
          <p:spPr>
            <a:xfrm>
              <a:off x="3043366" y="4943888"/>
              <a:ext cx="106680" cy="182880"/>
            </a:xfrm>
            <a:custGeom>
              <a:avLst/>
              <a:gdLst/>
              <a:ahLst/>
              <a:cxnLst/>
              <a:rect l="l" t="t" r="r" b="b"/>
              <a:pathLst>
                <a:path w="106680" h="182879">
                  <a:moveTo>
                    <a:pt x="0" y="182322"/>
                  </a:moveTo>
                  <a:lnTo>
                    <a:pt x="26569" y="0"/>
                  </a:lnTo>
                  <a:lnTo>
                    <a:pt x="79709" y="0"/>
                  </a:lnTo>
                  <a:lnTo>
                    <a:pt x="106279" y="182322"/>
                  </a:lnTo>
                  <a:lnTo>
                    <a:pt x="0" y="182322"/>
                  </a:lnTo>
                  <a:close/>
                </a:path>
              </a:pathLst>
            </a:custGeom>
            <a:ln w="10123">
              <a:solidFill>
                <a:srgbClr val="000000"/>
              </a:solidFill>
            </a:ln>
          </p:spPr>
          <p:txBody>
            <a:bodyPr wrap="square" lIns="0" tIns="0" rIns="0" bIns="0" rtlCol="0"/>
            <a:lstStyle/>
            <a:p>
              <a:endParaRPr/>
            </a:p>
          </p:txBody>
        </p:sp>
        <p:pic>
          <p:nvPicPr>
            <p:cNvPr id="86" name="object 86"/>
            <p:cNvPicPr/>
            <p:nvPr/>
          </p:nvPicPr>
          <p:blipFill>
            <a:blip r:embed="rId29" cstate="print"/>
            <a:stretch>
              <a:fillRect/>
            </a:stretch>
          </p:blipFill>
          <p:spPr>
            <a:xfrm>
              <a:off x="2830804" y="4862862"/>
              <a:ext cx="399827" cy="202565"/>
            </a:xfrm>
            <a:prstGeom prst="rect">
              <a:avLst/>
            </a:prstGeom>
          </p:spPr>
        </p:pic>
        <p:pic>
          <p:nvPicPr>
            <p:cNvPr id="87" name="object 87"/>
            <p:cNvPicPr/>
            <p:nvPr/>
          </p:nvPicPr>
          <p:blipFill>
            <a:blip r:embed="rId30" cstate="print"/>
            <a:stretch>
              <a:fillRect/>
            </a:stretch>
          </p:blipFill>
          <p:spPr>
            <a:xfrm>
              <a:off x="2962387" y="4862862"/>
              <a:ext cx="247999" cy="207629"/>
            </a:xfrm>
            <a:prstGeom prst="rect">
              <a:avLst/>
            </a:prstGeom>
          </p:spPr>
        </p:pic>
        <p:pic>
          <p:nvPicPr>
            <p:cNvPr id="88" name="object 88"/>
            <p:cNvPicPr/>
            <p:nvPr/>
          </p:nvPicPr>
          <p:blipFill>
            <a:blip r:embed="rId31" cstate="print"/>
            <a:stretch>
              <a:fillRect/>
            </a:stretch>
          </p:blipFill>
          <p:spPr>
            <a:xfrm>
              <a:off x="2876600" y="4893246"/>
              <a:ext cx="308482" cy="111404"/>
            </a:xfrm>
            <a:prstGeom prst="rect">
              <a:avLst/>
            </a:prstGeom>
          </p:spPr>
        </p:pic>
        <p:sp>
          <p:nvSpPr>
            <p:cNvPr id="89" name="object 89"/>
            <p:cNvSpPr/>
            <p:nvPr/>
          </p:nvSpPr>
          <p:spPr>
            <a:xfrm>
              <a:off x="2876592" y="4893246"/>
              <a:ext cx="308610" cy="111760"/>
            </a:xfrm>
            <a:custGeom>
              <a:avLst/>
              <a:gdLst/>
              <a:ahLst/>
              <a:cxnLst/>
              <a:rect l="l" t="t" r="r" b="b"/>
              <a:pathLst>
                <a:path w="308610" h="111760">
                  <a:moveTo>
                    <a:pt x="121222" y="18567"/>
                  </a:moveTo>
                  <a:lnTo>
                    <a:pt x="122681" y="11340"/>
                  </a:lnTo>
                  <a:lnTo>
                    <a:pt x="126658" y="5438"/>
                  </a:lnTo>
                  <a:lnTo>
                    <a:pt x="132557" y="1459"/>
                  </a:lnTo>
                  <a:lnTo>
                    <a:pt x="139781" y="0"/>
                  </a:lnTo>
                  <a:lnTo>
                    <a:pt x="152434" y="0"/>
                  </a:lnTo>
                  <a:lnTo>
                    <a:pt x="199252" y="0"/>
                  </a:lnTo>
                  <a:lnTo>
                    <a:pt x="289936" y="0"/>
                  </a:lnTo>
                  <a:lnTo>
                    <a:pt x="297160" y="1459"/>
                  </a:lnTo>
                  <a:lnTo>
                    <a:pt x="303059" y="5438"/>
                  </a:lnTo>
                  <a:lnTo>
                    <a:pt x="307036" y="11340"/>
                  </a:lnTo>
                  <a:lnTo>
                    <a:pt x="308494" y="18567"/>
                  </a:lnTo>
                  <a:lnTo>
                    <a:pt x="308494" y="64986"/>
                  </a:lnTo>
                  <a:lnTo>
                    <a:pt x="308494" y="92837"/>
                  </a:lnTo>
                  <a:lnTo>
                    <a:pt x="307036" y="100065"/>
                  </a:lnTo>
                  <a:lnTo>
                    <a:pt x="303059" y="105967"/>
                  </a:lnTo>
                  <a:lnTo>
                    <a:pt x="297160" y="109946"/>
                  </a:lnTo>
                  <a:lnTo>
                    <a:pt x="289936" y="111405"/>
                  </a:lnTo>
                  <a:lnTo>
                    <a:pt x="199252" y="111405"/>
                  </a:lnTo>
                  <a:lnTo>
                    <a:pt x="152434" y="111405"/>
                  </a:lnTo>
                  <a:lnTo>
                    <a:pt x="139781" y="111405"/>
                  </a:lnTo>
                  <a:lnTo>
                    <a:pt x="132557" y="109946"/>
                  </a:lnTo>
                  <a:lnTo>
                    <a:pt x="126658" y="105967"/>
                  </a:lnTo>
                  <a:lnTo>
                    <a:pt x="122681" y="100065"/>
                  </a:lnTo>
                  <a:lnTo>
                    <a:pt x="121222" y="92837"/>
                  </a:lnTo>
                  <a:lnTo>
                    <a:pt x="0" y="82345"/>
                  </a:lnTo>
                  <a:lnTo>
                    <a:pt x="121222" y="64986"/>
                  </a:lnTo>
                  <a:lnTo>
                    <a:pt x="121222" y="18567"/>
                  </a:lnTo>
                  <a:close/>
                </a:path>
              </a:pathLst>
            </a:custGeom>
            <a:ln w="10127">
              <a:solidFill>
                <a:srgbClr val="F69240"/>
              </a:solidFill>
            </a:ln>
          </p:spPr>
          <p:txBody>
            <a:bodyPr wrap="square" lIns="0" tIns="0" rIns="0" bIns="0" rtlCol="0"/>
            <a:lstStyle/>
            <a:p>
              <a:endParaRPr/>
            </a:p>
          </p:txBody>
        </p:sp>
      </p:grpSp>
      <p:sp>
        <p:nvSpPr>
          <p:cNvPr id="90" name="object 90"/>
          <p:cNvSpPr txBox="1"/>
          <p:nvPr/>
        </p:nvSpPr>
        <p:spPr>
          <a:xfrm>
            <a:off x="4183687" y="4894458"/>
            <a:ext cx="109855" cy="85280"/>
          </a:xfrm>
          <a:prstGeom prst="rect">
            <a:avLst/>
          </a:prstGeom>
        </p:spPr>
        <p:txBody>
          <a:bodyPr vert="horz" wrap="square" lIns="0" tIns="15875" rIns="0" bIns="0" rtlCol="0">
            <a:spAutoFit/>
          </a:bodyPr>
          <a:lstStyle/>
          <a:p>
            <a:pPr>
              <a:spcBef>
                <a:spcPts val="125"/>
              </a:spcBef>
            </a:pPr>
            <a:r>
              <a:rPr sz="450" spc="-25" dirty="0">
                <a:latin typeface="ＭＳ Ｐゴシック"/>
                <a:cs typeface="ＭＳ Ｐゴシック"/>
              </a:rPr>
              <a:t>狭く</a:t>
            </a:r>
            <a:endParaRPr sz="450">
              <a:latin typeface="ＭＳ Ｐゴシック"/>
              <a:cs typeface="ＭＳ Ｐゴシック"/>
            </a:endParaRPr>
          </a:p>
        </p:txBody>
      </p:sp>
      <p:grpSp>
        <p:nvGrpSpPr>
          <p:cNvPr id="91" name="object 91"/>
          <p:cNvGrpSpPr/>
          <p:nvPr/>
        </p:nvGrpSpPr>
        <p:grpSpPr>
          <a:xfrm>
            <a:off x="1574744" y="4695557"/>
            <a:ext cx="2935605" cy="1884680"/>
            <a:chOff x="431743" y="4695557"/>
            <a:chExt cx="2935605" cy="1884680"/>
          </a:xfrm>
        </p:grpSpPr>
        <p:pic>
          <p:nvPicPr>
            <p:cNvPr id="92" name="object 92"/>
            <p:cNvPicPr/>
            <p:nvPr/>
          </p:nvPicPr>
          <p:blipFill>
            <a:blip r:embed="rId32" cstate="print"/>
            <a:stretch>
              <a:fillRect/>
            </a:stretch>
          </p:blipFill>
          <p:spPr>
            <a:xfrm>
              <a:off x="1145412" y="4695557"/>
              <a:ext cx="673792" cy="370200"/>
            </a:xfrm>
            <a:prstGeom prst="rect">
              <a:avLst/>
            </a:prstGeom>
          </p:spPr>
        </p:pic>
        <p:sp>
          <p:nvSpPr>
            <p:cNvPr id="93" name="object 93"/>
            <p:cNvSpPr/>
            <p:nvPr/>
          </p:nvSpPr>
          <p:spPr>
            <a:xfrm>
              <a:off x="441903" y="6022548"/>
              <a:ext cx="1265555" cy="304165"/>
            </a:xfrm>
            <a:custGeom>
              <a:avLst/>
              <a:gdLst/>
              <a:ahLst/>
              <a:cxnLst/>
              <a:rect l="l" t="t" r="r" b="b"/>
              <a:pathLst>
                <a:path w="1265555" h="304164">
                  <a:moveTo>
                    <a:pt x="0" y="151925"/>
                  </a:moveTo>
                  <a:lnTo>
                    <a:pt x="16709" y="117090"/>
                  </a:lnTo>
                  <a:lnTo>
                    <a:pt x="64304" y="85112"/>
                  </a:lnTo>
                  <a:lnTo>
                    <a:pt x="138988" y="56903"/>
                  </a:lnTo>
                  <a:lnTo>
                    <a:pt x="185301" y="44497"/>
                  </a:lnTo>
                  <a:lnTo>
                    <a:pt x="236963" y="33376"/>
                  </a:lnTo>
                  <a:lnTo>
                    <a:pt x="293498" y="23652"/>
                  </a:lnTo>
                  <a:lnTo>
                    <a:pt x="354432" y="15441"/>
                  </a:lnTo>
                  <a:lnTo>
                    <a:pt x="419289" y="8857"/>
                  </a:lnTo>
                  <a:lnTo>
                    <a:pt x="487596" y="4012"/>
                  </a:lnTo>
                  <a:lnTo>
                    <a:pt x="558878" y="1022"/>
                  </a:lnTo>
                  <a:lnTo>
                    <a:pt x="632660" y="0"/>
                  </a:lnTo>
                  <a:lnTo>
                    <a:pt x="706441" y="1022"/>
                  </a:lnTo>
                  <a:lnTo>
                    <a:pt x="777723" y="4012"/>
                  </a:lnTo>
                  <a:lnTo>
                    <a:pt x="846030" y="8857"/>
                  </a:lnTo>
                  <a:lnTo>
                    <a:pt x="910887" y="15441"/>
                  </a:lnTo>
                  <a:lnTo>
                    <a:pt x="971821" y="23652"/>
                  </a:lnTo>
                  <a:lnTo>
                    <a:pt x="1028356" y="33376"/>
                  </a:lnTo>
                  <a:lnTo>
                    <a:pt x="1080018" y="44497"/>
                  </a:lnTo>
                  <a:lnTo>
                    <a:pt x="1126331" y="56903"/>
                  </a:lnTo>
                  <a:lnTo>
                    <a:pt x="1166822" y="70480"/>
                  </a:lnTo>
                  <a:lnTo>
                    <a:pt x="1228436" y="100687"/>
                  </a:lnTo>
                  <a:lnTo>
                    <a:pt x="1261063" y="134207"/>
                  </a:lnTo>
                  <a:lnTo>
                    <a:pt x="1265320" y="151925"/>
                  </a:lnTo>
                  <a:lnTo>
                    <a:pt x="1261063" y="169643"/>
                  </a:lnTo>
                  <a:lnTo>
                    <a:pt x="1228436" y="203163"/>
                  </a:lnTo>
                  <a:lnTo>
                    <a:pt x="1166822" y="233370"/>
                  </a:lnTo>
                  <a:lnTo>
                    <a:pt x="1126331" y="246947"/>
                  </a:lnTo>
                  <a:lnTo>
                    <a:pt x="1080018" y="259353"/>
                  </a:lnTo>
                  <a:lnTo>
                    <a:pt x="1028356" y="270474"/>
                  </a:lnTo>
                  <a:lnTo>
                    <a:pt x="971821" y="280198"/>
                  </a:lnTo>
                  <a:lnTo>
                    <a:pt x="910887" y="288409"/>
                  </a:lnTo>
                  <a:lnTo>
                    <a:pt x="846030" y="294993"/>
                  </a:lnTo>
                  <a:lnTo>
                    <a:pt x="777723" y="299838"/>
                  </a:lnTo>
                  <a:lnTo>
                    <a:pt x="706441" y="302828"/>
                  </a:lnTo>
                  <a:lnTo>
                    <a:pt x="632660" y="303850"/>
                  </a:lnTo>
                  <a:lnTo>
                    <a:pt x="558878" y="302828"/>
                  </a:lnTo>
                  <a:lnTo>
                    <a:pt x="487596" y="299838"/>
                  </a:lnTo>
                  <a:lnTo>
                    <a:pt x="419289" y="294993"/>
                  </a:lnTo>
                  <a:lnTo>
                    <a:pt x="354432" y="288409"/>
                  </a:lnTo>
                  <a:lnTo>
                    <a:pt x="293498" y="280198"/>
                  </a:lnTo>
                  <a:lnTo>
                    <a:pt x="236963" y="270474"/>
                  </a:lnTo>
                  <a:lnTo>
                    <a:pt x="185301" y="259353"/>
                  </a:lnTo>
                  <a:lnTo>
                    <a:pt x="138988" y="246947"/>
                  </a:lnTo>
                  <a:lnTo>
                    <a:pt x="98497" y="233370"/>
                  </a:lnTo>
                  <a:lnTo>
                    <a:pt x="36883" y="203163"/>
                  </a:lnTo>
                  <a:lnTo>
                    <a:pt x="4256" y="169643"/>
                  </a:lnTo>
                  <a:lnTo>
                    <a:pt x="0" y="151925"/>
                  </a:lnTo>
                  <a:close/>
                </a:path>
              </a:pathLst>
            </a:custGeom>
            <a:ln w="20256">
              <a:solidFill>
                <a:srgbClr val="4F81BC"/>
              </a:solidFill>
              <a:prstDash val="lgDash"/>
            </a:ln>
          </p:spPr>
          <p:txBody>
            <a:bodyPr wrap="square" lIns="0" tIns="0" rIns="0" bIns="0" rtlCol="0"/>
            <a:lstStyle/>
            <a:p>
              <a:endParaRPr/>
            </a:p>
          </p:txBody>
        </p:sp>
        <p:sp>
          <p:nvSpPr>
            <p:cNvPr id="94" name="object 94"/>
            <p:cNvSpPr/>
            <p:nvPr/>
          </p:nvSpPr>
          <p:spPr>
            <a:xfrm>
              <a:off x="1717328" y="6022548"/>
              <a:ext cx="1265555" cy="304165"/>
            </a:xfrm>
            <a:custGeom>
              <a:avLst/>
              <a:gdLst/>
              <a:ahLst/>
              <a:cxnLst/>
              <a:rect l="l" t="t" r="r" b="b"/>
              <a:pathLst>
                <a:path w="1265555" h="304164">
                  <a:moveTo>
                    <a:pt x="0" y="151925"/>
                  </a:moveTo>
                  <a:lnTo>
                    <a:pt x="16709" y="117090"/>
                  </a:lnTo>
                  <a:lnTo>
                    <a:pt x="64304" y="85112"/>
                  </a:lnTo>
                  <a:lnTo>
                    <a:pt x="138988" y="56903"/>
                  </a:lnTo>
                  <a:lnTo>
                    <a:pt x="185301" y="44497"/>
                  </a:lnTo>
                  <a:lnTo>
                    <a:pt x="236963" y="33376"/>
                  </a:lnTo>
                  <a:lnTo>
                    <a:pt x="293498" y="23652"/>
                  </a:lnTo>
                  <a:lnTo>
                    <a:pt x="354432" y="15441"/>
                  </a:lnTo>
                  <a:lnTo>
                    <a:pt x="419289" y="8857"/>
                  </a:lnTo>
                  <a:lnTo>
                    <a:pt x="487596" y="4012"/>
                  </a:lnTo>
                  <a:lnTo>
                    <a:pt x="558878" y="1022"/>
                  </a:lnTo>
                  <a:lnTo>
                    <a:pt x="632660" y="0"/>
                  </a:lnTo>
                  <a:lnTo>
                    <a:pt x="706441" y="1022"/>
                  </a:lnTo>
                  <a:lnTo>
                    <a:pt x="777723" y="4012"/>
                  </a:lnTo>
                  <a:lnTo>
                    <a:pt x="846030" y="8857"/>
                  </a:lnTo>
                  <a:lnTo>
                    <a:pt x="910887" y="15441"/>
                  </a:lnTo>
                  <a:lnTo>
                    <a:pt x="971821" y="23652"/>
                  </a:lnTo>
                  <a:lnTo>
                    <a:pt x="1028356" y="33376"/>
                  </a:lnTo>
                  <a:lnTo>
                    <a:pt x="1080018" y="44497"/>
                  </a:lnTo>
                  <a:lnTo>
                    <a:pt x="1126331" y="56903"/>
                  </a:lnTo>
                  <a:lnTo>
                    <a:pt x="1166822" y="70480"/>
                  </a:lnTo>
                  <a:lnTo>
                    <a:pt x="1228436" y="100687"/>
                  </a:lnTo>
                  <a:lnTo>
                    <a:pt x="1261063" y="134207"/>
                  </a:lnTo>
                  <a:lnTo>
                    <a:pt x="1265320" y="151925"/>
                  </a:lnTo>
                  <a:lnTo>
                    <a:pt x="1261063" y="169643"/>
                  </a:lnTo>
                  <a:lnTo>
                    <a:pt x="1228436" y="203163"/>
                  </a:lnTo>
                  <a:lnTo>
                    <a:pt x="1166822" y="233370"/>
                  </a:lnTo>
                  <a:lnTo>
                    <a:pt x="1126331" y="246947"/>
                  </a:lnTo>
                  <a:lnTo>
                    <a:pt x="1080018" y="259353"/>
                  </a:lnTo>
                  <a:lnTo>
                    <a:pt x="1028356" y="270474"/>
                  </a:lnTo>
                  <a:lnTo>
                    <a:pt x="971821" y="280198"/>
                  </a:lnTo>
                  <a:lnTo>
                    <a:pt x="910887" y="288409"/>
                  </a:lnTo>
                  <a:lnTo>
                    <a:pt x="846030" y="294993"/>
                  </a:lnTo>
                  <a:lnTo>
                    <a:pt x="777723" y="299838"/>
                  </a:lnTo>
                  <a:lnTo>
                    <a:pt x="706441" y="302828"/>
                  </a:lnTo>
                  <a:lnTo>
                    <a:pt x="632660" y="303850"/>
                  </a:lnTo>
                  <a:lnTo>
                    <a:pt x="558878" y="302828"/>
                  </a:lnTo>
                  <a:lnTo>
                    <a:pt x="487596" y="299838"/>
                  </a:lnTo>
                  <a:lnTo>
                    <a:pt x="419289" y="294993"/>
                  </a:lnTo>
                  <a:lnTo>
                    <a:pt x="354432" y="288409"/>
                  </a:lnTo>
                  <a:lnTo>
                    <a:pt x="293498" y="280198"/>
                  </a:lnTo>
                  <a:lnTo>
                    <a:pt x="236963" y="270474"/>
                  </a:lnTo>
                  <a:lnTo>
                    <a:pt x="185301" y="259353"/>
                  </a:lnTo>
                  <a:lnTo>
                    <a:pt x="138988" y="246947"/>
                  </a:lnTo>
                  <a:lnTo>
                    <a:pt x="98497" y="233370"/>
                  </a:lnTo>
                  <a:lnTo>
                    <a:pt x="36883" y="203163"/>
                  </a:lnTo>
                  <a:lnTo>
                    <a:pt x="4256" y="169643"/>
                  </a:lnTo>
                  <a:lnTo>
                    <a:pt x="0" y="151925"/>
                  </a:lnTo>
                  <a:close/>
                </a:path>
              </a:pathLst>
            </a:custGeom>
            <a:ln w="20256">
              <a:solidFill>
                <a:srgbClr val="9BBA58"/>
              </a:solidFill>
            </a:ln>
          </p:spPr>
          <p:txBody>
            <a:bodyPr wrap="square" lIns="0" tIns="0" rIns="0" bIns="0" rtlCol="0"/>
            <a:lstStyle/>
            <a:p>
              <a:endParaRPr/>
            </a:p>
          </p:txBody>
        </p:sp>
        <p:pic>
          <p:nvPicPr>
            <p:cNvPr id="95" name="object 95"/>
            <p:cNvPicPr/>
            <p:nvPr/>
          </p:nvPicPr>
          <p:blipFill>
            <a:blip r:embed="rId33" cstate="print"/>
            <a:stretch>
              <a:fillRect/>
            </a:stretch>
          </p:blipFill>
          <p:spPr>
            <a:xfrm>
              <a:off x="948029" y="5946586"/>
              <a:ext cx="293545" cy="263332"/>
            </a:xfrm>
            <a:prstGeom prst="rect">
              <a:avLst/>
            </a:prstGeom>
          </p:spPr>
        </p:pic>
        <p:pic>
          <p:nvPicPr>
            <p:cNvPr id="96" name="object 96"/>
            <p:cNvPicPr/>
            <p:nvPr/>
          </p:nvPicPr>
          <p:blipFill>
            <a:blip r:embed="rId34" cstate="print"/>
            <a:stretch>
              <a:fillRect/>
            </a:stretch>
          </p:blipFill>
          <p:spPr>
            <a:xfrm>
              <a:off x="1332677" y="5946586"/>
              <a:ext cx="293545" cy="258264"/>
            </a:xfrm>
            <a:prstGeom prst="rect">
              <a:avLst/>
            </a:prstGeom>
          </p:spPr>
        </p:pic>
        <p:pic>
          <p:nvPicPr>
            <p:cNvPr id="97" name="object 97"/>
            <p:cNvPicPr/>
            <p:nvPr/>
          </p:nvPicPr>
          <p:blipFill>
            <a:blip r:embed="rId35" cstate="print"/>
            <a:stretch>
              <a:fillRect/>
            </a:stretch>
          </p:blipFill>
          <p:spPr>
            <a:xfrm>
              <a:off x="2203208" y="5941529"/>
              <a:ext cx="293547" cy="263327"/>
            </a:xfrm>
            <a:prstGeom prst="rect">
              <a:avLst/>
            </a:prstGeom>
          </p:spPr>
        </p:pic>
        <p:sp>
          <p:nvSpPr>
            <p:cNvPr id="98" name="object 98"/>
            <p:cNvSpPr/>
            <p:nvPr/>
          </p:nvSpPr>
          <p:spPr>
            <a:xfrm>
              <a:off x="441912" y="5085684"/>
              <a:ext cx="1043940" cy="1087120"/>
            </a:xfrm>
            <a:custGeom>
              <a:avLst/>
              <a:gdLst/>
              <a:ahLst/>
              <a:cxnLst/>
              <a:rect l="l" t="t" r="r" b="b"/>
              <a:pathLst>
                <a:path w="1043940" h="1087120">
                  <a:moveTo>
                    <a:pt x="1043636" y="0"/>
                  </a:moveTo>
                  <a:lnTo>
                    <a:pt x="0" y="1086672"/>
                  </a:lnTo>
                </a:path>
              </a:pathLst>
            </a:custGeom>
            <a:ln w="10125">
              <a:solidFill>
                <a:srgbClr val="497DBA"/>
              </a:solidFill>
            </a:ln>
          </p:spPr>
          <p:txBody>
            <a:bodyPr wrap="square" lIns="0" tIns="0" rIns="0" bIns="0" rtlCol="0"/>
            <a:lstStyle/>
            <a:p>
              <a:endParaRPr/>
            </a:p>
          </p:txBody>
        </p:sp>
        <p:sp>
          <p:nvSpPr>
            <p:cNvPr id="99" name="object 99"/>
            <p:cNvSpPr/>
            <p:nvPr/>
          </p:nvSpPr>
          <p:spPr>
            <a:xfrm>
              <a:off x="1484513" y="5085684"/>
              <a:ext cx="219075" cy="1087120"/>
            </a:xfrm>
            <a:custGeom>
              <a:avLst/>
              <a:gdLst/>
              <a:ahLst/>
              <a:cxnLst/>
              <a:rect l="l" t="t" r="r" b="b"/>
              <a:pathLst>
                <a:path w="219075" h="1087120">
                  <a:moveTo>
                    <a:pt x="0" y="0"/>
                  </a:moveTo>
                  <a:lnTo>
                    <a:pt x="219005" y="1086681"/>
                  </a:lnTo>
                </a:path>
              </a:pathLst>
            </a:custGeom>
            <a:ln w="10122">
              <a:solidFill>
                <a:srgbClr val="497DBA"/>
              </a:solidFill>
            </a:ln>
          </p:spPr>
          <p:txBody>
            <a:bodyPr wrap="square" lIns="0" tIns="0" rIns="0" bIns="0" rtlCol="0"/>
            <a:lstStyle/>
            <a:p>
              <a:endParaRPr/>
            </a:p>
          </p:txBody>
        </p:sp>
        <p:sp>
          <p:nvSpPr>
            <p:cNvPr id="100" name="object 100"/>
            <p:cNvSpPr/>
            <p:nvPr/>
          </p:nvSpPr>
          <p:spPr>
            <a:xfrm>
              <a:off x="1484513" y="5070491"/>
              <a:ext cx="231775" cy="1104265"/>
            </a:xfrm>
            <a:custGeom>
              <a:avLst/>
              <a:gdLst/>
              <a:ahLst/>
              <a:cxnLst/>
              <a:rect l="l" t="t" r="r" b="b"/>
              <a:pathLst>
                <a:path w="231775" h="1104264">
                  <a:moveTo>
                    <a:pt x="0" y="0"/>
                  </a:moveTo>
                  <a:lnTo>
                    <a:pt x="231194" y="1103672"/>
                  </a:lnTo>
                </a:path>
              </a:pathLst>
            </a:custGeom>
            <a:ln w="10122">
              <a:solidFill>
                <a:srgbClr val="97B853"/>
              </a:solidFill>
            </a:ln>
          </p:spPr>
          <p:txBody>
            <a:bodyPr wrap="square" lIns="0" tIns="0" rIns="0" bIns="0" rtlCol="0"/>
            <a:lstStyle/>
            <a:p>
              <a:endParaRPr/>
            </a:p>
          </p:txBody>
        </p:sp>
        <p:sp>
          <p:nvSpPr>
            <p:cNvPr id="101" name="object 101"/>
            <p:cNvSpPr/>
            <p:nvPr/>
          </p:nvSpPr>
          <p:spPr>
            <a:xfrm>
              <a:off x="1484499" y="5070483"/>
              <a:ext cx="1494155" cy="1104265"/>
            </a:xfrm>
            <a:custGeom>
              <a:avLst/>
              <a:gdLst/>
              <a:ahLst/>
              <a:cxnLst/>
              <a:rect l="l" t="t" r="r" b="b"/>
              <a:pathLst>
                <a:path w="1494155" h="1104264">
                  <a:moveTo>
                    <a:pt x="1493861" y="1103678"/>
                  </a:moveTo>
                  <a:lnTo>
                    <a:pt x="0" y="0"/>
                  </a:lnTo>
                </a:path>
              </a:pathLst>
            </a:custGeom>
            <a:ln w="10126">
              <a:solidFill>
                <a:srgbClr val="97B853"/>
              </a:solidFill>
            </a:ln>
          </p:spPr>
          <p:txBody>
            <a:bodyPr wrap="square" lIns="0" tIns="0" rIns="0" bIns="0" rtlCol="0"/>
            <a:lstStyle/>
            <a:p>
              <a:endParaRPr/>
            </a:p>
          </p:txBody>
        </p:sp>
        <p:pic>
          <p:nvPicPr>
            <p:cNvPr id="102" name="object 102"/>
            <p:cNvPicPr/>
            <p:nvPr/>
          </p:nvPicPr>
          <p:blipFill>
            <a:blip r:embed="rId34" cstate="print"/>
            <a:stretch>
              <a:fillRect/>
            </a:stretch>
          </p:blipFill>
          <p:spPr>
            <a:xfrm>
              <a:off x="558317" y="5946586"/>
              <a:ext cx="293544" cy="258264"/>
            </a:xfrm>
            <a:prstGeom prst="rect">
              <a:avLst/>
            </a:prstGeom>
          </p:spPr>
        </p:pic>
        <p:sp>
          <p:nvSpPr>
            <p:cNvPr id="103" name="object 103"/>
            <p:cNvSpPr/>
            <p:nvPr/>
          </p:nvSpPr>
          <p:spPr>
            <a:xfrm>
              <a:off x="1100322" y="5411584"/>
              <a:ext cx="393065" cy="452755"/>
            </a:xfrm>
            <a:custGeom>
              <a:avLst/>
              <a:gdLst/>
              <a:ahLst/>
              <a:cxnLst/>
              <a:rect l="l" t="t" r="r" b="b"/>
              <a:pathLst>
                <a:path w="393065" h="452754">
                  <a:moveTo>
                    <a:pt x="43888" y="452406"/>
                  </a:moveTo>
                  <a:lnTo>
                    <a:pt x="0" y="226445"/>
                  </a:lnTo>
                  <a:lnTo>
                    <a:pt x="67428" y="271956"/>
                  </a:lnTo>
                  <a:lnTo>
                    <a:pt x="190478" y="89429"/>
                  </a:lnTo>
                  <a:lnTo>
                    <a:pt x="123049" y="43919"/>
                  </a:lnTo>
                  <a:lnTo>
                    <a:pt x="348876" y="0"/>
                  </a:lnTo>
                  <a:lnTo>
                    <a:pt x="392763" y="225961"/>
                  </a:lnTo>
                  <a:lnTo>
                    <a:pt x="325335" y="180450"/>
                  </a:lnTo>
                  <a:lnTo>
                    <a:pt x="202285" y="362977"/>
                  </a:lnTo>
                  <a:lnTo>
                    <a:pt x="269714" y="408487"/>
                  </a:lnTo>
                  <a:lnTo>
                    <a:pt x="43888" y="452406"/>
                  </a:lnTo>
                  <a:close/>
                </a:path>
              </a:pathLst>
            </a:custGeom>
            <a:solidFill>
              <a:srgbClr val="4F81BC"/>
            </a:solidFill>
          </p:spPr>
          <p:txBody>
            <a:bodyPr wrap="square" lIns="0" tIns="0" rIns="0" bIns="0" rtlCol="0"/>
            <a:lstStyle/>
            <a:p>
              <a:endParaRPr/>
            </a:p>
          </p:txBody>
        </p:sp>
        <p:sp>
          <p:nvSpPr>
            <p:cNvPr id="104" name="object 104"/>
            <p:cNvSpPr/>
            <p:nvPr/>
          </p:nvSpPr>
          <p:spPr>
            <a:xfrm>
              <a:off x="1100322" y="5411584"/>
              <a:ext cx="393065" cy="452755"/>
            </a:xfrm>
            <a:custGeom>
              <a:avLst/>
              <a:gdLst/>
              <a:ahLst/>
              <a:cxnLst/>
              <a:rect l="l" t="t" r="r" b="b"/>
              <a:pathLst>
                <a:path w="393065" h="452754">
                  <a:moveTo>
                    <a:pt x="123049" y="43919"/>
                  </a:moveTo>
                  <a:lnTo>
                    <a:pt x="348876" y="0"/>
                  </a:lnTo>
                  <a:lnTo>
                    <a:pt x="392763" y="225961"/>
                  </a:lnTo>
                  <a:lnTo>
                    <a:pt x="325335" y="180450"/>
                  </a:lnTo>
                  <a:lnTo>
                    <a:pt x="202285" y="362977"/>
                  </a:lnTo>
                  <a:lnTo>
                    <a:pt x="269714" y="408487"/>
                  </a:lnTo>
                  <a:lnTo>
                    <a:pt x="43888" y="452406"/>
                  </a:lnTo>
                  <a:lnTo>
                    <a:pt x="0" y="226445"/>
                  </a:lnTo>
                  <a:lnTo>
                    <a:pt x="67428" y="271956"/>
                  </a:lnTo>
                  <a:lnTo>
                    <a:pt x="190478" y="89429"/>
                  </a:lnTo>
                  <a:lnTo>
                    <a:pt x="123049" y="43919"/>
                  </a:lnTo>
                  <a:close/>
                </a:path>
              </a:pathLst>
            </a:custGeom>
            <a:ln w="20250">
              <a:solidFill>
                <a:srgbClr val="385D89"/>
              </a:solidFill>
            </a:ln>
          </p:spPr>
          <p:txBody>
            <a:bodyPr wrap="square" lIns="0" tIns="0" rIns="0" bIns="0" rtlCol="0"/>
            <a:lstStyle/>
            <a:p>
              <a:endParaRPr/>
            </a:p>
          </p:txBody>
        </p:sp>
        <p:pic>
          <p:nvPicPr>
            <p:cNvPr id="105" name="object 105"/>
            <p:cNvPicPr/>
            <p:nvPr/>
          </p:nvPicPr>
          <p:blipFill>
            <a:blip r:embed="rId36" cstate="print"/>
            <a:stretch>
              <a:fillRect/>
            </a:stretch>
          </p:blipFill>
          <p:spPr>
            <a:xfrm>
              <a:off x="1742091" y="5469835"/>
              <a:ext cx="276354" cy="381508"/>
            </a:xfrm>
            <a:prstGeom prst="rect">
              <a:avLst/>
            </a:prstGeom>
          </p:spPr>
        </p:pic>
        <p:sp>
          <p:nvSpPr>
            <p:cNvPr id="106" name="object 106"/>
            <p:cNvSpPr/>
            <p:nvPr/>
          </p:nvSpPr>
          <p:spPr>
            <a:xfrm>
              <a:off x="1742091" y="5469835"/>
              <a:ext cx="276860" cy="381635"/>
            </a:xfrm>
            <a:custGeom>
              <a:avLst/>
              <a:gdLst/>
              <a:ahLst/>
              <a:cxnLst/>
              <a:rect l="l" t="t" r="r" b="b"/>
              <a:pathLst>
                <a:path w="276860" h="381635">
                  <a:moveTo>
                    <a:pt x="0" y="67648"/>
                  </a:moveTo>
                  <a:lnTo>
                    <a:pt x="14368" y="0"/>
                  </a:lnTo>
                  <a:lnTo>
                    <a:pt x="81977" y="14381"/>
                  </a:lnTo>
                  <a:lnTo>
                    <a:pt x="61482" y="27698"/>
                  </a:lnTo>
                  <a:lnTo>
                    <a:pt x="255860" y="327177"/>
                  </a:lnTo>
                  <a:lnTo>
                    <a:pt x="276354" y="313860"/>
                  </a:lnTo>
                  <a:lnTo>
                    <a:pt x="261986" y="381508"/>
                  </a:lnTo>
                  <a:lnTo>
                    <a:pt x="194377" y="367127"/>
                  </a:lnTo>
                  <a:lnTo>
                    <a:pt x="214871" y="353810"/>
                  </a:lnTo>
                  <a:lnTo>
                    <a:pt x="20494" y="54331"/>
                  </a:lnTo>
                  <a:lnTo>
                    <a:pt x="0" y="67648"/>
                  </a:lnTo>
                  <a:close/>
                </a:path>
              </a:pathLst>
            </a:custGeom>
            <a:ln w="7593">
              <a:solidFill>
                <a:srgbClr val="70883E"/>
              </a:solidFill>
            </a:ln>
          </p:spPr>
          <p:txBody>
            <a:bodyPr wrap="square" lIns="0" tIns="0" rIns="0" bIns="0" rtlCol="0"/>
            <a:lstStyle/>
            <a:p>
              <a:endParaRPr/>
            </a:p>
          </p:txBody>
        </p:sp>
        <p:sp>
          <p:nvSpPr>
            <p:cNvPr id="107" name="object 107"/>
            <p:cNvSpPr/>
            <p:nvPr/>
          </p:nvSpPr>
          <p:spPr>
            <a:xfrm>
              <a:off x="482393" y="6206899"/>
              <a:ext cx="2880360" cy="367665"/>
            </a:xfrm>
            <a:custGeom>
              <a:avLst/>
              <a:gdLst/>
              <a:ahLst/>
              <a:cxnLst/>
              <a:rect l="l" t="t" r="r" b="b"/>
              <a:pathLst>
                <a:path w="2880360" h="367665">
                  <a:moveTo>
                    <a:pt x="2857042" y="367640"/>
                  </a:moveTo>
                  <a:lnTo>
                    <a:pt x="22776" y="367640"/>
                  </a:lnTo>
                  <a:lnTo>
                    <a:pt x="13910" y="365849"/>
                  </a:lnTo>
                  <a:lnTo>
                    <a:pt x="6671" y="360965"/>
                  </a:lnTo>
                  <a:lnTo>
                    <a:pt x="1789" y="353721"/>
                  </a:lnTo>
                  <a:lnTo>
                    <a:pt x="0" y="344850"/>
                  </a:lnTo>
                  <a:lnTo>
                    <a:pt x="0" y="253698"/>
                  </a:lnTo>
                  <a:lnTo>
                    <a:pt x="1789" y="244827"/>
                  </a:lnTo>
                  <a:lnTo>
                    <a:pt x="6671" y="237583"/>
                  </a:lnTo>
                  <a:lnTo>
                    <a:pt x="13910" y="232699"/>
                  </a:lnTo>
                  <a:lnTo>
                    <a:pt x="22776" y="230908"/>
                  </a:lnTo>
                  <a:lnTo>
                    <a:pt x="479969" y="230908"/>
                  </a:lnTo>
                  <a:lnTo>
                    <a:pt x="779941" y="0"/>
                  </a:lnTo>
                  <a:lnTo>
                    <a:pt x="1199924" y="230908"/>
                  </a:lnTo>
                  <a:lnTo>
                    <a:pt x="2857042" y="230908"/>
                  </a:lnTo>
                  <a:lnTo>
                    <a:pt x="2865908" y="232699"/>
                  </a:lnTo>
                  <a:lnTo>
                    <a:pt x="2873148" y="237583"/>
                  </a:lnTo>
                  <a:lnTo>
                    <a:pt x="2878029" y="244827"/>
                  </a:lnTo>
                  <a:lnTo>
                    <a:pt x="2879819" y="253698"/>
                  </a:lnTo>
                  <a:lnTo>
                    <a:pt x="2879819" y="344850"/>
                  </a:lnTo>
                  <a:lnTo>
                    <a:pt x="2878029" y="353721"/>
                  </a:lnTo>
                  <a:lnTo>
                    <a:pt x="2873148" y="360965"/>
                  </a:lnTo>
                  <a:lnTo>
                    <a:pt x="2865908" y="365849"/>
                  </a:lnTo>
                  <a:lnTo>
                    <a:pt x="2857042" y="367640"/>
                  </a:lnTo>
                  <a:close/>
                </a:path>
              </a:pathLst>
            </a:custGeom>
            <a:solidFill>
              <a:srgbClr val="FFFFFF"/>
            </a:solidFill>
          </p:spPr>
          <p:txBody>
            <a:bodyPr wrap="square" lIns="0" tIns="0" rIns="0" bIns="0" rtlCol="0"/>
            <a:lstStyle/>
            <a:p>
              <a:endParaRPr/>
            </a:p>
          </p:txBody>
        </p:sp>
        <p:sp>
          <p:nvSpPr>
            <p:cNvPr id="108" name="object 108"/>
            <p:cNvSpPr/>
            <p:nvPr/>
          </p:nvSpPr>
          <p:spPr>
            <a:xfrm>
              <a:off x="482393" y="6206899"/>
              <a:ext cx="2880360" cy="367665"/>
            </a:xfrm>
            <a:custGeom>
              <a:avLst/>
              <a:gdLst/>
              <a:ahLst/>
              <a:cxnLst/>
              <a:rect l="l" t="t" r="r" b="b"/>
              <a:pathLst>
                <a:path w="2880360" h="367665">
                  <a:moveTo>
                    <a:pt x="0" y="253698"/>
                  </a:moveTo>
                  <a:lnTo>
                    <a:pt x="1789" y="244827"/>
                  </a:lnTo>
                  <a:lnTo>
                    <a:pt x="6671" y="237583"/>
                  </a:lnTo>
                  <a:lnTo>
                    <a:pt x="13910" y="232699"/>
                  </a:lnTo>
                  <a:lnTo>
                    <a:pt x="22776" y="230908"/>
                  </a:lnTo>
                  <a:lnTo>
                    <a:pt x="479969" y="230908"/>
                  </a:lnTo>
                  <a:lnTo>
                    <a:pt x="779941" y="0"/>
                  </a:lnTo>
                  <a:lnTo>
                    <a:pt x="1199924" y="230908"/>
                  </a:lnTo>
                  <a:lnTo>
                    <a:pt x="2857042" y="230908"/>
                  </a:lnTo>
                  <a:lnTo>
                    <a:pt x="2865908" y="232699"/>
                  </a:lnTo>
                  <a:lnTo>
                    <a:pt x="2873148" y="237583"/>
                  </a:lnTo>
                  <a:lnTo>
                    <a:pt x="2878029" y="244827"/>
                  </a:lnTo>
                  <a:lnTo>
                    <a:pt x="2879819" y="253698"/>
                  </a:lnTo>
                  <a:lnTo>
                    <a:pt x="2879819" y="287881"/>
                  </a:lnTo>
                  <a:lnTo>
                    <a:pt x="2879819" y="344850"/>
                  </a:lnTo>
                  <a:lnTo>
                    <a:pt x="2878029" y="353721"/>
                  </a:lnTo>
                  <a:lnTo>
                    <a:pt x="2873148" y="360965"/>
                  </a:lnTo>
                  <a:lnTo>
                    <a:pt x="2865908" y="365849"/>
                  </a:lnTo>
                  <a:lnTo>
                    <a:pt x="2857042" y="367640"/>
                  </a:lnTo>
                  <a:lnTo>
                    <a:pt x="1199924" y="367640"/>
                  </a:lnTo>
                  <a:lnTo>
                    <a:pt x="479969" y="367640"/>
                  </a:lnTo>
                  <a:lnTo>
                    <a:pt x="22776" y="367640"/>
                  </a:lnTo>
                  <a:lnTo>
                    <a:pt x="13910" y="365849"/>
                  </a:lnTo>
                  <a:lnTo>
                    <a:pt x="6671" y="360965"/>
                  </a:lnTo>
                  <a:lnTo>
                    <a:pt x="1789" y="353721"/>
                  </a:lnTo>
                  <a:lnTo>
                    <a:pt x="0" y="344850"/>
                  </a:lnTo>
                  <a:lnTo>
                    <a:pt x="0" y="287881"/>
                  </a:lnTo>
                  <a:lnTo>
                    <a:pt x="0" y="253698"/>
                  </a:lnTo>
                  <a:close/>
                </a:path>
              </a:pathLst>
            </a:custGeom>
            <a:ln w="10128">
              <a:solidFill>
                <a:srgbClr val="4F81BC"/>
              </a:solidFill>
            </a:ln>
          </p:spPr>
          <p:txBody>
            <a:bodyPr wrap="square" lIns="0" tIns="0" rIns="0" bIns="0" rtlCol="0"/>
            <a:lstStyle/>
            <a:p>
              <a:endParaRPr/>
            </a:p>
          </p:txBody>
        </p:sp>
      </p:grpSp>
      <p:sp>
        <p:nvSpPr>
          <p:cNvPr id="109" name="object 109"/>
          <p:cNvSpPr txBox="1"/>
          <p:nvPr/>
        </p:nvSpPr>
        <p:spPr>
          <a:xfrm>
            <a:off x="1766623" y="6438853"/>
            <a:ext cx="2614295" cy="122468"/>
          </a:xfrm>
          <a:prstGeom prst="rect">
            <a:avLst/>
          </a:prstGeom>
        </p:spPr>
        <p:txBody>
          <a:bodyPr vert="horz" wrap="square" lIns="0" tIns="14604" rIns="0" bIns="0" rtlCol="0">
            <a:spAutoFit/>
          </a:bodyPr>
          <a:lstStyle/>
          <a:p>
            <a:pPr>
              <a:spcBef>
                <a:spcPts val="114"/>
              </a:spcBef>
            </a:pPr>
            <a:r>
              <a:rPr sz="700" spc="-15" dirty="0">
                <a:latin typeface="ＭＳ Ｐゴシック"/>
                <a:cs typeface="ＭＳ Ｐゴシック"/>
              </a:rPr>
              <a:t>ビームを動かすことなく、必要な地域に必要な通信容量を提供可能。</a:t>
            </a:r>
            <a:endParaRPr sz="700">
              <a:latin typeface="ＭＳ Ｐゴシック"/>
              <a:cs typeface="ＭＳ Ｐゴシック"/>
            </a:endParaRPr>
          </a:p>
        </p:txBody>
      </p:sp>
      <p:grpSp>
        <p:nvGrpSpPr>
          <p:cNvPr id="110" name="object 110"/>
          <p:cNvGrpSpPr/>
          <p:nvPr/>
        </p:nvGrpSpPr>
        <p:grpSpPr>
          <a:xfrm>
            <a:off x="1560386" y="4620578"/>
            <a:ext cx="8903335" cy="2009139"/>
            <a:chOff x="417385" y="4620577"/>
            <a:chExt cx="8903335" cy="2009139"/>
          </a:xfrm>
        </p:grpSpPr>
        <p:sp>
          <p:nvSpPr>
            <p:cNvPr id="111" name="object 111"/>
            <p:cNvSpPr/>
            <p:nvPr/>
          </p:nvSpPr>
          <p:spPr>
            <a:xfrm>
              <a:off x="422148" y="4625340"/>
              <a:ext cx="3096895" cy="1999614"/>
            </a:xfrm>
            <a:custGeom>
              <a:avLst/>
              <a:gdLst/>
              <a:ahLst/>
              <a:cxnLst/>
              <a:rect l="l" t="t" r="r" b="b"/>
              <a:pathLst>
                <a:path w="3096895" h="1999615">
                  <a:moveTo>
                    <a:pt x="0" y="0"/>
                  </a:moveTo>
                  <a:lnTo>
                    <a:pt x="3096767" y="0"/>
                  </a:lnTo>
                  <a:lnTo>
                    <a:pt x="3096767" y="1999488"/>
                  </a:lnTo>
                  <a:lnTo>
                    <a:pt x="0" y="1999488"/>
                  </a:lnTo>
                  <a:lnTo>
                    <a:pt x="0" y="0"/>
                  </a:lnTo>
                  <a:close/>
                </a:path>
              </a:pathLst>
            </a:custGeom>
            <a:ln w="9144">
              <a:solidFill>
                <a:srgbClr val="4F81BC"/>
              </a:solidFill>
            </a:ln>
          </p:spPr>
          <p:txBody>
            <a:bodyPr wrap="square" lIns="0" tIns="0" rIns="0" bIns="0" rtlCol="0"/>
            <a:lstStyle/>
            <a:p>
              <a:endParaRPr/>
            </a:p>
          </p:txBody>
        </p:sp>
        <p:pic>
          <p:nvPicPr>
            <p:cNvPr id="112" name="object 112"/>
            <p:cNvPicPr/>
            <p:nvPr/>
          </p:nvPicPr>
          <p:blipFill>
            <a:blip r:embed="rId37" cstate="print"/>
            <a:stretch>
              <a:fillRect/>
            </a:stretch>
          </p:blipFill>
          <p:spPr>
            <a:xfrm>
              <a:off x="6496860" y="5343008"/>
              <a:ext cx="2823703" cy="1270685"/>
            </a:xfrm>
            <a:prstGeom prst="rect">
              <a:avLst/>
            </a:prstGeom>
          </p:spPr>
        </p:pic>
      </p:grpSp>
      <p:sp>
        <p:nvSpPr>
          <p:cNvPr id="113" name="object 113"/>
          <p:cNvSpPr txBox="1"/>
          <p:nvPr/>
        </p:nvSpPr>
        <p:spPr>
          <a:xfrm>
            <a:off x="7630668" y="4640579"/>
            <a:ext cx="2837815" cy="1978660"/>
          </a:xfrm>
          <a:prstGeom prst="rect">
            <a:avLst/>
          </a:prstGeom>
          <a:ln w="9144">
            <a:solidFill>
              <a:srgbClr val="4F81BC"/>
            </a:solidFill>
          </a:ln>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spcBef>
                <a:spcPts val="5"/>
              </a:spcBef>
            </a:pPr>
            <a:endParaRPr sz="1050">
              <a:latin typeface="Times New Roman"/>
              <a:cs typeface="Times New Roman"/>
            </a:endParaRPr>
          </a:p>
          <a:p>
            <a:pPr marL="2317115" marR="80010" indent="-217804"/>
            <a:r>
              <a:rPr sz="850" spc="-10" dirty="0">
                <a:latin typeface="ＭＳ Ｐゴシック"/>
                <a:cs typeface="ＭＳ Ｐゴシック"/>
              </a:rPr>
              <a:t>新規ユーザに</a:t>
            </a:r>
            <a:r>
              <a:rPr sz="850" spc="-25" dirty="0">
                <a:latin typeface="ＭＳ Ｐゴシック"/>
                <a:cs typeface="ＭＳ Ｐゴシック"/>
              </a:rPr>
              <a:t>対応</a:t>
            </a:r>
            <a:endParaRPr sz="850">
              <a:latin typeface="ＭＳ Ｐゴシック"/>
              <a:cs typeface="ＭＳ Ｐゴシック"/>
            </a:endParaRPr>
          </a:p>
          <a:p>
            <a:pPr marL="180975" marR="1983105">
              <a:spcBef>
                <a:spcPts val="309"/>
              </a:spcBef>
            </a:pPr>
            <a:r>
              <a:rPr sz="850" spc="-10" dirty="0">
                <a:latin typeface="ＭＳ Ｐゴシック"/>
                <a:cs typeface="ＭＳ Ｐゴシック"/>
              </a:rPr>
              <a:t>不要地域への電力照射停止</a:t>
            </a:r>
            <a:endParaRPr sz="850">
              <a:latin typeface="ＭＳ Ｐゴシック"/>
              <a:cs typeface="ＭＳ Ｐゴシック"/>
            </a:endParaRPr>
          </a:p>
          <a:p>
            <a:pPr>
              <a:lnSpc>
                <a:spcPct val="100000"/>
              </a:lnSpc>
            </a:pPr>
            <a:endParaRPr sz="800">
              <a:latin typeface="ＭＳ Ｐゴシック"/>
              <a:cs typeface="ＭＳ Ｐゴシック"/>
            </a:endParaRPr>
          </a:p>
          <a:p>
            <a:pPr>
              <a:lnSpc>
                <a:spcPct val="100000"/>
              </a:lnSpc>
            </a:pPr>
            <a:endParaRPr sz="800">
              <a:latin typeface="ＭＳ Ｐゴシック"/>
              <a:cs typeface="ＭＳ Ｐゴシック"/>
            </a:endParaRPr>
          </a:p>
          <a:p>
            <a:pPr>
              <a:lnSpc>
                <a:spcPct val="100000"/>
              </a:lnSpc>
            </a:pPr>
            <a:endParaRPr sz="800">
              <a:latin typeface="ＭＳ Ｐゴシック"/>
              <a:cs typeface="ＭＳ Ｐゴシック"/>
            </a:endParaRPr>
          </a:p>
          <a:p>
            <a:pPr marL="494030">
              <a:spcBef>
                <a:spcPts val="655"/>
              </a:spcBef>
            </a:pPr>
            <a:r>
              <a:rPr sz="700" spc="-15" dirty="0">
                <a:latin typeface="ＭＳ Ｐゴシック"/>
                <a:cs typeface="ＭＳ Ｐゴシック"/>
              </a:rPr>
              <a:t>被干渉局</a:t>
            </a:r>
            <a:endParaRPr sz="700">
              <a:latin typeface="ＭＳ Ｐゴシック"/>
              <a:cs typeface="ＭＳ Ｐゴシック"/>
            </a:endParaRPr>
          </a:p>
        </p:txBody>
      </p:sp>
      <p:grpSp>
        <p:nvGrpSpPr>
          <p:cNvPr id="114" name="object 114"/>
          <p:cNvGrpSpPr/>
          <p:nvPr/>
        </p:nvGrpSpPr>
        <p:grpSpPr>
          <a:xfrm>
            <a:off x="7686226" y="4649813"/>
            <a:ext cx="1942464" cy="1562100"/>
            <a:chOff x="6543226" y="4649813"/>
            <a:chExt cx="1942464" cy="1562100"/>
          </a:xfrm>
        </p:grpSpPr>
        <p:pic>
          <p:nvPicPr>
            <p:cNvPr id="115" name="object 115"/>
            <p:cNvPicPr/>
            <p:nvPr/>
          </p:nvPicPr>
          <p:blipFill>
            <a:blip r:embed="rId38" cstate="print"/>
            <a:stretch>
              <a:fillRect/>
            </a:stretch>
          </p:blipFill>
          <p:spPr>
            <a:xfrm>
              <a:off x="7068492" y="4849660"/>
              <a:ext cx="117762" cy="115636"/>
            </a:xfrm>
            <a:prstGeom prst="rect">
              <a:avLst/>
            </a:prstGeom>
          </p:spPr>
        </p:pic>
        <p:sp>
          <p:nvSpPr>
            <p:cNvPr id="116" name="object 116"/>
            <p:cNvSpPr/>
            <p:nvPr/>
          </p:nvSpPr>
          <p:spPr>
            <a:xfrm>
              <a:off x="7068441" y="4878181"/>
              <a:ext cx="122555" cy="53975"/>
            </a:xfrm>
            <a:custGeom>
              <a:avLst/>
              <a:gdLst/>
              <a:ahLst/>
              <a:cxnLst/>
              <a:rect l="l" t="t" r="r" b="b"/>
              <a:pathLst>
                <a:path w="122554" h="53975">
                  <a:moveTo>
                    <a:pt x="0" y="53853"/>
                  </a:moveTo>
                  <a:lnTo>
                    <a:pt x="37840" y="46544"/>
                  </a:lnTo>
                  <a:lnTo>
                    <a:pt x="82142" y="26074"/>
                  </a:lnTo>
                  <a:lnTo>
                    <a:pt x="112175" y="6527"/>
                  </a:lnTo>
                  <a:lnTo>
                    <a:pt x="122061" y="0"/>
                  </a:lnTo>
                </a:path>
              </a:pathLst>
            </a:custGeom>
            <a:ln w="23847">
              <a:solidFill>
                <a:srgbClr val="000000"/>
              </a:solidFill>
            </a:ln>
          </p:spPr>
          <p:txBody>
            <a:bodyPr wrap="square" lIns="0" tIns="0" rIns="0" bIns="0" rtlCol="0"/>
            <a:lstStyle/>
            <a:p>
              <a:endParaRPr/>
            </a:p>
          </p:txBody>
        </p:sp>
        <p:sp>
          <p:nvSpPr>
            <p:cNvPr id="117" name="object 117"/>
            <p:cNvSpPr/>
            <p:nvPr/>
          </p:nvSpPr>
          <p:spPr>
            <a:xfrm>
              <a:off x="7076760" y="4877510"/>
              <a:ext cx="114300" cy="8890"/>
            </a:xfrm>
            <a:custGeom>
              <a:avLst/>
              <a:gdLst/>
              <a:ahLst/>
              <a:cxnLst/>
              <a:rect l="l" t="t" r="r" b="b"/>
              <a:pathLst>
                <a:path w="114300" h="8889">
                  <a:moveTo>
                    <a:pt x="0" y="4606"/>
                  </a:moveTo>
                  <a:lnTo>
                    <a:pt x="16163" y="6459"/>
                  </a:lnTo>
                  <a:lnTo>
                    <a:pt x="32172" y="7991"/>
                  </a:lnTo>
                  <a:lnTo>
                    <a:pt x="47686" y="8881"/>
                  </a:lnTo>
                  <a:lnTo>
                    <a:pt x="62365" y="8809"/>
                  </a:lnTo>
                  <a:lnTo>
                    <a:pt x="76094" y="7633"/>
                  </a:lnTo>
                  <a:lnTo>
                    <a:pt x="89148" y="5602"/>
                  </a:lnTo>
                  <a:lnTo>
                    <a:pt x="101770" y="2972"/>
                  </a:lnTo>
                  <a:lnTo>
                    <a:pt x="114206" y="0"/>
                  </a:lnTo>
                </a:path>
              </a:pathLst>
            </a:custGeom>
            <a:ln w="20796">
              <a:solidFill>
                <a:srgbClr val="000000"/>
              </a:solidFill>
            </a:ln>
          </p:spPr>
          <p:txBody>
            <a:bodyPr wrap="square" lIns="0" tIns="0" rIns="0" bIns="0" rtlCol="0"/>
            <a:lstStyle/>
            <a:p>
              <a:endParaRPr/>
            </a:p>
          </p:txBody>
        </p:sp>
        <p:sp>
          <p:nvSpPr>
            <p:cNvPr id="118" name="object 118"/>
            <p:cNvSpPr/>
            <p:nvPr/>
          </p:nvSpPr>
          <p:spPr>
            <a:xfrm>
              <a:off x="7124802" y="4858274"/>
              <a:ext cx="15875" cy="95885"/>
            </a:xfrm>
            <a:custGeom>
              <a:avLst/>
              <a:gdLst/>
              <a:ahLst/>
              <a:cxnLst/>
              <a:rect l="l" t="t" r="r" b="b"/>
              <a:pathLst>
                <a:path w="15875" h="95885">
                  <a:moveTo>
                    <a:pt x="0" y="95734"/>
                  </a:moveTo>
                  <a:lnTo>
                    <a:pt x="11593" y="51979"/>
                  </a:lnTo>
                  <a:lnTo>
                    <a:pt x="15703" y="25995"/>
                  </a:lnTo>
                  <a:lnTo>
                    <a:pt x="15574" y="19497"/>
                  </a:lnTo>
                  <a:lnTo>
                    <a:pt x="14797" y="12999"/>
                  </a:lnTo>
                  <a:lnTo>
                    <a:pt x="13651" y="6499"/>
                  </a:lnTo>
                  <a:lnTo>
                    <a:pt x="12412" y="0"/>
                  </a:lnTo>
                </a:path>
              </a:pathLst>
            </a:custGeom>
            <a:ln w="18485">
              <a:solidFill>
                <a:srgbClr val="000000"/>
              </a:solidFill>
            </a:ln>
          </p:spPr>
          <p:txBody>
            <a:bodyPr wrap="square" lIns="0" tIns="0" rIns="0" bIns="0" rtlCol="0"/>
            <a:lstStyle/>
            <a:p>
              <a:endParaRPr/>
            </a:p>
          </p:txBody>
        </p:sp>
        <p:pic>
          <p:nvPicPr>
            <p:cNvPr id="119" name="object 119"/>
            <p:cNvPicPr/>
            <p:nvPr/>
          </p:nvPicPr>
          <p:blipFill>
            <a:blip r:embed="rId39" cstate="print"/>
            <a:stretch>
              <a:fillRect/>
            </a:stretch>
          </p:blipFill>
          <p:spPr>
            <a:xfrm>
              <a:off x="7482078" y="5046722"/>
              <a:ext cx="1003223" cy="1164733"/>
            </a:xfrm>
            <a:prstGeom prst="rect">
              <a:avLst/>
            </a:prstGeom>
          </p:spPr>
        </p:pic>
        <p:sp>
          <p:nvSpPr>
            <p:cNvPr id="120" name="object 120"/>
            <p:cNvSpPr/>
            <p:nvPr/>
          </p:nvSpPr>
          <p:spPr>
            <a:xfrm>
              <a:off x="7067875" y="4883477"/>
              <a:ext cx="12700" cy="47625"/>
            </a:xfrm>
            <a:custGeom>
              <a:avLst/>
              <a:gdLst/>
              <a:ahLst/>
              <a:cxnLst/>
              <a:rect l="l" t="t" r="r" b="b"/>
              <a:pathLst>
                <a:path w="12700" h="47625">
                  <a:moveTo>
                    <a:pt x="0" y="47187"/>
                  </a:moveTo>
                  <a:lnTo>
                    <a:pt x="2062" y="40905"/>
                  </a:lnTo>
                  <a:lnTo>
                    <a:pt x="4114" y="34708"/>
                  </a:lnTo>
                  <a:lnTo>
                    <a:pt x="6016" y="28596"/>
                  </a:lnTo>
                  <a:lnTo>
                    <a:pt x="7630" y="22569"/>
                  </a:lnTo>
                  <a:lnTo>
                    <a:pt x="9527" y="14590"/>
                  </a:lnTo>
                  <a:lnTo>
                    <a:pt x="10966" y="7295"/>
                  </a:lnTo>
                  <a:lnTo>
                    <a:pt x="12405" y="0"/>
                  </a:lnTo>
                </a:path>
              </a:pathLst>
            </a:custGeom>
            <a:ln w="18489">
              <a:solidFill>
                <a:srgbClr val="000000"/>
              </a:solidFill>
            </a:ln>
          </p:spPr>
          <p:txBody>
            <a:bodyPr wrap="square" lIns="0" tIns="0" rIns="0" bIns="0" rtlCol="0"/>
            <a:lstStyle/>
            <a:p>
              <a:endParaRPr/>
            </a:p>
          </p:txBody>
        </p:sp>
        <p:sp>
          <p:nvSpPr>
            <p:cNvPr id="121" name="object 121"/>
            <p:cNvSpPr/>
            <p:nvPr/>
          </p:nvSpPr>
          <p:spPr>
            <a:xfrm>
              <a:off x="7079253" y="4882810"/>
              <a:ext cx="41910" cy="71120"/>
            </a:xfrm>
            <a:custGeom>
              <a:avLst/>
              <a:gdLst/>
              <a:ahLst/>
              <a:cxnLst/>
              <a:rect l="l" t="t" r="r" b="b"/>
              <a:pathLst>
                <a:path w="41909" h="71120">
                  <a:moveTo>
                    <a:pt x="41559" y="70491"/>
                  </a:moveTo>
                  <a:lnTo>
                    <a:pt x="21493" y="31699"/>
                  </a:lnTo>
                  <a:lnTo>
                    <a:pt x="7490" y="10908"/>
                  </a:lnTo>
                  <a:lnTo>
                    <a:pt x="0" y="0"/>
                  </a:lnTo>
                </a:path>
              </a:pathLst>
            </a:custGeom>
            <a:ln w="16171">
              <a:solidFill>
                <a:srgbClr val="000000"/>
              </a:solidFill>
            </a:ln>
          </p:spPr>
          <p:txBody>
            <a:bodyPr wrap="square" lIns="0" tIns="0" rIns="0" bIns="0" rtlCol="0"/>
            <a:lstStyle/>
            <a:p>
              <a:endParaRPr/>
            </a:p>
          </p:txBody>
        </p:sp>
        <p:sp>
          <p:nvSpPr>
            <p:cNvPr id="122" name="object 122"/>
            <p:cNvSpPr/>
            <p:nvPr/>
          </p:nvSpPr>
          <p:spPr>
            <a:xfrm>
              <a:off x="7067525" y="4933401"/>
              <a:ext cx="54610" cy="20955"/>
            </a:xfrm>
            <a:custGeom>
              <a:avLst/>
              <a:gdLst/>
              <a:ahLst/>
              <a:cxnLst/>
              <a:rect l="l" t="t" r="r" b="b"/>
              <a:pathLst>
                <a:path w="54609" h="20954">
                  <a:moveTo>
                    <a:pt x="0" y="0"/>
                  </a:moveTo>
                  <a:lnTo>
                    <a:pt x="36285" y="15375"/>
                  </a:lnTo>
                  <a:lnTo>
                    <a:pt x="48367" y="19025"/>
                  </a:lnTo>
                  <a:lnTo>
                    <a:pt x="54303" y="20594"/>
                  </a:lnTo>
                </a:path>
              </a:pathLst>
            </a:custGeom>
            <a:ln w="16171">
              <a:solidFill>
                <a:srgbClr val="000000"/>
              </a:solidFill>
            </a:ln>
          </p:spPr>
          <p:txBody>
            <a:bodyPr wrap="square" lIns="0" tIns="0" rIns="0" bIns="0" rtlCol="0"/>
            <a:lstStyle/>
            <a:p>
              <a:endParaRPr/>
            </a:p>
          </p:txBody>
        </p:sp>
        <p:sp>
          <p:nvSpPr>
            <p:cNvPr id="123" name="object 123"/>
            <p:cNvSpPr/>
            <p:nvPr/>
          </p:nvSpPr>
          <p:spPr>
            <a:xfrm>
              <a:off x="7080282" y="4883490"/>
              <a:ext cx="101600" cy="48260"/>
            </a:xfrm>
            <a:custGeom>
              <a:avLst/>
              <a:gdLst/>
              <a:ahLst/>
              <a:cxnLst/>
              <a:rect l="l" t="t" r="r" b="b"/>
              <a:pathLst>
                <a:path w="101600" h="48260">
                  <a:moveTo>
                    <a:pt x="0" y="0"/>
                  </a:moveTo>
                  <a:lnTo>
                    <a:pt x="37103" y="20973"/>
                  </a:lnTo>
                  <a:lnTo>
                    <a:pt x="76291" y="38081"/>
                  </a:lnTo>
                  <a:lnTo>
                    <a:pt x="88392" y="42952"/>
                  </a:lnTo>
                  <a:lnTo>
                    <a:pt x="101090" y="48038"/>
                  </a:lnTo>
                </a:path>
              </a:pathLst>
            </a:custGeom>
            <a:ln w="16175">
              <a:solidFill>
                <a:srgbClr val="000000"/>
              </a:solidFill>
            </a:ln>
          </p:spPr>
          <p:txBody>
            <a:bodyPr wrap="square" lIns="0" tIns="0" rIns="0" bIns="0" rtlCol="0"/>
            <a:lstStyle/>
            <a:p>
              <a:endParaRPr/>
            </a:p>
          </p:txBody>
        </p:sp>
        <p:sp>
          <p:nvSpPr>
            <p:cNvPr id="124" name="object 124"/>
            <p:cNvSpPr/>
            <p:nvPr/>
          </p:nvSpPr>
          <p:spPr>
            <a:xfrm>
              <a:off x="7080282" y="4856883"/>
              <a:ext cx="56515" cy="26670"/>
            </a:xfrm>
            <a:custGeom>
              <a:avLst/>
              <a:gdLst/>
              <a:ahLst/>
              <a:cxnLst/>
              <a:rect l="l" t="t" r="r" b="b"/>
              <a:pathLst>
                <a:path w="56515" h="26670">
                  <a:moveTo>
                    <a:pt x="0" y="26606"/>
                  </a:moveTo>
                  <a:lnTo>
                    <a:pt x="16686" y="18772"/>
                  </a:lnTo>
                  <a:lnTo>
                    <a:pt x="28118" y="13388"/>
                  </a:lnTo>
                  <a:lnTo>
                    <a:pt x="39579" y="7963"/>
                  </a:lnTo>
                  <a:lnTo>
                    <a:pt x="56352" y="0"/>
                  </a:lnTo>
                </a:path>
              </a:pathLst>
            </a:custGeom>
            <a:ln w="16172">
              <a:solidFill>
                <a:srgbClr val="000000"/>
              </a:solidFill>
            </a:ln>
          </p:spPr>
          <p:txBody>
            <a:bodyPr wrap="square" lIns="0" tIns="0" rIns="0" bIns="0" rtlCol="0"/>
            <a:lstStyle/>
            <a:p>
              <a:endParaRPr/>
            </a:p>
          </p:txBody>
        </p:sp>
        <p:sp>
          <p:nvSpPr>
            <p:cNvPr id="125" name="object 125"/>
            <p:cNvSpPr/>
            <p:nvPr/>
          </p:nvSpPr>
          <p:spPr>
            <a:xfrm>
              <a:off x="7136542" y="4854848"/>
              <a:ext cx="53975" cy="22225"/>
            </a:xfrm>
            <a:custGeom>
              <a:avLst/>
              <a:gdLst/>
              <a:ahLst/>
              <a:cxnLst/>
              <a:rect l="l" t="t" r="r" b="b"/>
              <a:pathLst>
                <a:path w="53975" h="22225">
                  <a:moveTo>
                    <a:pt x="0" y="0"/>
                  </a:moveTo>
                  <a:lnTo>
                    <a:pt x="40813" y="18353"/>
                  </a:lnTo>
                  <a:lnTo>
                    <a:pt x="47126" y="20221"/>
                  </a:lnTo>
                  <a:lnTo>
                    <a:pt x="53386" y="21961"/>
                  </a:lnTo>
                </a:path>
              </a:pathLst>
            </a:custGeom>
            <a:ln w="11551">
              <a:solidFill>
                <a:srgbClr val="000000"/>
              </a:solidFill>
            </a:ln>
          </p:spPr>
          <p:txBody>
            <a:bodyPr wrap="square" lIns="0" tIns="0" rIns="0" bIns="0" rtlCol="0"/>
            <a:lstStyle/>
            <a:p>
              <a:endParaRPr/>
            </a:p>
          </p:txBody>
        </p:sp>
        <p:sp>
          <p:nvSpPr>
            <p:cNvPr id="126" name="object 126"/>
            <p:cNvSpPr/>
            <p:nvPr/>
          </p:nvSpPr>
          <p:spPr>
            <a:xfrm>
              <a:off x="7124346" y="4878877"/>
              <a:ext cx="67310" cy="76200"/>
            </a:xfrm>
            <a:custGeom>
              <a:avLst/>
              <a:gdLst/>
              <a:ahLst/>
              <a:cxnLst/>
              <a:rect l="l" t="t" r="r" b="b"/>
              <a:pathLst>
                <a:path w="67309" h="76200">
                  <a:moveTo>
                    <a:pt x="0" y="75812"/>
                  </a:moveTo>
                  <a:lnTo>
                    <a:pt x="30747" y="49871"/>
                  </a:lnTo>
                  <a:lnTo>
                    <a:pt x="36814" y="43041"/>
                  </a:lnTo>
                  <a:lnTo>
                    <a:pt x="62539" y="12075"/>
                  </a:lnTo>
                  <a:lnTo>
                    <a:pt x="64694" y="5923"/>
                  </a:lnTo>
                  <a:lnTo>
                    <a:pt x="67189" y="0"/>
                  </a:lnTo>
                </a:path>
              </a:pathLst>
            </a:custGeom>
            <a:ln w="16175">
              <a:solidFill>
                <a:srgbClr val="000000"/>
              </a:solidFill>
            </a:ln>
          </p:spPr>
          <p:txBody>
            <a:bodyPr wrap="square" lIns="0" tIns="0" rIns="0" bIns="0" rtlCol="0"/>
            <a:lstStyle/>
            <a:p>
              <a:endParaRPr/>
            </a:p>
          </p:txBody>
        </p:sp>
        <p:sp>
          <p:nvSpPr>
            <p:cNvPr id="127" name="object 127"/>
            <p:cNvSpPr/>
            <p:nvPr/>
          </p:nvSpPr>
          <p:spPr>
            <a:xfrm>
              <a:off x="7121844" y="4930818"/>
              <a:ext cx="59055" cy="23495"/>
            </a:xfrm>
            <a:custGeom>
              <a:avLst/>
              <a:gdLst/>
              <a:ahLst/>
              <a:cxnLst/>
              <a:rect l="l" t="t" r="r" b="b"/>
              <a:pathLst>
                <a:path w="59054" h="23495">
                  <a:moveTo>
                    <a:pt x="0" y="23183"/>
                  </a:moveTo>
                  <a:lnTo>
                    <a:pt x="17227" y="16301"/>
                  </a:lnTo>
                  <a:lnTo>
                    <a:pt x="29064" y="11591"/>
                  </a:lnTo>
                  <a:lnTo>
                    <a:pt x="40992" y="6882"/>
                  </a:lnTo>
                  <a:lnTo>
                    <a:pt x="58497" y="0"/>
                  </a:lnTo>
                </a:path>
              </a:pathLst>
            </a:custGeom>
            <a:ln w="13861">
              <a:solidFill>
                <a:srgbClr val="000000"/>
              </a:solidFill>
            </a:ln>
          </p:spPr>
          <p:txBody>
            <a:bodyPr wrap="square" lIns="0" tIns="0" rIns="0" bIns="0" rtlCol="0"/>
            <a:lstStyle/>
            <a:p>
              <a:endParaRPr/>
            </a:p>
          </p:txBody>
        </p:sp>
        <p:sp>
          <p:nvSpPr>
            <p:cNvPr id="128" name="object 128"/>
            <p:cNvSpPr/>
            <p:nvPr/>
          </p:nvSpPr>
          <p:spPr>
            <a:xfrm>
              <a:off x="7180808" y="4880225"/>
              <a:ext cx="12700" cy="50165"/>
            </a:xfrm>
            <a:custGeom>
              <a:avLst/>
              <a:gdLst/>
              <a:ahLst/>
              <a:cxnLst/>
              <a:rect l="l" t="t" r="r" b="b"/>
              <a:pathLst>
                <a:path w="12700" h="50164">
                  <a:moveTo>
                    <a:pt x="0" y="49925"/>
                  </a:moveTo>
                  <a:lnTo>
                    <a:pt x="3974" y="44001"/>
                  </a:lnTo>
                  <a:lnTo>
                    <a:pt x="8288" y="38306"/>
                  </a:lnTo>
                  <a:lnTo>
                    <a:pt x="9984" y="32835"/>
                  </a:lnTo>
                  <a:lnTo>
                    <a:pt x="11679" y="27365"/>
                  </a:lnTo>
                  <a:lnTo>
                    <a:pt x="11180" y="20751"/>
                  </a:lnTo>
                  <a:lnTo>
                    <a:pt x="11653" y="17103"/>
                  </a:lnTo>
                  <a:lnTo>
                    <a:pt x="12126" y="13455"/>
                  </a:lnTo>
                  <a:lnTo>
                    <a:pt x="12397" y="12315"/>
                  </a:lnTo>
                  <a:lnTo>
                    <a:pt x="12258" y="9578"/>
                  </a:lnTo>
                  <a:lnTo>
                    <a:pt x="12119" y="6842"/>
                  </a:lnTo>
                  <a:lnTo>
                    <a:pt x="11453" y="3420"/>
                  </a:lnTo>
                  <a:lnTo>
                    <a:pt x="11280" y="0"/>
                  </a:lnTo>
                </a:path>
              </a:pathLst>
            </a:custGeom>
            <a:ln w="11555">
              <a:solidFill>
                <a:srgbClr val="000000"/>
              </a:solidFill>
            </a:ln>
          </p:spPr>
          <p:txBody>
            <a:bodyPr wrap="square" lIns="0" tIns="0" rIns="0" bIns="0" rtlCol="0"/>
            <a:lstStyle/>
            <a:p>
              <a:endParaRPr/>
            </a:p>
          </p:txBody>
        </p:sp>
        <p:pic>
          <p:nvPicPr>
            <p:cNvPr id="129" name="object 129"/>
            <p:cNvPicPr/>
            <p:nvPr/>
          </p:nvPicPr>
          <p:blipFill>
            <a:blip r:embed="rId40" cstate="print"/>
            <a:stretch>
              <a:fillRect/>
            </a:stretch>
          </p:blipFill>
          <p:spPr>
            <a:xfrm>
              <a:off x="7047614" y="4859477"/>
              <a:ext cx="153219" cy="116709"/>
            </a:xfrm>
            <a:prstGeom prst="rect">
              <a:avLst/>
            </a:prstGeom>
          </p:spPr>
        </p:pic>
        <p:sp>
          <p:nvSpPr>
            <p:cNvPr id="130" name="object 130"/>
            <p:cNvSpPr/>
            <p:nvPr/>
          </p:nvSpPr>
          <p:spPr>
            <a:xfrm>
              <a:off x="7047613" y="4860096"/>
              <a:ext cx="153670" cy="116205"/>
            </a:xfrm>
            <a:custGeom>
              <a:avLst/>
              <a:gdLst/>
              <a:ahLst/>
              <a:cxnLst/>
              <a:rect l="l" t="t" r="r" b="b"/>
              <a:pathLst>
                <a:path w="153670" h="116204">
                  <a:moveTo>
                    <a:pt x="150302" y="11036"/>
                  </a:moveTo>
                  <a:lnTo>
                    <a:pt x="144545" y="49614"/>
                  </a:lnTo>
                  <a:lnTo>
                    <a:pt x="98994" y="93133"/>
                  </a:lnTo>
                  <a:lnTo>
                    <a:pt x="40331" y="116102"/>
                  </a:lnTo>
                  <a:lnTo>
                    <a:pt x="17424" y="115026"/>
                  </a:lnTo>
                  <a:lnTo>
                    <a:pt x="2921" y="105065"/>
                  </a:lnTo>
                  <a:lnTo>
                    <a:pt x="0" y="87714"/>
                  </a:lnTo>
                  <a:lnTo>
                    <a:pt x="8677" y="66488"/>
                  </a:lnTo>
                  <a:lnTo>
                    <a:pt x="27304" y="44025"/>
                  </a:lnTo>
                  <a:lnTo>
                    <a:pt x="54229" y="22968"/>
                  </a:lnTo>
                  <a:lnTo>
                    <a:pt x="84672" y="7425"/>
                  </a:lnTo>
                  <a:lnTo>
                    <a:pt x="112892" y="0"/>
                  </a:lnTo>
                  <a:lnTo>
                    <a:pt x="135799" y="1075"/>
                  </a:lnTo>
                  <a:lnTo>
                    <a:pt x="150302" y="11036"/>
                  </a:lnTo>
                  <a:close/>
                </a:path>
              </a:pathLst>
            </a:custGeom>
            <a:ln w="6932">
              <a:solidFill>
                <a:srgbClr val="99CCFF"/>
              </a:solidFill>
            </a:ln>
          </p:spPr>
          <p:txBody>
            <a:bodyPr wrap="square" lIns="0" tIns="0" rIns="0" bIns="0" rtlCol="0"/>
            <a:lstStyle/>
            <a:p>
              <a:endParaRPr/>
            </a:p>
          </p:txBody>
        </p:sp>
        <p:pic>
          <p:nvPicPr>
            <p:cNvPr id="131" name="object 131"/>
            <p:cNvPicPr/>
            <p:nvPr/>
          </p:nvPicPr>
          <p:blipFill>
            <a:blip r:embed="rId41" cstate="print"/>
            <a:stretch>
              <a:fillRect/>
            </a:stretch>
          </p:blipFill>
          <p:spPr>
            <a:xfrm>
              <a:off x="7390767" y="4916743"/>
              <a:ext cx="255665" cy="88427"/>
            </a:xfrm>
            <a:prstGeom prst="rect">
              <a:avLst/>
            </a:prstGeom>
          </p:spPr>
        </p:pic>
        <p:sp>
          <p:nvSpPr>
            <p:cNvPr id="132" name="object 132"/>
            <p:cNvSpPr/>
            <p:nvPr/>
          </p:nvSpPr>
          <p:spPr>
            <a:xfrm>
              <a:off x="7391312" y="4916878"/>
              <a:ext cx="255904" cy="88900"/>
            </a:xfrm>
            <a:custGeom>
              <a:avLst/>
              <a:gdLst/>
              <a:ahLst/>
              <a:cxnLst/>
              <a:rect l="l" t="t" r="r" b="b"/>
              <a:pathLst>
                <a:path w="255904" h="88900">
                  <a:moveTo>
                    <a:pt x="117831" y="0"/>
                  </a:moveTo>
                  <a:lnTo>
                    <a:pt x="0" y="47130"/>
                  </a:lnTo>
                  <a:lnTo>
                    <a:pt x="140197" y="88427"/>
                  </a:lnTo>
                  <a:lnTo>
                    <a:pt x="255665" y="41532"/>
                  </a:lnTo>
                  <a:lnTo>
                    <a:pt x="117831" y="0"/>
                  </a:lnTo>
                  <a:close/>
                </a:path>
              </a:pathLst>
            </a:custGeom>
            <a:solidFill>
              <a:srgbClr val="6666FF">
                <a:alpha val="38821"/>
              </a:srgbClr>
            </a:solidFill>
          </p:spPr>
          <p:txBody>
            <a:bodyPr wrap="square" lIns="0" tIns="0" rIns="0" bIns="0" rtlCol="0"/>
            <a:lstStyle/>
            <a:p>
              <a:endParaRPr/>
            </a:p>
          </p:txBody>
        </p:sp>
        <p:pic>
          <p:nvPicPr>
            <p:cNvPr id="133" name="object 133"/>
            <p:cNvPicPr/>
            <p:nvPr/>
          </p:nvPicPr>
          <p:blipFill>
            <a:blip r:embed="rId42" cstate="print"/>
            <a:stretch>
              <a:fillRect/>
            </a:stretch>
          </p:blipFill>
          <p:spPr>
            <a:xfrm>
              <a:off x="7184237" y="4809921"/>
              <a:ext cx="264515" cy="333552"/>
            </a:xfrm>
            <a:prstGeom prst="rect">
              <a:avLst/>
            </a:prstGeom>
          </p:spPr>
        </p:pic>
        <p:pic>
          <p:nvPicPr>
            <p:cNvPr id="134" name="object 134"/>
            <p:cNvPicPr/>
            <p:nvPr/>
          </p:nvPicPr>
          <p:blipFill>
            <a:blip r:embed="rId43" cstate="print"/>
            <a:stretch>
              <a:fillRect/>
            </a:stretch>
          </p:blipFill>
          <p:spPr>
            <a:xfrm>
              <a:off x="7246875" y="4772254"/>
              <a:ext cx="64150" cy="72756"/>
            </a:xfrm>
            <a:prstGeom prst="rect">
              <a:avLst/>
            </a:prstGeom>
          </p:spPr>
        </p:pic>
        <p:sp>
          <p:nvSpPr>
            <p:cNvPr id="135" name="object 135"/>
            <p:cNvSpPr/>
            <p:nvPr/>
          </p:nvSpPr>
          <p:spPr>
            <a:xfrm>
              <a:off x="7188647" y="4743842"/>
              <a:ext cx="119380" cy="72390"/>
            </a:xfrm>
            <a:custGeom>
              <a:avLst/>
              <a:gdLst/>
              <a:ahLst/>
              <a:cxnLst/>
              <a:rect l="l" t="t" r="r" b="b"/>
              <a:pathLst>
                <a:path w="119379" h="72389">
                  <a:moveTo>
                    <a:pt x="117364" y="0"/>
                  </a:moveTo>
                  <a:lnTo>
                    <a:pt x="0" y="46419"/>
                  </a:lnTo>
                  <a:lnTo>
                    <a:pt x="1718" y="72262"/>
                  </a:lnTo>
                  <a:lnTo>
                    <a:pt x="118898" y="24003"/>
                  </a:lnTo>
                  <a:lnTo>
                    <a:pt x="117364" y="0"/>
                  </a:lnTo>
                  <a:close/>
                </a:path>
              </a:pathLst>
            </a:custGeom>
            <a:solidFill>
              <a:srgbClr val="5F5F5F"/>
            </a:solidFill>
          </p:spPr>
          <p:txBody>
            <a:bodyPr wrap="square" lIns="0" tIns="0" rIns="0" bIns="0" rtlCol="0"/>
            <a:lstStyle/>
            <a:p>
              <a:endParaRPr/>
            </a:p>
          </p:txBody>
        </p:sp>
        <p:pic>
          <p:nvPicPr>
            <p:cNvPr id="136" name="object 136"/>
            <p:cNvPicPr/>
            <p:nvPr/>
          </p:nvPicPr>
          <p:blipFill>
            <a:blip r:embed="rId44" cstate="print"/>
            <a:stretch>
              <a:fillRect/>
            </a:stretch>
          </p:blipFill>
          <p:spPr>
            <a:xfrm>
              <a:off x="7315893" y="4764078"/>
              <a:ext cx="105999" cy="190200"/>
            </a:xfrm>
            <a:prstGeom prst="rect">
              <a:avLst/>
            </a:prstGeom>
          </p:spPr>
        </p:pic>
        <p:sp>
          <p:nvSpPr>
            <p:cNvPr id="137" name="object 137"/>
            <p:cNvSpPr/>
            <p:nvPr/>
          </p:nvSpPr>
          <p:spPr>
            <a:xfrm>
              <a:off x="7304552" y="4744829"/>
              <a:ext cx="104775" cy="32384"/>
            </a:xfrm>
            <a:custGeom>
              <a:avLst/>
              <a:gdLst/>
              <a:ahLst/>
              <a:cxnLst/>
              <a:rect l="l" t="t" r="r" b="b"/>
              <a:pathLst>
                <a:path w="104775" h="32385">
                  <a:moveTo>
                    <a:pt x="0" y="0"/>
                  </a:moveTo>
                  <a:lnTo>
                    <a:pt x="104636" y="31990"/>
                  </a:lnTo>
                </a:path>
              </a:pathLst>
            </a:custGeom>
            <a:ln w="6931">
              <a:solidFill>
                <a:srgbClr val="000000"/>
              </a:solidFill>
            </a:ln>
          </p:spPr>
          <p:txBody>
            <a:bodyPr wrap="square" lIns="0" tIns="0" rIns="0" bIns="0" rtlCol="0"/>
            <a:lstStyle/>
            <a:p>
              <a:endParaRPr/>
            </a:p>
          </p:txBody>
        </p:sp>
        <p:sp>
          <p:nvSpPr>
            <p:cNvPr id="138" name="object 138"/>
            <p:cNvSpPr/>
            <p:nvPr/>
          </p:nvSpPr>
          <p:spPr>
            <a:xfrm>
              <a:off x="7113067" y="4844618"/>
              <a:ext cx="444500" cy="228600"/>
            </a:xfrm>
            <a:custGeom>
              <a:avLst/>
              <a:gdLst/>
              <a:ahLst/>
              <a:cxnLst/>
              <a:rect l="l" t="t" r="r" b="b"/>
              <a:pathLst>
                <a:path w="444500" h="228600">
                  <a:moveTo>
                    <a:pt x="179603" y="189433"/>
                  </a:moveTo>
                  <a:lnTo>
                    <a:pt x="167005" y="192862"/>
                  </a:lnTo>
                  <a:lnTo>
                    <a:pt x="151853" y="195554"/>
                  </a:lnTo>
                  <a:lnTo>
                    <a:pt x="138722" y="196278"/>
                  </a:lnTo>
                  <a:lnTo>
                    <a:pt x="132232" y="194767"/>
                  </a:lnTo>
                  <a:lnTo>
                    <a:pt x="133096" y="184061"/>
                  </a:lnTo>
                  <a:lnTo>
                    <a:pt x="94970" y="166243"/>
                  </a:lnTo>
                  <a:lnTo>
                    <a:pt x="88125" y="119735"/>
                  </a:lnTo>
                  <a:lnTo>
                    <a:pt x="83134" y="97421"/>
                  </a:lnTo>
                  <a:lnTo>
                    <a:pt x="26835" y="117995"/>
                  </a:lnTo>
                  <a:lnTo>
                    <a:pt x="0" y="160794"/>
                  </a:lnTo>
                  <a:lnTo>
                    <a:pt x="164744" y="228079"/>
                  </a:lnTo>
                  <a:lnTo>
                    <a:pt x="179603" y="189433"/>
                  </a:lnTo>
                  <a:close/>
                </a:path>
                <a:path w="444500" h="228600">
                  <a:moveTo>
                    <a:pt x="444398" y="39624"/>
                  </a:moveTo>
                  <a:lnTo>
                    <a:pt x="301688" y="0"/>
                  </a:lnTo>
                  <a:lnTo>
                    <a:pt x="309765" y="89623"/>
                  </a:lnTo>
                  <a:lnTo>
                    <a:pt x="392188" y="70853"/>
                  </a:lnTo>
                  <a:lnTo>
                    <a:pt x="443242" y="71945"/>
                  </a:lnTo>
                  <a:lnTo>
                    <a:pt x="444398" y="39624"/>
                  </a:lnTo>
                  <a:close/>
                </a:path>
              </a:pathLst>
            </a:custGeom>
            <a:solidFill>
              <a:srgbClr val="FFFFFF"/>
            </a:solidFill>
          </p:spPr>
          <p:txBody>
            <a:bodyPr wrap="square" lIns="0" tIns="0" rIns="0" bIns="0" rtlCol="0"/>
            <a:lstStyle/>
            <a:p>
              <a:endParaRPr/>
            </a:p>
          </p:txBody>
        </p:sp>
        <p:pic>
          <p:nvPicPr>
            <p:cNvPr id="139" name="object 139"/>
            <p:cNvPicPr/>
            <p:nvPr/>
          </p:nvPicPr>
          <p:blipFill>
            <a:blip r:embed="rId45" cstate="print"/>
            <a:stretch>
              <a:fillRect/>
            </a:stretch>
          </p:blipFill>
          <p:spPr>
            <a:xfrm>
              <a:off x="7245540" y="4668266"/>
              <a:ext cx="161747" cy="157127"/>
            </a:xfrm>
            <a:prstGeom prst="rect">
              <a:avLst/>
            </a:prstGeom>
          </p:spPr>
        </p:pic>
        <p:pic>
          <p:nvPicPr>
            <p:cNvPr id="140" name="object 140"/>
            <p:cNvPicPr/>
            <p:nvPr/>
          </p:nvPicPr>
          <p:blipFill>
            <a:blip r:embed="rId46" cstate="print"/>
            <a:stretch>
              <a:fillRect/>
            </a:stretch>
          </p:blipFill>
          <p:spPr>
            <a:xfrm>
              <a:off x="7321297" y="4905126"/>
              <a:ext cx="20763" cy="42278"/>
            </a:xfrm>
            <a:prstGeom prst="rect">
              <a:avLst/>
            </a:prstGeom>
          </p:spPr>
        </p:pic>
        <p:pic>
          <p:nvPicPr>
            <p:cNvPr id="141" name="object 141"/>
            <p:cNvPicPr/>
            <p:nvPr/>
          </p:nvPicPr>
          <p:blipFill>
            <a:blip r:embed="rId47" cstate="print"/>
            <a:stretch>
              <a:fillRect/>
            </a:stretch>
          </p:blipFill>
          <p:spPr>
            <a:xfrm>
              <a:off x="7231673" y="4700613"/>
              <a:ext cx="152508" cy="152509"/>
            </a:xfrm>
            <a:prstGeom prst="rect">
              <a:avLst/>
            </a:prstGeom>
          </p:spPr>
        </p:pic>
        <p:pic>
          <p:nvPicPr>
            <p:cNvPr id="142" name="object 142"/>
            <p:cNvPicPr/>
            <p:nvPr/>
          </p:nvPicPr>
          <p:blipFill>
            <a:blip r:embed="rId48" cstate="print"/>
            <a:stretch>
              <a:fillRect/>
            </a:stretch>
          </p:blipFill>
          <p:spPr>
            <a:xfrm>
              <a:off x="7231673" y="4723718"/>
              <a:ext cx="152508" cy="152509"/>
            </a:xfrm>
            <a:prstGeom prst="rect">
              <a:avLst/>
            </a:prstGeom>
          </p:spPr>
        </p:pic>
        <p:pic>
          <p:nvPicPr>
            <p:cNvPr id="143" name="object 143"/>
            <p:cNvPicPr/>
            <p:nvPr/>
          </p:nvPicPr>
          <p:blipFill>
            <a:blip r:embed="rId49" cstate="print"/>
            <a:stretch>
              <a:fillRect/>
            </a:stretch>
          </p:blipFill>
          <p:spPr>
            <a:xfrm>
              <a:off x="7231673" y="4756073"/>
              <a:ext cx="157129" cy="157124"/>
            </a:xfrm>
            <a:prstGeom prst="rect">
              <a:avLst/>
            </a:prstGeom>
          </p:spPr>
        </p:pic>
        <p:pic>
          <p:nvPicPr>
            <p:cNvPr id="144" name="object 144"/>
            <p:cNvPicPr/>
            <p:nvPr/>
          </p:nvPicPr>
          <p:blipFill>
            <a:blip r:embed="rId50" cstate="print"/>
            <a:stretch>
              <a:fillRect/>
            </a:stretch>
          </p:blipFill>
          <p:spPr>
            <a:xfrm>
              <a:off x="7236295" y="4797666"/>
              <a:ext cx="152508" cy="152501"/>
            </a:xfrm>
            <a:prstGeom prst="rect">
              <a:avLst/>
            </a:prstGeom>
          </p:spPr>
        </p:pic>
        <p:pic>
          <p:nvPicPr>
            <p:cNvPr id="145" name="object 145"/>
            <p:cNvPicPr/>
            <p:nvPr/>
          </p:nvPicPr>
          <p:blipFill>
            <a:blip r:embed="rId51" cstate="print"/>
            <a:stretch>
              <a:fillRect/>
            </a:stretch>
          </p:blipFill>
          <p:spPr>
            <a:xfrm>
              <a:off x="7236295" y="4820771"/>
              <a:ext cx="157129" cy="143264"/>
            </a:xfrm>
            <a:prstGeom prst="rect">
              <a:avLst/>
            </a:prstGeom>
          </p:spPr>
        </p:pic>
        <p:pic>
          <p:nvPicPr>
            <p:cNvPr id="146" name="object 146"/>
            <p:cNvPicPr/>
            <p:nvPr/>
          </p:nvPicPr>
          <p:blipFill>
            <a:blip r:embed="rId52" cstate="print"/>
            <a:stretch>
              <a:fillRect/>
            </a:stretch>
          </p:blipFill>
          <p:spPr>
            <a:xfrm>
              <a:off x="7313987" y="4816456"/>
              <a:ext cx="18846" cy="9135"/>
            </a:xfrm>
            <a:prstGeom prst="rect">
              <a:avLst/>
            </a:prstGeom>
          </p:spPr>
        </p:pic>
        <p:pic>
          <p:nvPicPr>
            <p:cNvPr id="147" name="object 147"/>
            <p:cNvPicPr/>
            <p:nvPr/>
          </p:nvPicPr>
          <p:blipFill>
            <a:blip r:embed="rId53" cstate="print"/>
            <a:stretch>
              <a:fillRect/>
            </a:stretch>
          </p:blipFill>
          <p:spPr>
            <a:xfrm>
              <a:off x="7231673" y="4746828"/>
              <a:ext cx="157129" cy="152510"/>
            </a:xfrm>
            <a:prstGeom prst="rect">
              <a:avLst/>
            </a:prstGeom>
          </p:spPr>
        </p:pic>
        <p:pic>
          <p:nvPicPr>
            <p:cNvPr id="148" name="object 148"/>
            <p:cNvPicPr/>
            <p:nvPr/>
          </p:nvPicPr>
          <p:blipFill>
            <a:blip r:embed="rId54" cstate="print"/>
            <a:stretch>
              <a:fillRect/>
            </a:stretch>
          </p:blipFill>
          <p:spPr>
            <a:xfrm>
              <a:off x="7236295" y="4769934"/>
              <a:ext cx="152508" cy="152509"/>
            </a:xfrm>
            <a:prstGeom prst="rect">
              <a:avLst/>
            </a:prstGeom>
          </p:spPr>
        </p:pic>
        <p:pic>
          <p:nvPicPr>
            <p:cNvPr id="149" name="object 149"/>
            <p:cNvPicPr/>
            <p:nvPr/>
          </p:nvPicPr>
          <p:blipFill>
            <a:blip r:embed="rId55" cstate="print"/>
            <a:stretch>
              <a:fillRect/>
            </a:stretch>
          </p:blipFill>
          <p:spPr>
            <a:xfrm>
              <a:off x="7240917" y="4834636"/>
              <a:ext cx="152506" cy="138645"/>
            </a:xfrm>
            <a:prstGeom prst="rect">
              <a:avLst/>
            </a:prstGeom>
          </p:spPr>
        </p:pic>
        <p:pic>
          <p:nvPicPr>
            <p:cNvPr id="150" name="object 150"/>
            <p:cNvPicPr/>
            <p:nvPr/>
          </p:nvPicPr>
          <p:blipFill>
            <a:blip r:embed="rId56" cstate="print"/>
            <a:stretch>
              <a:fillRect/>
            </a:stretch>
          </p:blipFill>
          <p:spPr>
            <a:xfrm>
              <a:off x="7191629" y="4793182"/>
              <a:ext cx="54038" cy="73253"/>
            </a:xfrm>
            <a:prstGeom prst="rect">
              <a:avLst/>
            </a:prstGeom>
          </p:spPr>
        </p:pic>
        <p:sp>
          <p:nvSpPr>
            <p:cNvPr id="151" name="object 151"/>
            <p:cNvSpPr/>
            <p:nvPr/>
          </p:nvSpPr>
          <p:spPr>
            <a:xfrm>
              <a:off x="7232173" y="4795572"/>
              <a:ext cx="32384" cy="50800"/>
            </a:xfrm>
            <a:custGeom>
              <a:avLst/>
              <a:gdLst/>
              <a:ahLst/>
              <a:cxnLst/>
              <a:rect l="l" t="t" r="r" b="b"/>
              <a:pathLst>
                <a:path w="32384" h="50800">
                  <a:moveTo>
                    <a:pt x="0" y="2757"/>
                  </a:moveTo>
                  <a:lnTo>
                    <a:pt x="4789" y="50684"/>
                  </a:lnTo>
                  <a:lnTo>
                    <a:pt x="13988" y="49764"/>
                  </a:lnTo>
                  <a:lnTo>
                    <a:pt x="9198" y="1838"/>
                  </a:lnTo>
                  <a:lnTo>
                    <a:pt x="0" y="2757"/>
                  </a:lnTo>
                  <a:close/>
                </a:path>
                <a:path w="32384" h="50800">
                  <a:moveTo>
                    <a:pt x="18397" y="919"/>
                  </a:moveTo>
                  <a:lnTo>
                    <a:pt x="23186" y="48845"/>
                  </a:lnTo>
                  <a:lnTo>
                    <a:pt x="32385" y="47926"/>
                  </a:lnTo>
                  <a:lnTo>
                    <a:pt x="27596" y="0"/>
                  </a:lnTo>
                  <a:lnTo>
                    <a:pt x="18397" y="919"/>
                  </a:lnTo>
                  <a:close/>
                </a:path>
              </a:pathLst>
            </a:custGeom>
            <a:solidFill>
              <a:srgbClr val="333333"/>
            </a:solidFill>
          </p:spPr>
          <p:txBody>
            <a:bodyPr wrap="square" lIns="0" tIns="0" rIns="0" bIns="0" rtlCol="0"/>
            <a:lstStyle/>
            <a:p>
              <a:endParaRPr/>
            </a:p>
          </p:txBody>
        </p:sp>
        <p:sp>
          <p:nvSpPr>
            <p:cNvPr id="152" name="object 152"/>
            <p:cNvSpPr/>
            <p:nvPr/>
          </p:nvSpPr>
          <p:spPr>
            <a:xfrm>
              <a:off x="7231128" y="4831549"/>
              <a:ext cx="25400" cy="46355"/>
            </a:xfrm>
            <a:custGeom>
              <a:avLst/>
              <a:gdLst/>
              <a:ahLst/>
              <a:cxnLst/>
              <a:rect l="l" t="t" r="r" b="b"/>
              <a:pathLst>
                <a:path w="25400" h="46354">
                  <a:moveTo>
                    <a:pt x="0" y="0"/>
                  </a:moveTo>
                  <a:lnTo>
                    <a:pt x="16724" y="5775"/>
                  </a:lnTo>
                  <a:lnTo>
                    <a:pt x="24984" y="45907"/>
                  </a:lnTo>
                </a:path>
              </a:pathLst>
            </a:custGeom>
            <a:ln w="13867">
              <a:solidFill>
                <a:srgbClr val="333333"/>
              </a:solidFill>
            </a:ln>
          </p:spPr>
          <p:txBody>
            <a:bodyPr wrap="square" lIns="0" tIns="0" rIns="0" bIns="0" rtlCol="0"/>
            <a:lstStyle/>
            <a:p>
              <a:endParaRPr/>
            </a:p>
          </p:txBody>
        </p:sp>
        <p:sp>
          <p:nvSpPr>
            <p:cNvPr id="153" name="object 153"/>
            <p:cNvSpPr/>
            <p:nvPr/>
          </p:nvSpPr>
          <p:spPr>
            <a:xfrm>
              <a:off x="7186284" y="4756513"/>
              <a:ext cx="127635" cy="70485"/>
            </a:xfrm>
            <a:custGeom>
              <a:avLst/>
              <a:gdLst/>
              <a:ahLst/>
              <a:cxnLst/>
              <a:rect l="l" t="t" r="r" b="b"/>
              <a:pathLst>
                <a:path w="127634" h="70485">
                  <a:moveTo>
                    <a:pt x="123925" y="17287"/>
                  </a:moveTo>
                  <a:lnTo>
                    <a:pt x="6541" y="61708"/>
                  </a:lnTo>
                  <a:lnTo>
                    <a:pt x="9813" y="70351"/>
                  </a:lnTo>
                  <a:lnTo>
                    <a:pt x="127196" y="25931"/>
                  </a:lnTo>
                  <a:lnTo>
                    <a:pt x="123925" y="17287"/>
                  </a:lnTo>
                  <a:close/>
                </a:path>
                <a:path w="127634" h="70485">
                  <a:moveTo>
                    <a:pt x="117383" y="0"/>
                  </a:moveTo>
                  <a:lnTo>
                    <a:pt x="0" y="44420"/>
                  </a:lnTo>
                  <a:lnTo>
                    <a:pt x="3271" y="53064"/>
                  </a:lnTo>
                  <a:lnTo>
                    <a:pt x="120654" y="8643"/>
                  </a:lnTo>
                  <a:lnTo>
                    <a:pt x="117383" y="0"/>
                  </a:lnTo>
                  <a:close/>
                </a:path>
              </a:pathLst>
            </a:custGeom>
            <a:solidFill>
              <a:srgbClr val="333333"/>
            </a:solidFill>
          </p:spPr>
          <p:txBody>
            <a:bodyPr wrap="square" lIns="0" tIns="0" rIns="0" bIns="0" rtlCol="0"/>
            <a:lstStyle/>
            <a:p>
              <a:endParaRPr/>
            </a:p>
          </p:txBody>
        </p:sp>
        <p:sp>
          <p:nvSpPr>
            <p:cNvPr id="154" name="object 154"/>
            <p:cNvSpPr/>
            <p:nvPr/>
          </p:nvSpPr>
          <p:spPr>
            <a:xfrm>
              <a:off x="7410996" y="4789932"/>
              <a:ext cx="57150" cy="149225"/>
            </a:xfrm>
            <a:custGeom>
              <a:avLst/>
              <a:gdLst/>
              <a:ahLst/>
              <a:cxnLst/>
              <a:rect l="l" t="t" r="r" b="b"/>
              <a:pathLst>
                <a:path w="57150" h="149225">
                  <a:moveTo>
                    <a:pt x="30975" y="147485"/>
                  </a:moveTo>
                  <a:lnTo>
                    <a:pt x="29883" y="136563"/>
                  </a:lnTo>
                  <a:lnTo>
                    <a:pt x="13830" y="138163"/>
                  </a:lnTo>
                  <a:lnTo>
                    <a:pt x="14922" y="149098"/>
                  </a:lnTo>
                  <a:lnTo>
                    <a:pt x="30975" y="147485"/>
                  </a:lnTo>
                  <a:close/>
                </a:path>
                <a:path w="57150" h="149225">
                  <a:moveTo>
                    <a:pt x="56629" y="69354"/>
                  </a:moveTo>
                  <a:lnTo>
                    <a:pt x="49707" y="0"/>
                  </a:lnTo>
                  <a:lnTo>
                    <a:pt x="0" y="4965"/>
                  </a:lnTo>
                  <a:lnTo>
                    <a:pt x="6934" y="74320"/>
                  </a:lnTo>
                  <a:lnTo>
                    <a:pt x="56629" y="69354"/>
                  </a:lnTo>
                  <a:close/>
                </a:path>
              </a:pathLst>
            </a:custGeom>
            <a:solidFill>
              <a:srgbClr val="FFFFFF"/>
            </a:solidFill>
          </p:spPr>
          <p:txBody>
            <a:bodyPr wrap="square" lIns="0" tIns="0" rIns="0" bIns="0" rtlCol="0"/>
            <a:lstStyle/>
            <a:p>
              <a:endParaRPr/>
            </a:p>
          </p:txBody>
        </p:sp>
        <p:pic>
          <p:nvPicPr>
            <p:cNvPr id="155" name="object 155"/>
            <p:cNvPicPr/>
            <p:nvPr/>
          </p:nvPicPr>
          <p:blipFill>
            <a:blip r:embed="rId57" cstate="print"/>
            <a:stretch>
              <a:fillRect/>
            </a:stretch>
          </p:blipFill>
          <p:spPr>
            <a:xfrm>
              <a:off x="7328725" y="4719097"/>
              <a:ext cx="157124" cy="152508"/>
            </a:xfrm>
            <a:prstGeom prst="rect">
              <a:avLst/>
            </a:prstGeom>
          </p:spPr>
        </p:pic>
        <p:pic>
          <p:nvPicPr>
            <p:cNvPr id="156" name="object 156"/>
            <p:cNvPicPr/>
            <p:nvPr/>
          </p:nvPicPr>
          <p:blipFill>
            <a:blip r:embed="rId58" cstate="print"/>
            <a:stretch>
              <a:fillRect/>
            </a:stretch>
          </p:blipFill>
          <p:spPr>
            <a:xfrm>
              <a:off x="7333348" y="4742205"/>
              <a:ext cx="152501" cy="152511"/>
            </a:xfrm>
            <a:prstGeom prst="rect">
              <a:avLst/>
            </a:prstGeom>
          </p:spPr>
        </p:pic>
        <p:pic>
          <p:nvPicPr>
            <p:cNvPr id="157" name="object 157"/>
            <p:cNvPicPr/>
            <p:nvPr/>
          </p:nvPicPr>
          <p:blipFill>
            <a:blip r:embed="rId59" cstate="print"/>
            <a:stretch>
              <a:fillRect/>
            </a:stretch>
          </p:blipFill>
          <p:spPr>
            <a:xfrm>
              <a:off x="7333348" y="4774556"/>
              <a:ext cx="157124" cy="157133"/>
            </a:xfrm>
            <a:prstGeom prst="rect">
              <a:avLst/>
            </a:prstGeom>
          </p:spPr>
        </p:pic>
        <p:pic>
          <p:nvPicPr>
            <p:cNvPr id="158" name="object 158"/>
            <p:cNvPicPr/>
            <p:nvPr/>
          </p:nvPicPr>
          <p:blipFill>
            <a:blip r:embed="rId60" cstate="print"/>
            <a:stretch>
              <a:fillRect/>
            </a:stretch>
          </p:blipFill>
          <p:spPr>
            <a:xfrm>
              <a:off x="7337971" y="4816150"/>
              <a:ext cx="152501" cy="152508"/>
            </a:xfrm>
            <a:prstGeom prst="rect">
              <a:avLst/>
            </a:prstGeom>
          </p:spPr>
        </p:pic>
        <p:pic>
          <p:nvPicPr>
            <p:cNvPr id="159" name="object 159"/>
            <p:cNvPicPr/>
            <p:nvPr/>
          </p:nvPicPr>
          <p:blipFill>
            <a:blip r:embed="rId61" cstate="print"/>
            <a:stretch>
              <a:fillRect/>
            </a:stretch>
          </p:blipFill>
          <p:spPr>
            <a:xfrm>
              <a:off x="7337971" y="4839258"/>
              <a:ext cx="152501" cy="143267"/>
            </a:xfrm>
            <a:prstGeom prst="rect">
              <a:avLst/>
            </a:prstGeom>
          </p:spPr>
        </p:pic>
        <p:pic>
          <p:nvPicPr>
            <p:cNvPr id="160" name="object 160"/>
            <p:cNvPicPr/>
            <p:nvPr/>
          </p:nvPicPr>
          <p:blipFill>
            <a:blip r:embed="rId62" cstate="print"/>
            <a:stretch>
              <a:fillRect/>
            </a:stretch>
          </p:blipFill>
          <p:spPr>
            <a:xfrm>
              <a:off x="7333348" y="4765313"/>
              <a:ext cx="152501" cy="157130"/>
            </a:xfrm>
            <a:prstGeom prst="rect">
              <a:avLst/>
            </a:prstGeom>
          </p:spPr>
        </p:pic>
        <p:pic>
          <p:nvPicPr>
            <p:cNvPr id="161" name="object 161"/>
            <p:cNvPicPr/>
            <p:nvPr/>
          </p:nvPicPr>
          <p:blipFill>
            <a:blip r:embed="rId63" cstate="print"/>
            <a:stretch>
              <a:fillRect/>
            </a:stretch>
          </p:blipFill>
          <p:spPr>
            <a:xfrm>
              <a:off x="7337971" y="4788420"/>
              <a:ext cx="152501" cy="152511"/>
            </a:xfrm>
            <a:prstGeom prst="rect">
              <a:avLst/>
            </a:prstGeom>
          </p:spPr>
        </p:pic>
        <p:pic>
          <p:nvPicPr>
            <p:cNvPr id="162" name="object 162"/>
            <p:cNvPicPr/>
            <p:nvPr/>
          </p:nvPicPr>
          <p:blipFill>
            <a:blip r:embed="rId64" cstate="print"/>
            <a:stretch>
              <a:fillRect/>
            </a:stretch>
          </p:blipFill>
          <p:spPr>
            <a:xfrm>
              <a:off x="7342594" y="4853127"/>
              <a:ext cx="152503" cy="138642"/>
            </a:xfrm>
            <a:prstGeom prst="rect">
              <a:avLst/>
            </a:prstGeom>
          </p:spPr>
        </p:pic>
        <p:sp>
          <p:nvSpPr>
            <p:cNvPr id="163" name="object 163"/>
            <p:cNvSpPr/>
            <p:nvPr/>
          </p:nvSpPr>
          <p:spPr>
            <a:xfrm>
              <a:off x="7408985" y="4790426"/>
              <a:ext cx="16510" cy="182880"/>
            </a:xfrm>
            <a:custGeom>
              <a:avLst/>
              <a:gdLst/>
              <a:ahLst/>
              <a:cxnLst/>
              <a:rect l="l" t="t" r="r" b="b"/>
              <a:pathLst>
                <a:path w="16509" h="182879">
                  <a:moveTo>
                    <a:pt x="0" y="0"/>
                  </a:moveTo>
                  <a:lnTo>
                    <a:pt x="16163" y="182637"/>
                  </a:lnTo>
                </a:path>
              </a:pathLst>
            </a:custGeom>
            <a:ln w="6932">
              <a:solidFill>
                <a:srgbClr val="FFCC00"/>
              </a:solidFill>
            </a:ln>
          </p:spPr>
          <p:txBody>
            <a:bodyPr wrap="square" lIns="0" tIns="0" rIns="0" bIns="0" rtlCol="0"/>
            <a:lstStyle/>
            <a:p>
              <a:endParaRPr/>
            </a:p>
          </p:txBody>
        </p:sp>
        <p:sp>
          <p:nvSpPr>
            <p:cNvPr id="164" name="object 164"/>
            <p:cNvSpPr/>
            <p:nvPr/>
          </p:nvSpPr>
          <p:spPr>
            <a:xfrm>
              <a:off x="7308445" y="4773308"/>
              <a:ext cx="15240" cy="170815"/>
            </a:xfrm>
            <a:custGeom>
              <a:avLst/>
              <a:gdLst/>
              <a:ahLst/>
              <a:cxnLst/>
              <a:rect l="l" t="t" r="r" b="b"/>
              <a:pathLst>
                <a:path w="15240" h="170814">
                  <a:moveTo>
                    <a:pt x="0" y="0"/>
                  </a:moveTo>
                  <a:lnTo>
                    <a:pt x="14945" y="170447"/>
                  </a:lnTo>
                </a:path>
              </a:pathLst>
            </a:custGeom>
            <a:ln w="6932">
              <a:solidFill>
                <a:srgbClr val="FFCC00"/>
              </a:solidFill>
            </a:ln>
          </p:spPr>
          <p:txBody>
            <a:bodyPr wrap="square" lIns="0" tIns="0" rIns="0" bIns="0" rtlCol="0"/>
            <a:lstStyle/>
            <a:p>
              <a:endParaRPr/>
            </a:p>
          </p:txBody>
        </p:sp>
        <p:sp>
          <p:nvSpPr>
            <p:cNvPr id="165" name="object 165"/>
            <p:cNvSpPr/>
            <p:nvPr/>
          </p:nvSpPr>
          <p:spPr>
            <a:xfrm>
              <a:off x="7465765" y="4903203"/>
              <a:ext cx="40640" cy="13970"/>
            </a:xfrm>
            <a:custGeom>
              <a:avLst/>
              <a:gdLst/>
              <a:ahLst/>
              <a:cxnLst/>
              <a:rect l="l" t="t" r="r" b="b"/>
              <a:pathLst>
                <a:path w="40640" h="13970">
                  <a:moveTo>
                    <a:pt x="40537" y="13345"/>
                  </a:moveTo>
                  <a:lnTo>
                    <a:pt x="0" y="0"/>
                  </a:lnTo>
                </a:path>
              </a:pathLst>
            </a:custGeom>
            <a:ln w="16168">
              <a:solidFill>
                <a:srgbClr val="333300"/>
              </a:solidFill>
            </a:ln>
          </p:spPr>
          <p:txBody>
            <a:bodyPr wrap="square" lIns="0" tIns="0" rIns="0" bIns="0" rtlCol="0"/>
            <a:lstStyle/>
            <a:p>
              <a:endParaRPr/>
            </a:p>
          </p:txBody>
        </p:sp>
        <p:sp>
          <p:nvSpPr>
            <p:cNvPr id="166" name="object 166"/>
            <p:cNvSpPr/>
            <p:nvPr/>
          </p:nvSpPr>
          <p:spPr>
            <a:xfrm>
              <a:off x="7430897" y="4904418"/>
              <a:ext cx="40005" cy="16510"/>
            </a:xfrm>
            <a:custGeom>
              <a:avLst/>
              <a:gdLst/>
              <a:ahLst/>
              <a:cxnLst/>
              <a:rect l="l" t="t" r="r" b="b"/>
              <a:pathLst>
                <a:path w="40004" h="16510">
                  <a:moveTo>
                    <a:pt x="0" y="16273"/>
                  </a:moveTo>
                  <a:lnTo>
                    <a:pt x="39665" y="0"/>
                  </a:lnTo>
                </a:path>
              </a:pathLst>
            </a:custGeom>
            <a:ln w="16168">
              <a:solidFill>
                <a:srgbClr val="333300"/>
              </a:solidFill>
            </a:ln>
          </p:spPr>
          <p:txBody>
            <a:bodyPr wrap="square" lIns="0" tIns="0" rIns="0" bIns="0" rtlCol="0"/>
            <a:lstStyle/>
            <a:p>
              <a:endParaRPr/>
            </a:p>
          </p:txBody>
        </p:sp>
        <p:sp>
          <p:nvSpPr>
            <p:cNvPr id="167" name="object 167"/>
            <p:cNvSpPr/>
            <p:nvPr/>
          </p:nvSpPr>
          <p:spPr>
            <a:xfrm>
              <a:off x="7432726" y="4902255"/>
              <a:ext cx="33655" cy="1905"/>
            </a:xfrm>
            <a:custGeom>
              <a:avLst/>
              <a:gdLst/>
              <a:ahLst/>
              <a:cxnLst/>
              <a:rect l="l" t="t" r="r" b="b"/>
              <a:pathLst>
                <a:path w="33654" h="1904">
                  <a:moveTo>
                    <a:pt x="33065" y="1361"/>
                  </a:moveTo>
                  <a:lnTo>
                    <a:pt x="0" y="0"/>
                  </a:lnTo>
                </a:path>
              </a:pathLst>
            </a:custGeom>
            <a:ln w="16168">
              <a:solidFill>
                <a:srgbClr val="333300"/>
              </a:solidFill>
            </a:ln>
          </p:spPr>
          <p:txBody>
            <a:bodyPr wrap="square" lIns="0" tIns="0" rIns="0" bIns="0" rtlCol="0"/>
            <a:lstStyle/>
            <a:p>
              <a:endParaRPr/>
            </a:p>
          </p:txBody>
        </p:sp>
        <p:sp>
          <p:nvSpPr>
            <p:cNvPr id="168" name="object 168"/>
            <p:cNvSpPr/>
            <p:nvPr/>
          </p:nvSpPr>
          <p:spPr>
            <a:xfrm>
              <a:off x="7191882" y="4846959"/>
              <a:ext cx="13970" cy="138430"/>
            </a:xfrm>
            <a:custGeom>
              <a:avLst/>
              <a:gdLst/>
              <a:ahLst/>
              <a:cxnLst/>
              <a:rect l="l" t="t" r="r" b="b"/>
              <a:pathLst>
                <a:path w="13970" h="138429">
                  <a:moveTo>
                    <a:pt x="13822" y="138273"/>
                  </a:moveTo>
                  <a:lnTo>
                    <a:pt x="0" y="0"/>
                  </a:lnTo>
                </a:path>
              </a:pathLst>
            </a:custGeom>
            <a:ln w="6931">
              <a:solidFill>
                <a:srgbClr val="FFCC00"/>
              </a:solidFill>
            </a:ln>
          </p:spPr>
          <p:txBody>
            <a:bodyPr wrap="square" lIns="0" tIns="0" rIns="0" bIns="0" rtlCol="0"/>
            <a:lstStyle/>
            <a:p>
              <a:endParaRPr/>
            </a:p>
          </p:txBody>
        </p:sp>
        <p:pic>
          <p:nvPicPr>
            <p:cNvPr id="169" name="object 169"/>
            <p:cNvPicPr/>
            <p:nvPr/>
          </p:nvPicPr>
          <p:blipFill>
            <a:blip r:embed="rId65" cstate="print"/>
            <a:stretch>
              <a:fillRect/>
            </a:stretch>
          </p:blipFill>
          <p:spPr>
            <a:xfrm>
              <a:off x="7213650" y="4967437"/>
              <a:ext cx="140119" cy="67233"/>
            </a:xfrm>
            <a:prstGeom prst="rect">
              <a:avLst/>
            </a:prstGeom>
          </p:spPr>
        </p:pic>
        <p:sp>
          <p:nvSpPr>
            <p:cNvPr id="170" name="object 170"/>
            <p:cNvSpPr/>
            <p:nvPr/>
          </p:nvSpPr>
          <p:spPr>
            <a:xfrm>
              <a:off x="7219613" y="4981761"/>
              <a:ext cx="104139" cy="54610"/>
            </a:xfrm>
            <a:custGeom>
              <a:avLst/>
              <a:gdLst/>
              <a:ahLst/>
              <a:cxnLst/>
              <a:rect l="l" t="t" r="r" b="b"/>
              <a:pathLst>
                <a:path w="104140" h="54610">
                  <a:moveTo>
                    <a:pt x="103933" y="0"/>
                  </a:moveTo>
                  <a:lnTo>
                    <a:pt x="65405" y="15985"/>
                  </a:lnTo>
                  <a:lnTo>
                    <a:pt x="23714" y="40128"/>
                  </a:lnTo>
                  <a:lnTo>
                    <a:pt x="9615" y="48722"/>
                  </a:lnTo>
                  <a:lnTo>
                    <a:pt x="0" y="54589"/>
                  </a:lnTo>
                </a:path>
              </a:pathLst>
            </a:custGeom>
            <a:ln w="23848">
              <a:solidFill>
                <a:srgbClr val="000000"/>
              </a:solidFill>
            </a:ln>
          </p:spPr>
          <p:txBody>
            <a:bodyPr wrap="square" lIns="0" tIns="0" rIns="0" bIns="0" rtlCol="0"/>
            <a:lstStyle/>
            <a:p>
              <a:endParaRPr/>
            </a:p>
          </p:txBody>
        </p:sp>
        <p:sp>
          <p:nvSpPr>
            <p:cNvPr id="171" name="object 171"/>
            <p:cNvSpPr/>
            <p:nvPr/>
          </p:nvSpPr>
          <p:spPr>
            <a:xfrm>
              <a:off x="7218956" y="5016339"/>
              <a:ext cx="72390" cy="20955"/>
            </a:xfrm>
            <a:custGeom>
              <a:avLst/>
              <a:gdLst/>
              <a:ahLst/>
              <a:cxnLst/>
              <a:rect l="l" t="t" r="r" b="b"/>
              <a:pathLst>
                <a:path w="72390" h="20954">
                  <a:moveTo>
                    <a:pt x="71936" y="0"/>
                  </a:moveTo>
                  <a:lnTo>
                    <a:pt x="27377" y="9600"/>
                  </a:lnTo>
                  <a:lnTo>
                    <a:pt x="9199" y="16630"/>
                  </a:lnTo>
                  <a:lnTo>
                    <a:pt x="0" y="20512"/>
                  </a:lnTo>
                </a:path>
              </a:pathLst>
            </a:custGeom>
            <a:ln w="20795">
              <a:solidFill>
                <a:srgbClr val="000000"/>
              </a:solidFill>
            </a:ln>
          </p:spPr>
          <p:txBody>
            <a:bodyPr wrap="square" lIns="0" tIns="0" rIns="0" bIns="0" rtlCol="0"/>
            <a:lstStyle/>
            <a:p>
              <a:endParaRPr/>
            </a:p>
          </p:txBody>
        </p:sp>
        <p:sp>
          <p:nvSpPr>
            <p:cNvPr id="172" name="object 172"/>
            <p:cNvSpPr/>
            <p:nvPr/>
          </p:nvSpPr>
          <p:spPr>
            <a:xfrm>
              <a:off x="7240976" y="4975710"/>
              <a:ext cx="60960" cy="66040"/>
            </a:xfrm>
            <a:custGeom>
              <a:avLst/>
              <a:gdLst/>
              <a:ahLst/>
              <a:cxnLst/>
              <a:rect l="l" t="t" r="r" b="b"/>
              <a:pathLst>
                <a:path w="60959" h="66039">
                  <a:moveTo>
                    <a:pt x="60478" y="0"/>
                  </a:moveTo>
                  <a:lnTo>
                    <a:pt x="29239" y="30959"/>
                  </a:lnTo>
                  <a:lnTo>
                    <a:pt x="12375" y="48921"/>
                  </a:lnTo>
                  <a:lnTo>
                    <a:pt x="7352" y="54759"/>
                  </a:lnTo>
                  <a:lnTo>
                    <a:pt x="3825" y="60222"/>
                  </a:lnTo>
                  <a:lnTo>
                    <a:pt x="0" y="65761"/>
                  </a:lnTo>
                </a:path>
              </a:pathLst>
            </a:custGeom>
            <a:ln w="18485">
              <a:solidFill>
                <a:srgbClr val="000000"/>
              </a:solidFill>
            </a:ln>
          </p:spPr>
          <p:txBody>
            <a:bodyPr wrap="square" lIns="0" tIns="0" rIns="0" bIns="0" rtlCol="0"/>
            <a:lstStyle/>
            <a:p>
              <a:endParaRPr/>
            </a:p>
          </p:txBody>
        </p:sp>
        <p:sp>
          <p:nvSpPr>
            <p:cNvPr id="173" name="object 173"/>
            <p:cNvSpPr/>
            <p:nvPr/>
          </p:nvSpPr>
          <p:spPr>
            <a:xfrm>
              <a:off x="7289530" y="4982591"/>
              <a:ext cx="33655" cy="33655"/>
            </a:xfrm>
            <a:custGeom>
              <a:avLst/>
              <a:gdLst/>
              <a:ahLst/>
              <a:cxnLst/>
              <a:rect l="l" t="t" r="r" b="b"/>
              <a:pathLst>
                <a:path w="33654" h="33654">
                  <a:moveTo>
                    <a:pt x="33600" y="0"/>
                  </a:moveTo>
                  <a:lnTo>
                    <a:pt x="27303" y="6039"/>
                  </a:lnTo>
                  <a:lnTo>
                    <a:pt x="20926" y="11979"/>
                  </a:lnTo>
                  <a:lnTo>
                    <a:pt x="15367" y="17593"/>
                  </a:lnTo>
                  <a:lnTo>
                    <a:pt x="9807" y="23207"/>
                  </a:lnTo>
                  <a:lnTo>
                    <a:pt x="4903" y="28294"/>
                  </a:lnTo>
                  <a:lnTo>
                    <a:pt x="0" y="33382"/>
                  </a:lnTo>
                </a:path>
              </a:pathLst>
            </a:custGeom>
            <a:ln w="18483">
              <a:solidFill>
                <a:srgbClr val="000000"/>
              </a:solidFill>
            </a:ln>
          </p:spPr>
          <p:txBody>
            <a:bodyPr wrap="square" lIns="0" tIns="0" rIns="0" bIns="0" rtlCol="0"/>
            <a:lstStyle/>
            <a:p>
              <a:endParaRPr/>
            </a:p>
          </p:txBody>
        </p:sp>
        <p:sp>
          <p:nvSpPr>
            <p:cNvPr id="174" name="object 174"/>
            <p:cNvSpPr/>
            <p:nvPr/>
          </p:nvSpPr>
          <p:spPr>
            <a:xfrm>
              <a:off x="7289767" y="4975572"/>
              <a:ext cx="13970" cy="41275"/>
            </a:xfrm>
            <a:custGeom>
              <a:avLst/>
              <a:gdLst/>
              <a:ahLst/>
              <a:cxnLst/>
              <a:rect l="l" t="t" r="r" b="b"/>
              <a:pathLst>
                <a:path w="13970" h="41275">
                  <a:moveTo>
                    <a:pt x="13716" y="0"/>
                  </a:moveTo>
                  <a:lnTo>
                    <a:pt x="11172" y="5340"/>
                  </a:lnTo>
                  <a:lnTo>
                    <a:pt x="8546" y="10581"/>
                  </a:lnTo>
                  <a:lnTo>
                    <a:pt x="6151" y="17452"/>
                  </a:lnTo>
                  <a:lnTo>
                    <a:pt x="3755" y="24323"/>
                  </a:lnTo>
                  <a:lnTo>
                    <a:pt x="2027" y="32473"/>
                  </a:lnTo>
                  <a:lnTo>
                    <a:pt x="0" y="40699"/>
                  </a:lnTo>
                </a:path>
              </a:pathLst>
            </a:custGeom>
            <a:ln w="16173">
              <a:solidFill>
                <a:srgbClr val="000000"/>
              </a:solidFill>
            </a:ln>
          </p:spPr>
          <p:txBody>
            <a:bodyPr wrap="square" lIns="0" tIns="0" rIns="0" bIns="0" rtlCol="0"/>
            <a:lstStyle/>
            <a:p>
              <a:endParaRPr/>
            </a:p>
          </p:txBody>
        </p:sp>
        <p:sp>
          <p:nvSpPr>
            <p:cNvPr id="175" name="object 175"/>
            <p:cNvSpPr/>
            <p:nvPr/>
          </p:nvSpPr>
          <p:spPr>
            <a:xfrm>
              <a:off x="7303264" y="4975261"/>
              <a:ext cx="21590" cy="5715"/>
            </a:xfrm>
            <a:custGeom>
              <a:avLst/>
              <a:gdLst/>
              <a:ahLst/>
              <a:cxnLst/>
              <a:rect l="l" t="t" r="r" b="b"/>
              <a:pathLst>
                <a:path w="21590" h="5714">
                  <a:moveTo>
                    <a:pt x="21595" y="5449"/>
                  </a:moveTo>
                  <a:lnTo>
                    <a:pt x="18111" y="3789"/>
                  </a:lnTo>
                  <a:lnTo>
                    <a:pt x="14329" y="2203"/>
                  </a:lnTo>
                  <a:lnTo>
                    <a:pt x="10730" y="1295"/>
                  </a:lnTo>
                  <a:lnTo>
                    <a:pt x="7130" y="387"/>
                  </a:lnTo>
                  <a:lnTo>
                    <a:pt x="3714" y="156"/>
                  </a:lnTo>
                  <a:lnTo>
                    <a:pt x="0" y="0"/>
                  </a:lnTo>
                </a:path>
              </a:pathLst>
            </a:custGeom>
            <a:ln w="16164">
              <a:solidFill>
                <a:srgbClr val="000000"/>
              </a:solidFill>
            </a:ln>
          </p:spPr>
          <p:txBody>
            <a:bodyPr wrap="square" lIns="0" tIns="0" rIns="0" bIns="0" rtlCol="0"/>
            <a:lstStyle/>
            <a:p>
              <a:endParaRPr/>
            </a:p>
          </p:txBody>
        </p:sp>
        <p:sp>
          <p:nvSpPr>
            <p:cNvPr id="176" name="object 176"/>
            <p:cNvSpPr/>
            <p:nvPr/>
          </p:nvSpPr>
          <p:spPr>
            <a:xfrm>
              <a:off x="7254647" y="4999374"/>
              <a:ext cx="34925" cy="17145"/>
            </a:xfrm>
            <a:custGeom>
              <a:avLst/>
              <a:gdLst/>
              <a:ahLst/>
              <a:cxnLst/>
              <a:rect l="l" t="t" r="r" b="b"/>
              <a:pathLst>
                <a:path w="34925" h="17145">
                  <a:moveTo>
                    <a:pt x="34864" y="16586"/>
                  </a:moveTo>
                  <a:lnTo>
                    <a:pt x="31930" y="13825"/>
                  </a:lnTo>
                  <a:lnTo>
                    <a:pt x="28778" y="11238"/>
                  </a:lnTo>
                  <a:lnTo>
                    <a:pt x="25890" y="9429"/>
                  </a:lnTo>
                  <a:lnTo>
                    <a:pt x="23002" y="7621"/>
                  </a:lnTo>
                  <a:lnTo>
                    <a:pt x="21460" y="7042"/>
                  </a:lnTo>
                  <a:lnTo>
                    <a:pt x="17294" y="5433"/>
                  </a:lnTo>
                  <a:lnTo>
                    <a:pt x="13129" y="3824"/>
                  </a:lnTo>
                  <a:lnTo>
                    <a:pt x="6605" y="1962"/>
                  </a:lnTo>
                  <a:lnTo>
                    <a:pt x="0" y="0"/>
                  </a:lnTo>
                </a:path>
              </a:pathLst>
            </a:custGeom>
            <a:ln w="16173">
              <a:solidFill>
                <a:srgbClr val="000000"/>
              </a:solidFill>
            </a:ln>
          </p:spPr>
          <p:txBody>
            <a:bodyPr wrap="square" lIns="0" tIns="0" rIns="0" bIns="0" rtlCol="0"/>
            <a:lstStyle/>
            <a:p>
              <a:endParaRPr/>
            </a:p>
          </p:txBody>
        </p:sp>
        <p:sp>
          <p:nvSpPr>
            <p:cNvPr id="177" name="object 177"/>
            <p:cNvSpPr/>
            <p:nvPr/>
          </p:nvSpPr>
          <p:spPr>
            <a:xfrm>
              <a:off x="7240557" y="5015961"/>
              <a:ext cx="49530" cy="26670"/>
            </a:xfrm>
            <a:custGeom>
              <a:avLst/>
              <a:gdLst/>
              <a:ahLst/>
              <a:cxnLst/>
              <a:rect l="l" t="t" r="r" b="b"/>
              <a:pathLst>
                <a:path w="49529" h="26670">
                  <a:moveTo>
                    <a:pt x="48956" y="0"/>
                  </a:moveTo>
                  <a:lnTo>
                    <a:pt x="34483" y="7773"/>
                  </a:lnTo>
                  <a:lnTo>
                    <a:pt x="24560" y="13108"/>
                  </a:lnTo>
                  <a:lnTo>
                    <a:pt x="14595" y="18477"/>
                  </a:lnTo>
                  <a:lnTo>
                    <a:pt x="0" y="26349"/>
                  </a:lnTo>
                </a:path>
              </a:pathLst>
            </a:custGeom>
            <a:ln w="16177">
              <a:solidFill>
                <a:srgbClr val="000000"/>
              </a:solidFill>
            </a:ln>
          </p:spPr>
          <p:txBody>
            <a:bodyPr wrap="square" lIns="0" tIns="0" rIns="0" bIns="0" rtlCol="0"/>
            <a:lstStyle/>
            <a:p>
              <a:endParaRPr/>
            </a:p>
          </p:txBody>
        </p:sp>
        <p:sp>
          <p:nvSpPr>
            <p:cNvPr id="178" name="object 178"/>
            <p:cNvSpPr/>
            <p:nvPr/>
          </p:nvSpPr>
          <p:spPr>
            <a:xfrm>
              <a:off x="7219214" y="5037167"/>
              <a:ext cx="20320" cy="6985"/>
            </a:xfrm>
            <a:custGeom>
              <a:avLst/>
              <a:gdLst/>
              <a:ahLst/>
              <a:cxnLst/>
              <a:rect l="l" t="t" r="r" b="b"/>
              <a:pathLst>
                <a:path w="20320" h="6985">
                  <a:moveTo>
                    <a:pt x="20283" y="6500"/>
                  </a:moveTo>
                  <a:lnTo>
                    <a:pt x="3795" y="256"/>
                  </a:lnTo>
                  <a:lnTo>
                    <a:pt x="0" y="0"/>
                  </a:lnTo>
                </a:path>
              </a:pathLst>
            </a:custGeom>
            <a:ln w="11546">
              <a:solidFill>
                <a:srgbClr val="000000"/>
              </a:solidFill>
            </a:ln>
          </p:spPr>
          <p:txBody>
            <a:bodyPr wrap="square" lIns="0" tIns="0" rIns="0" bIns="0" rtlCol="0"/>
            <a:lstStyle/>
            <a:p>
              <a:endParaRPr/>
            </a:p>
          </p:txBody>
        </p:sp>
        <p:sp>
          <p:nvSpPr>
            <p:cNvPr id="179" name="object 179"/>
            <p:cNvSpPr/>
            <p:nvPr/>
          </p:nvSpPr>
          <p:spPr>
            <a:xfrm>
              <a:off x="7219373" y="4975185"/>
              <a:ext cx="83185" cy="60960"/>
            </a:xfrm>
            <a:custGeom>
              <a:avLst/>
              <a:gdLst/>
              <a:ahLst/>
              <a:cxnLst/>
              <a:rect l="l" t="t" r="r" b="b"/>
              <a:pathLst>
                <a:path w="83184" h="60960">
                  <a:moveTo>
                    <a:pt x="82735" y="0"/>
                  </a:moveTo>
                  <a:lnTo>
                    <a:pt x="49711" y="22011"/>
                  </a:lnTo>
                  <a:lnTo>
                    <a:pt x="42250" y="27497"/>
                  </a:lnTo>
                  <a:lnTo>
                    <a:pt x="9501" y="52093"/>
                  </a:lnTo>
                  <a:lnTo>
                    <a:pt x="4790" y="56528"/>
                  </a:lnTo>
                  <a:lnTo>
                    <a:pt x="0" y="60862"/>
                  </a:lnTo>
                </a:path>
              </a:pathLst>
            </a:custGeom>
            <a:ln w="16176">
              <a:solidFill>
                <a:srgbClr val="000000"/>
              </a:solidFill>
            </a:ln>
          </p:spPr>
          <p:txBody>
            <a:bodyPr wrap="square" lIns="0" tIns="0" rIns="0" bIns="0" rtlCol="0"/>
            <a:lstStyle/>
            <a:p>
              <a:endParaRPr/>
            </a:p>
          </p:txBody>
        </p:sp>
        <p:sp>
          <p:nvSpPr>
            <p:cNvPr id="180" name="object 180"/>
            <p:cNvSpPr/>
            <p:nvPr/>
          </p:nvSpPr>
          <p:spPr>
            <a:xfrm>
              <a:off x="7254881" y="4975262"/>
              <a:ext cx="48895" cy="24765"/>
            </a:xfrm>
            <a:custGeom>
              <a:avLst/>
              <a:gdLst/>
              <a:ahLst/>
              <a:cxnLst/>
              <a:rect l="l" t="t" r="r" b="b"/>
              <a:pathLst>
                <a:path w="48895" h="24764">
                  <a:moveTo>
                    <a:pt x="48367" y="0"/>
                  </a:moveTo>
                  <a:lnTo>
                    <a:pt x="34092" y="7220"/>
                  </a:lnTo>
                  <a:lnTo>
                    <a:pt x="24295" y="12168"/>
                  </a:lnTo>
                  <a:lnTo>
                    <a:pt x="14443" y="17129"/>
                  </a:lnTo>
                  <a:lnTo>
                    <a:pt x="0" y="24392"/>
                  </a:lnTo>
                </a:path>
              </a:pathLst>
            </a:custGeom>
            <a:ln w="13866">
              <a:solidFill>
                <a:srgbClr val="000000"/>
              </a:solidFill>
            </a:ln>
          </p:spPr>
          <p:txBody>
            <a:bodyPr wrap="square" lIns="0" tIns="0" rIns="0" bIns="0" rtlCol="0"/>
            <a:lstStyle/>
            <a:p>
              <a:endParaRPr/>
            </a:p>
          </p:txBody>
        </p:sp>
        <p:sp>
          <p:nvSpPr>
            <p:cNvPr id="181" name="object 181"/>
            <p:cNvSpPr/>
            <p:nvPr/>
          </p:nvSpPr>
          <p:spPr>
            <a:xfrm>
              <a:off x="7219777" y="5000183"/>
              <a:ext cx="34925" cy="35560"/>
            </a:xfrm>
            <a:custGeom>
              <a:avLst/>
              <a:gdLst/>
              <a:ahLst/>
              <a:cxnLst/>
              <a:rect l="l" t="t" r="r" b="b"/>
              <a:pathLst>
                <a:path w="34925" h="35560">
                  <a:moveTo>
                    <a:pt x="34459" y="0"/>
                  </a:moveTo>
                  <a:lnTo>
                    <a:pt x="28769" y="4558"/>
                  </a:lnTo>
                  <a:lnTo>
                    <a:pt x="22998" y="9015"/>
                  </a:lnTo>
                  <a:lnTo>
                    <a:pt x="18943" y="12924"/>
                  </a:lnTo>
                  <a:lnTo>
                    <a:pt x="14887" y="16832"/>
                  </a:lnTo>
                  <a:lnTo>
                    <a:pt x="11534" y="21168"/>
                  </a:lnTo>
                  <a:lnTo>
                    <a:pt x="9230" y="23674"/>
                  </a:lnTo>
                  <a:lnTo>
                    <a:pt x="6925" y="26179"/>
                  </a:lnTo>
                  <a:lnTo>
                    <a:pt x="6130" y="26981"/>
                  </a:lnTo>
                  <a:lnTo>
                    <a:pt x="4701" y="28786"/>
                  </a:lnTo>
                  <a:lnTo>
                    <a:pt x="3272" y="30590"/>
                  </a:lnTo>
                  <a:lnTo>
                    <a:pt x="1786" y="32771"/>
                  </a:lnTo>
                  <a:lnTo>
                    <a:pt x="0" y="35026"/>
                  </a:lnTo>
                </a:path>
              </a:pathLst>
            </a:custGeom>
            <a:ln w="11555">
              <a:solidFill>
                <a:srgbClr val="000000"/>
              </a:solidFill>
            </a:ln>
          </p:spPr>
          <p:txBody>
            <a:bodyPr wrap="square" lIns="0" tIns="0" rIns="0" bIns="0" rtlCol="0"/>
            <a:lstStyle/>
            <a:p>
              <a:endParaRPr/>
            </a:p>
          </p:txBody>
        </p:sp>
        <p:pic>
          <p:nvPicPr>
            <p:cNvPr id="182" name="object 182"/>
            <p:cNvPicPr/>
            <p:nvPr/>
          </p:nvPicPr>
          <p:blipFill>
            <a:blip r:embed="rId66" cstate="print"/>
            <a:stretch>
              <a:fillRect/>
            </a:stretch>
          </p:blipFill>
          <p:spPr>
            <a:xfrm>
              <a:off x="7212393" y="4979835"/>
              <a:ext cx="120621" cy="61955"/>
            </a:xfrm>
            <a:prstGeom prst="rect">
              <a:avLst/>
            </a:prstGeom>
          </p:spPr>
        </p:pic>
        <p:sp>
          <p:nvSpPr>
            <p:cNvPr id="183" name="object 183"/>
            <p:cNvSpPr/>
            <p:nvPr/>
          </p:nvSpPr>
          <p:spPr>
            <a:xfrm>
              <a:off x="7212405" y="4979891"/>
              <a:ext cx="120650" cy="62230"/>
            </a:xfrm>
            <a:custGeom>
              <a:avLst/>
              <a:gdLst/>
              <a:ahLst/>
              <a:cxnLst/>
              <a:rect l="l" t="t" r="r" b="b"/>
              <a:pathLst>
                <a:path w="120650" h="62229">
                  <a:moveTo>
                    <a:pt x="120611" y="3182"/>
                  </a:moveTo>
                  <a:lnTo>
                    <a:pt x="89626" y="32840"/>
                  </a:lnTo>
                  <a:lnTo>
                    <a:pt x="42679" y="54457"/>
                  </a:lnTo>
                  <a:lnTo>
                    <a:pt x="7209" y="61900"/>
                  </a:lnTo>
                  <a:lnTo>
                    <a:pt x="0" y="58718"/>
                  </a:lnTo>
                  <a:lnTo>
                    <a:pt x="30984" y="29060"/>
                  </a:lnTo>
                  <a:lnTo>
                    <a:pt x="77932" y="7443"/>
                  </a:lnTo>
                  <a:lnTo>
                    <a:pt x="113401" y="0"/>
                  </a:lnTo>
                  <a:lnTo>
                    <a:pt x="120611" y="3182"/>
                  </a:lnTo>
                  <a:close/>
                </a:path>
              </a:pathLst>
            </a:custGeom>
            <a:ln w="6931">
              <a:solidFill>
                <a:srgbClr val="99CCFF"/>
              </a:solidFill>
            </a:ln>
          </p:spPr>
          <p:txBody>
            <a:bodyPr wrap="square" lIns="0" tIns="0" rIns="0" bIns="0" rtlCol="0"/>
            <a:lstStyle/>
            <a:p>
              <a:endParaRPr/>
            </a:p>
          </p:txBody>
        </p:sp>
        <p:pic>
          <p:nvPicPr>
            <p:cNvPr id="184" name="object 184"/>
            <p:cNvPicPr/>
            <p:nvPr/>
          </p:nvPicPr>
          <p:blipFill>
            <a:blip r:embed="rId67" cstate="print"/>
            <a:stretch>
              <a:fillRect/>
            </a:stretch>
          </p:blipFill>
          <p:spPr>
            <a:xfrm>
              <a:off x="7296378" y="4922446"/>
              <a:ext cx="143260" cy="184858"/>
            </a:xfrm>
            <a:prstGeom prst="rect">
              <a:avLst/>
            </a:prstGeom>
          </p:spPr>
        </p:pic>
        <p:sp>
          <p:nvSpPr>
            <p:cNvPr id="185" name="object 185"/>
            <p:cNvSpPr/>
            <p:nvPr/>
          </p:nvSpPr>
          <p:spPr>
            <a:xfrm>
              <a:off x="7362089" y="5035484"/>
              <a:ext cx="15875" cy="6350"/>
            </a:xfrm>
            <a:custGeom>
              <a:avLst/>
              <a:gdLst/>
              <a:ahLst/>
              <a:cxnLst/>
              <a:rect l="l" t="t" r="r" b="b"/>
              <a:pathLst>
                <a:path w="15875" h="6350">
                  <a:moveTo>
                    <a:pt x="150" y="3936"/>
                  </a:moveTo>
                  <a:lnTo>
                    <a:pt x="301" y="5444"/>
                  </a:lnTo>
                  <a:lnTo>
                    <a:pt x="3899" y="6319"/>
                  </a:lnTo>
                  <a:lnTo>
                    <a:pt x="8186" y="5891"/>
                  </a:lnTo>
                  <a:lnTo>
                    <a:pt x="12473" y="5462"/>
                  </a:lnTo>
                  <a:lnTo>
                    <a:pt x="15827" y="3892"/>
                  </a:lnTo>
                  <a:lnTo>
                    <a:pt x="15676" y="2383"/>
                  </a:lnTo>
                  <a:lnTo>
                    <a:pt x="15525" y="875"/>
                  </a:lnTo>
                  <a:lnTo>
                    <a:pt x="11927" y="0"/>
                  </a:lnTo>
                  <a:lnTo>
                    <a:pt x="7640" y="428"/>
                  </a:lnTo>
                  <a:lnTo>
                    <a:pt x="3353" y="857"/>
                  </a:lnTo>
                  <a:lnTo>
                    <a:pt x="0" y="2427"/>
                  </a:lnTo>
                  <a:lnTo>
                    <a:pt x="150" y="3936"/>
                  </a:lnTo>
                  <a:close/>
                </a:path>
              </a:pathLst>
            </a:custGeom>
            <a:ln w="6929">
              <a:solidFill>
                <a:srgbClr val="FF0000"/>
              </a:solidFill>
            </a:ln>
          </p:spPr>
          <p:txBody>
            <a:bodyPr wrap="square" lIns="0" tIns="0" rIns="0" bIns="0" rtlCol="0"/>
            <a:lstStyle/>
            <a:p>
              <a:endParaRPr/>
            </a:p>
          </p:txBody>
        </p:sp>
        <p:sp>
          <p:nvSpPr>
            <p:cNvPr id="186" name="object 186"/>
            <p:cNvSpPr/>
            <p:nvPr/>
          </p:nvSpPr>
          <p:spPr>
            <a:xfrm>
              <a:off x="7371189" y="5055723"/>
              <a:ext cx="14604" cy="10160"/>
            </a:xfrm>
            <a:custGeom>
              <a:avLst/>
              <a:gdLst/>
              <a:ahLst/>
              <a:cxnLst/>
              <a:rect l="l" t="t" r="r" b="b"/>
              <a:pathLst>
                <a:path w="14604" h="10160">
                  <a:moveTo>
                    <a:pt x="0" y="0"/>
                  </a:moveTo>
                  <a:lnTo>
                    <a:pt x="4143" y="6587"/>
                  </a:lnTo>
                  <a:lnTo>
                    <a:pt x="14072" y="10050"/>
                  </a:lnTo>
                </a:path>
              </a:pathLst>
            </a:custGeom>
            <a:ln w="13859">
              <a:solidFill>
                <a:srgbClr val="959595"/>
              </a:solidFill>
            </a:ln>
          </p:spPr>
          <p:txBody>
            <a:bodyPr wrap="square" lIns="0" tIns="0" rIns="0" bIns="0" rtlCol="0"/>
            <a:lstStyle/>
            <a:p>
              <a:endParaRPr/>
            </a:p>
          </p:txBody>
        </p:sp>
        <p:sp>
          <p:nvSpPr>
            <p:cNvPr id="187" name="object 187"/>
            <p:cNvSpPr/>
            <p:nvPr/>
          </p:nvSpPr>
          <p:spPr>
            <a:xfrm>
              <a:off x="7180052" y="4786146"/>
              <a:ext cx="7620" cy="3175"/>
            </a:xfrm>
            <a:custGeom>
              <a:avLst/>
              <a:gdLst/>
              <a:ahLst/>
              <a:cxnLst/>
              <a:rect l="l" t="t" r="r" b="b"/>
              <a:pathLst>
                <a:path w="7620" h="3175">
                  <a:moveTo>
                    <a:pt x="7623" y="3057"/>
                  </a:moveTo>
                  <a:lnTo>
                    <a:pt x="0" y="0"/>
                  </a:lnTo>
                </a:path>
              </a:pathLst>
            </a:custGeom>
            <a:ln w="20788">
              <a:solidFill>
                <a:srgbClr val="959595"/>
              </a:solidFill>
            </a:ln>
          </p:spPr>
          <p:txBody>
            <a:bodyPr wrap="square" lIns="0" tIns="0" rIns="0" bIns="0" rtlCol="0"/>
            <a:lstStyle/>
            <a:p>
              <a:endParaRPr/>
            </a:p>
          </p:txBody>
        </p:sp>
        <p:sp>
          <p:nvSpPr>
            <p:cNvPr id="188" name="object 188"/>
            <p:cNvSpPr/>
            <p:nvPr/>
          </p:nvSpPr>
          <p:spPr>
            <a:xfrm>
              <a:off x="7347852" y="4780392"/>
              <a:ext cx="15875" cy="154305"/>
            </a:xfrm>
            <a:custGeom>
              <a:avLst/>
              <a:gdLst/>
              <a:ahLst/>
              <a:cxnLst/>
              <a:rect l="l" t="t" r="r" b="b"/>
              <a:pathLst>
                <a:path w="15875" h="154304">
                  <a:moveTo>
                    <a:pt x="15419" y="154276"/>
                  </a:moveTo>
                  <a:lnTo>
                    <a:pt x="0" y="0"/>
                  </a:lnTo>
                </a:path>
              </a:pathLst>
            </a:custGeom>
            <a:ln w="16176">
              <a:solidFill>
                <a:srgbClr val="333333"/>
              </a:solidFill>
            </a:ln>
          </p:spPr>
          <p:txBody>
            <a:bodyPr wrap="square" lIns="0" tIns="0" rIns="0" bIns="0" rtlCol="0"/>
            <a:lstStyle/>
            <a:p>
              <a:endParaRPr/>
            </a:p>
          </p:txBody>
        </p:sp>
        <p:sp>
          <p:nvSpPr>
            <p:cNvPr id="189" name="object 189"/>
            <p:cNvSpPr/>
            <p:nvPr/>
          </p:nvSpPr>
          <p:spPr>
            <a:xfrm>
              <a:off x="7378232" y="4791364"/>
              <a:ext cx="15875" cy="154305"/>
            </a:xfrm>
            <a:custGeom>
              <a:avLst/>
              <a:gdLst/>
              <a:ahLst/>
              <a:cxnLst/>
              <a:rect l="l" t="t" r="r" b="b"/>
              <a:pathLst>
                <a:path w="15875" h="154304">
                  <a:moveTo>
                    <a:pt x="15377" y="153856"/>
                  </a:moveTo>
                  <a:lnTo>
                    <a:pt x="0" y="0"/>
                  </a:lnTo>
                </a:path>
              </a:pathLst>
            </a:custGeom>
            <a:ln w="16176">
              <a:solidFill>
                <a:srgbClr val="333333"/>
              </a:solidFill>
            </a:ln>
          </p:spPr>
          <p:txBody>
            <a:bodyPr wrap="square" lIns="0" tIns="0" rIns="0" bIns="0" rtlCol="0"/>
            <a:lstStyle/>
            <a:p>
              <a:endParaRPr/>
            </a:p>
          </p:txBody>
        </p:sp>
        <p:pic>
          <p:nvPicPr>
            <p:cNvPr id="190" name="object 190"/>
            <p:cNvPicPr/>
            <p:nvPr/>
          </p:nvPicPr>
          <p:blipFill>
            <a:blip r:embed="rId68" cstate="print"/>
            <a:stretch>
              <a:fillRect/>
            </a:stretch>
          </p:blipFill>
          <p:spPr>
            <a:xfrm>
              <a:off x="7288271" y="5020804"/>
              <a:ext cx="53010" cy="52055"/>
            </a:xfrm>
            <a:prstGeom prst="rect">
              <a:avLst/>
            </a:prstGeom>
          </p:spPr>
        </p:pic>
        <p:sp>
          <p:nvSpPr>
            <p:cNvPr id="191" name="object 191"/>
            <p:cNvSpPr/>
            <p:nvPr/>
          </p:nvSpPr>
          <p:spPr>
            <a:xfrm>
              <a:off x="7288249" y="5033637"/>
              <a:ext cx="55244" cy="24765"/>
            </a:xfrm>
            <a:custGeom>
              <a:avLst/>
              <a:gdLst/>
              <a:ahLst/>
              <a:cxnLst/>
              <a:rect l="l" t="t" r="r" b="b"/>
              <a:pathLst>
                <a:path w="55245" h="24764">
                  <a:moveTo>
                    <a:pt x="0" y="24238"/>
                  </a:moveTo>
                  <a:lnTo>
                    <a:pt x="5973" y="23340"/>
                  </a:lnTo>
                  <a:lnTo>
                    <a:pt x="11946" y="22443"/>
                  </a:lnTo>
                  <a:lnTo>
                    <a:pt x="17031" y="20949"/>
                  </a:lnTo>
                  <a:lnTo>
                    <a:pt x="22115" y="19456"/>
                  </a:lnTo>
                  <a:lnTo>
                    <a:pt x="24914" y="18806"/>
                  </a:lnTo>
                  <a:lnTo>
                    <a:pt x="31157" y="15265"/>
                  </a:lnTo>
                  <a:lnTo>
                    <a:pt x="36969" y="11736"/>
                  </a:lnTo>
                  <a:lnTo>
                    <a:pt x="43954" y="7239"/>
                  </a:lnTo>
                  <a:lnTo>
                    <a:pt x="50485" y="2938"/>
                  </a:lnTo>
                  <a:lnTo>
                    <a:pt x="54934" y="0"/>
                  </a:lnTo>
                </a:path>
              </a:pathLst>
            </a:custGeom>
            <a:ln w="23843">
              <a:solidFill>
                <a:srgbClr val="000000"/>
              </a:solidFill>
            </a:ln>
          </p:spPr>
          <p:txBody>
            <a:bodyPr wrap="square" lIns="0" tIns="0" rIns="0" bIns="0" rtlCol="0"/>
            <a:lstStyle/>
            <a:p>
              <a:endParaRPr/>
            </a:p>
          </p:txBody>
        </p:sp>
        <p:sp>
          <p:nvSpPr>
            <p:cNvPr id="192" name="object 192"/>
            <p:cNvSpPr/>
            <p:nvPr/>
          </p:nvSpPr>
          <p:spPr>
            <a:xfrm>
              <a:off x="7291989" y="5033335"/>
              <a:ext cx="51435" cy="4445"/>
            </a:xfrm>
            <a:custGeom>
              <a:avLst/>
              <a:gdLst/>
              <a:ahLst/>
              <a:cxnLst/>
              <a:rect l="l" t="t" r="r" b="b"/>
              <a:pathLst>
                <a:path w="51434" h="4445">
                  <a:moveTo>
                    <a:pt x="0" y="2074"/>
                  </a:moveTo>
                  <a:lnTo>
                    <a:pt x="7275" y="2908"/>
                  </a:lnTo>
                  <a:lnTo>
                    <a:pt x="14480" y="3597"/>
                  </a:lnTo>
                  <a:lnTo>
                    <a:pt x="21462" y="3998"/>
                  </a:lnTo>
                  <a:lnTo>
                    <a:pt x="28069" y="3965"/>
                  </a:lnTo>
                  <a:lnTo>
                    <a:pt x="36559" y="3568"/>
                  </a:lnTo>
                  <a:lnTo>
                    <a:pt x="43945" y="1835"/>
                  </a:lnTo>
                  <a:lnTo>
                    <a:pt x="51400" y="0"/>
                  </a:lnTo>
                </a:path>
              </a:pathLst>
            </a:custGeom>
            <a:ln w="20791">
              <a:solidFill>
                <a:srgbClr val="000000"/>
              </a:solidFill>
            </a:ln>
          </p:spPr>
          <p:txBody>
            <a:bodyPr wrap="square" lIns="0" tIns="0" rIns="0" bIns="0" rtlCol="0"/>
            <a:lstStyle/>
            <a:p>
              <a:endParaRPr/>
            </a:p>
          </p:txBody>
        </p:sp>
        <p:sp>
          <p:nvSpPr>
            <p:cNvPr id="193" name="object 193"/>
            <p:cNvSpPr/>
            <p:nvPr/>
          </p:nvSpPr>
          <p:spPr>
            <a:xfrm>
              <a:off x="7313633" y="5024672"/>
              <a:ext cx="7620" cy="43180"/>
            </a:xfrm>
            <a:custGeom>
              <a:avLst/>
              <a:gdLst/>
              <a:ahLst/>
              <a:cxnLst/>
              <a:rect l="l" t="t" r="r" b="b"/>
              <a:pathLst>
                <a:path w="7620" h="43179">
                  <a:moveTo>
                    <a:pt x="0" y="43104"/>
                  </a:moveTo>
                  <a:lnTo>
                    <a:pt x="1997" y="35819"/>
                  </a:lnTo>
                  <a:lnTo>
                    <a:pt x="3995" y="28534"/>
                  </a:lnTo>
                  <a:lnTo>
                    <a:pt x="5215" y="23404"/>
                  </a:lnTo>
                  <a:lnTo>
                    <a:pt x="6434" y="18273"/>
                  </a:lnTo>
                  <a:lnTo>
                    <a:pt x="6890" y="15605"/>
                  </a:lnTo>
                  <a:lnTo>
                    <a:pt x="7061" y="11705"/>
                  </a:lnTo>
                  <a:lnTo>
                    <a:pt x="7233" y="7804"/>
                  </a:lnTo>
                  <a:lnTo>
                    <a:pt x="6293" y="3902"/>
                  </a:lnTo>
                  <a:lnTo>
                    <a:pt x="5576" y="0"/>
                  </a:lnTo>
                </a:path>
              </a:pathLst>
            </a:custGeom>
            <a:ln w="18493">
              <a:solidFill>
                <a:srgbClr val="000000"/>
              </a:solidFill>
            </a:ln>
          </p:spPr>
          <p:txBody>
            <a:bodyPr wrap="square" lIns="0" tIns="0" rIns="0" bIns="0" rtlCol="0"/>
            <a:lstStyle/>
            <a:p>
              <a:endParaRPr/>
            </a:p>
          </p:txBody>
        </p:sp>
        <p:sp>
          <p:nvSpPr>
            <p:cNvPr id="194" name="object 194"/>
            <p:cNvSpPr/>
            <p:nvPr/>
          </p:nvSpPr>
          <p:spPr>
            <a:xfrm>
              <a:off x="7287998" y="5036021"/>
              <a:ext cx="5715" cy="21590"/>
            </a:xfrm>
            <a:custGeom>
              <a:avLst/>
              <a:gdLst/>
              <a:ahLst/>
              <a:cxnLst/>
              <a:rect l="l" t="t" r="r" b="b"/>
              <a:pathLst>
                <a:path w="5715" h="21589">
                  <a:moveTo>
                    <a:pt x="0" y="21232"/>
                  </a:moveTo>
                  <a:lnTo>
                    <a:pt x="1209" y="17437"/>
                  </a:lnTo>
                  <a:lnTo>
                    <a:pt x="2573" y="13745"/>
                  </a:lnTo>
                  <a:lnTo>
                    <a:pt x="3423" y="10155"/>
                  </a:lnTo>
                  <a:lnTo>
                    <a:pt x="4274" y="6565"/>
                  </a:lnTo>
                  <a:lnTo>
                    <a:pt x="4918" y="3282"/>
                  </a:lnTo>
                  <a:lnTo>
                    <a:pt x="5562" y="0"/>
                  </a:lnTo>
                </a:path>
              </a:pathLst>
            </a:custGeom>
            <a:ln w="18484">
              <a:solidFill>
                <a:srgbClr val="000000"/>
              </a:solidFill>
            </a:ln>
          </p:spPr>
          <p:txBody>
            <a:bodyPr wrap="square" lIns="0" tIns="0" rIns="0" bIns="0" rtlCol="0"/>
            <a:lstStyle/>
            <a:p>
              <a:endParaRPr/>
            </a:p>
          </p:txBody>
        </p:sp>
        <p:sp>
          <p:nvSpPr>
            <p:cNvPr id="195" name="object 195"/>
            <p:cNvSpPr/>
            <p:nvPr/>
          </p:nvSpPr>
          <p:spPr>
            <a:xfrm>
              <a:off x="7293118" y="5035714"/>
              <a:ext cx="19050" cy="31750"/>
            </a:xfrm>
            <a:custGeom>
              <a:avLst/>
              <a:gdLst/>
              <a:ahLst/>
              <a:cxnLst/>
              <a:rect l="l" t="t" r="r" b="b"/>
              <a:pathLst>
                <a:path w="19050" h="31750">
                  <a:moveTo>
                    <a:pt x="18725" y="31754"/>
                  </a:moveTo>
                  <a:lnTo>
                    <a:pt x="16966" y="27747"/>
                  </a:lnTo>
                  <a:lnTo>
                    <a:pt x="15360" y="23843"/>
                  </a:lnTo>
                  <a:lnTo>
                    <a:pt x="12273" y="18500"/>
                  </a:lnTo>
                  <a:lnTo>
                    <a:pt x="9187" y="13156"/>
                  </a:lnTo>
                  <a:lnTo>
                    <a:pt x="4482" y="6578"/>
                  </a:lnTo>
                  <a:lnTo>
                    <a:pt x="0" y="0"/>
                  </a:lnTo>
                </a:path>
              </a:pathLst>
            </a:custGeom>
            <a:ln w="16181">
              <a:solidFill>
                <a:srgbClr val="000000"/>
              </a:solidFill>
            </a:ln>
          </p:spPr>
          <p:txBody>
            <a:bodyPr wrap="square" lIns="0" tIns="0" rIns="0" bIns="0" rtlCol="0"/>
            <a:lstStyle/>
            <a:p>
              <a:endParaRPr/>
            </a:p>
          </p:txBody>
        </p:sp>
        <p:sp>
          <p:nvSpPr>
            <p:cNvPr id="196" name="object 196"/>
            <p:cNvSpPr/>
            <p:nvPr/>
          </p:nvSpPr>
          <p:spPr>
            <a:xfrm>
              <a:off x="7287837" y="5058490"/>
              <a:ext cx="24765" cy="9525"/>
            </a:xfrm>
            <a:custGeom>
              <a:avLst/>
              <a:gdLst/>
              <a:ahLst/>
              <a:cxnLst/>
              <a:rect l="l" t="t" r="r" b="b"/>
              <a:pathLst>
                <a:path w="24765" h="9525">
                  <a:moveTo>
                    <a:pt x="0" y="0"/>
                  </a:moveTo>
                  <a:lnTo>
                    <a:pt x="4553" y="2163"/>
                  </a:lnTo>
                  <a:lnTo>
                    <a:pt x="9328" y="4328"/>
                  </a:lnTo>
                  <a:lnTo>
                    <a:pt x="13406" y="5875"/>
                  </a:lnTo>
                  <a:lnTo>
                    <a:pt x="17484" y="7422"/>
                  </a:lnTo>
                  <a:lnTo>
                    <a:pt x="20863" y="8352"/>
                  </a:lnTo>
                  <a:lnTo>
                    <a:pt x="24465" y="9283"/>
                  </a:lnTo>
                </a:path>
              </a:pathLst>
            </a:custGeom>
            <a:ln w="16181">
              <a:solidFill>
                <a:srgbClr val="000000"/>
              </a:solidFill>
            </a:ln>
          </p:spPr>
          <p:txBody>
            <a:bodyPr wrap="square" lIns="0" tIns="0" rIns="0" bIns="0" rtlCol="0"/>
            <a:lstStyle/>
            <a:p>
              <a:endParaRPr/>
            </a:p>
          </p:txBody>
        </p:sp>
        <p:sp>
          <p:nvSpPr>
            <p:cNvPr id="197" name="object 197"/>
            <p:cNvSpPr/>
            <p:nvPr/>
          </p:nvSpPr>
          <p:spPr>
            <a:xfrm>
              <a:off x="7293575" y="5036027"/>
              <a:ext cx="45720" cy="22225"/>
            </a:xfrm>
            <a:custGeom>
              <a:avLst/>
              <a:gdLst/>
              <a:ahLst/>
              <a:cxnLst/>
              <a:rect l="l" t="t" r="r" b="b"/>
              <a:pathLst>
                <a:path w="45720" h="22225">
                  <a:moveTo>
                    <a:pt x="0" y="0"/>
                  </a:moveTo>
                  <a:lnTo>
                    <a:pt x="19949" y="11013"/>
                  </a:lnTo>
                  <a:lnTo>
                    <a:pt x="25097" y="13279"/>
                  </a:lnTo>
                  <a:lnTo>
                    <a:pt x="30245" y="15546"/>
                  </a:lnTo>
                  <a:lnTo>
                    <a:pt x="37797" y="18534"/>
                  </a:lnTo>
                  <a:lnTo>
                    <a:pt x="45503" y="21625"/>
                  </a:lnTo>
                </a:path>
              </a:pathLst>
            </a:custGeom>
            <a:ln w="16172">
              <a:solidFill>
                <a:srgbClr val="000000"/>
              </a:solidFill>
            </a:ln>
          </p:spPr>
          <p:txBody>
            <a:bodyPr wrap="square" lIns="0" tIns="0" rIns="0" bIns="0" rtlCol="0"/>
            <a:lstStyle/>
            <a:p>
              <a:endParaRPr/>
            </a:p>
          </p:txBody>
        </p:sp>
        <p:sp>
          <p:nvSpPr>
            <p:cNvPr id="198" name="object 198"/>
            <p:cNvSpPr/>
            <p:nvPr/>
          </p:nvSpPr>
          <p:spPr>
            <a:xfrm>
              <a:off x="7293575" y="5024064"/>
              <a:ext cx="25400" cy="12065"/>
            </a:xfrm>
            <a:custGeom>
              <a:avLst/>
              <a:gdLst/>
              <a:ahLst/>
              <a:cxnLst/>
              <a:rect l="l" t="t" r="r" b="b"/>
              <a:pathLst>
                <a:path w="25400" h="12064">
                  <a:moveTo>
                    <a:pt x="0" y="11963"/>
                  </a:moveTo>
                  <a:lnTo>
                    <a:pt x="7515" y="8440"/>
                  </a:lnTo>
                  <a:lnTo>
                    <a:pt x="12664" y="6020"/>
                  </a:lnTo>
                  <a:lnTo>
                    <a:pt x="17826" y="3580"/>
                  </a:lnTo>
                  <a:lnTo>
                    <a:pt x="25381" y="0"/>
                  </a:lnTo>
                </a:path>
              </a:pathLst>
            </a:custGeom>
            <a:ln w="16181">
              <a:solidFill>
                <a:srgbClr val="000000"/>
              </a:solidFill>
            </a:ln>
          </p:spPr>
          <p:txBody>
            <a:bodyPr wrap="square" lIns="0" tIns="0" rIns="0" bIns="0" rtlCol="0"/>
            <a:lstStyle/>
            <a:p>
              <a:endParaRPr/>
            </a:p>
          </p:txBody>
        </p:sp>
        <p:sp>
          <p:nvSpPr>
            <p:cNvPr id="199" name="object 199"/>
            <p:cNvSpPr/>
            <p:nvPr/>
          </p:nvSpPr>
          <p:spPr>
            <a:xfrm>
              <a:off x="7318899" y="5023143"/>
              <a:ext cx="24130" cy="10160"/>
            </a:xfrm>
            <a:custGeom>
              <a:avLst/>
              <a:gdLst/>
              <a:ahLst/>
              <a:cxnLst/>
              <a:rect l="l" t="t" r="r" b="b"/>
              <a:pathLst>
                <a:path w="24129" h="10160">
                  <a:moveTo>
                    <a:pt x="0" y="0"/>
                  </a:moveTo>
                  <a:lnTo>
                    <a:pt x="20297" y="8865"/>
                  </a:lnTo>
                  <a:lnTo>
                    <a:pt x="24052" y="9898"/>
                  </a:lnTo>
                </a:path>
              </a:pathLst>
            </a:custGeom>
            <a:ln w="11558">
              <a:solidFill>
                <a:srgbClr val="000000"/>
              </a:solidFill>
            </a:ln>
          </p:spPr>
          <p:txBody>
            <a:bodyPr wrap="square" lIns="0" tIns="0" rIns="0" bIns="0" rtlCol="0"/>
            <a:lstStyle/>
            <a:p>
              <a:endParaRPr/>
            </a:p>
          </p:txBody>
        </p:sp>
        <p:sp>
          <p:nvSpPr>
            <p:cNvPr id="200" name="object 200"/>
            <p:cNvSpPr/>
            <p:nvPr/>
          </p:nvSpPr>
          <p:spPr>
            <a:xfrm>
              <a:off x="7313420" y="5033951"/>
              <a:ext cx="30480" cy="34290"/>
            </a:xfrm>
            <a:custGeom>
              <a:avLst/>
              <a:gdLst/>
              <a:ahLst/>
              <a:cxnLst/>
              <a:rect l="l" t="t" r="r" b="b"/>
              <a:pathLst>
                <a:path w="30479" h="34289">
                  <a:moveTo>
                    <a:pt x="0" y="34128"/>
                  </a:moveTo>
                  <a:lnTo>
                    <a:pt x="3428" y="31670"/>
                  </a:lnTo>
                  <a:lnTo>
                    <a:pt x="6857" y="29213"/>
                  </a:lnTo>
                  <a:lnTo>
                    <a:pt x="9620" y="26754"/>
                  </a:lnTo>
                  <a:lnTo>
                    <a:pt x="12382" y="24296"/>
                  </a:lnTo>
                  <a:lnTo>
                    <a:pt x="13843" y="22451"/>
                  </a:lnTo>
                  <a:lnTo>
                    <a:pt x="16574" y="19376"/>
                  </a:lnTo>
                  <a:lnTo>
                    <a:pt x="19305" y="16301"/>
                  </a:lnTo>
                  <a:lnTo>
                    <a:pt x="23444" y="11792"/>
                  </a:lnTo>
                  <a:lnTo>
                    <a:pt x="25800" y="8614"/>
                  </a:lnTo>
                  <a:lnTo>
                    <a:pt x="28155" y="5436"/>
                  </a:lnTo>
                  <a:lnTo>
                    <a:pt x="29125" y="2666"/>
                  </a:lnTo>
                  <a:lnTo>
                    <a:pt x="30248" y="0"/>
                  </a:lnTo>
                </a:path>
              </a:pathLst>
            </a:custGeom>
            <a:ln w="16181">
              <a:solidFill>
                <a:srgbClr val="000000"/>
              </a:solidFill>
            </a:ln>
          </p:spPr>
          <p:txBody>
            <a:bodyPr wrap="square" lIns="0" tIns="0" rIns="0" bIns="0" rtlCol="0"/>
            <a:lstStyle/>
            <a:p>
              <a:endParaRPr/>
            </a:p>
          </p:txBody>
        </p:sp>
        <p:sp>
          <p:nvSpPr>
            <p:cNvPr id="201" name="object 201"/>
            <p:cNvSpPr/>
            <p:nvPr/>
          </p:nvSpPr>
          <p:spPr>
            <a:xfrm>
              <a:off x="7312294" y="5057347"/>
              <a:ext cx="26670" cy="10795"/>
            </a:xfrm>
            <a:custGeom>
              <a:avLst/>
              <a:gdLst/>
              <a:ahLst/>
              <a:cxnLst/>
              <a:rect l="l" t="t" r="r" b="b"/>
              <a:pathLst>
                <a:path w="26670" h="10795">
                  <a:moveTo>
                    <a:pt x="0" y="10422"/>
                  </a:moveTo>
                  <a:lnTo>
                    <a:pt x="7759" y="7328"/>
                  </a:lnTo>
                  <a:lnTo>
                    <a:pt x="13090" y="5211"/>
                  </a:lnTo>
                  <a:lnTo>
                    <a:pt x="18463" y="3094"/>
                  </a:lnTo>
                  <a:lnTo>
                    <a:pt x="26348" y="0"/>
                  </a:lnTo>
                </a:path>
              </a:pathLst>
            </a:custGeom>
            <a:ln w="13869">
              <a:solidFill>
                <a:srgbClr val="000000"/>
              </a:solidFill>
            </a:ln>
          </p:spPr>
          <p:txBody>
            <a:bodyPr wrap="square" lIns="0" tIns="0" rIns="0" bIns="0" rtlCol="0"/>
            <a:lstStyle/>
            <a:p>
              <a:endParaRPr/>
            </a:p>
          </p:txBody>
        </p:sp>
        <p:sp>
          <p:nvSpPr>
            <p:cNvPr id="202" name="object 202"/>
            <p:cNvSpPr/>
            <p:nvPr/>
          </p:nvSpPr>
          <p:spPr>
            <a:xfrm>
              <a:off x="7338841" y="5034572"/>
              <a:ext cx="5715" cy="22860"/>
            </a:xfrm>
            <a:custGeom>
              <a:avLst/>
              <a:gdLst/>
              <a:ahLst/>
              <a:cxnLst/>
              <a:rect l="l" t="t" r="r" b="b"/>
              <a:pathLst>
                <a:path w="5715" h="22860">
                  <a:moveTo>
                    <a:pt x="0" y="22464"/>
                  </a:moveTo>
                  <a:lnTo>
                    <a:pt x="1786" y="19798"/>
                  </a:lnTo>
                  <a:lnTo>
                    <a:pt x="3726" y="17235"/>
                  </a:lnTo>
                  <a:lnTo>
                    <a:pt x="4487" y="14774"/>
                  </a:lnTo>
                  <a:lnTo>
                    <a:pt x="5247" y="12312"/>
                  </a:lnTo>
                  <a:lnTo>
                    <a:pt x="5020" y="9336"/>
                  </a:lnTo>
                  <a:lnTo>
                    <a:pt x="5231" y="7695"/>
                  </a:lnTo>
                  <a:lnTo>
                    <a:pt x="5442" y="6054"/>
                  </a:lnTo>
                  <a:lnTo>
                    <a:pt x="5563" y="5541"/>
                  </a:lnTo>
                  <a:lnTo>
                    <a:pt x="5500" y="4309"/>
                  </a:lnTo>
                  <a:lnTo>
                    <a:pt x="5436" y="3078"/>
                  </a:lnTo>
                  <a:lnTo>
                    <a:pt x="5134" y="1539"/>
                  </a:lnTo>
                  <a:lnTo>
                    <a:pt x="5054" y="0"/>
                  </a:lnTo>
                </a:path>
              </a:pathLst>
            </a:custGeom>
            <a:ln w="11552">
              <a:solidFill>
                <a:srgbClr val="000000"/>
              </a:solidFill>
            </a:ln>
          </p:spPr>
          <p:txBody>
            <a:bodyPr wrap="square" lIns="0" tIns="0" rIns="0" bIns="0" rtlCol="0"/>
            <a:lstStyle/>
            <a:p>
              <a:endParaRPr/>
            </a:p>
          </p:txBody>
        </p:sp>
        <p:pic>
          <p:nvPicPr>
            <p:cNvPr id="203" name="object 203"/>
            <p:cNvPicPr/>
            <p:nvPr/>
          </p:nvPicPr>
          <p:blipFill>
            <a:blip r:embed="rId69" cstate="print"/>
            <a:stretch>
              <a:fillRect/>
            </a:stretch>
          </p:blipFill>
          <p:spPr>
            <a:xfrm>
              <a:off x="7282909" y="5021745"/>
              <a:ext cx="68895" cy="52552"/>
            </a:xfrm>
            <a:prstGeom prst="rect">
              <a:avLst/>
            </a:prstGeom>
          </p:spPr>
        </p:pic>
        <p:sp>
          <p:nvSpPr>
            <p:cNvPr id="204" name="object 204"/>
            <p:cNvSpPr/>
            <p:nvPr/>
          </p:nvSpPr>
          <p:spPr>
            <a:xfrm>
              <a:off x="7282890" y="5022003"/>
              <a:ext cx="69215" cy="52705"/>
            </a:xfrm>
            <a:custGeom>
              <a:avLst/>
              <a:gdLst/>
              <a:ahLst/>
              <a:cxnLst/>
              <a:rect l="l" t="t" r="r" b="b"/>
              <a:pathLst>
                <a:path w="69215" h="52704">
                  <a:moveTo>
                    <a:pt x="67585" y="5019"/>
                  </a:moveTo>
                  <a:lnTo>
                    <a:pt x="44570" y="42001"/>
                  </a:lnTo>
                  <a:lnTo>
                    <a:pt x="18184" y="52300"/>
                  </a:lnTo>
                  <a:lnTo>
                    <a:pt x="7871" y="51789"/>
                  </a:lnTo>
                  <a:lnTo>
                    <a:pt x="1332" y="47280"/>
                  </a:lnTo>
                  <a:lnTo>
                    <a:pt x="0" y="39449"/>
                  </a:lnTo>
                  <a:lnTo>
                    <a:pt x="3885" y="29882"/>
                  </a:lnTo>
                  <a:lnTo>
                    <a:pt x="12247" y="19768"/>
                  </a:lnTo>
                  <a:lnTo>
                    <a:pt x="24347" y="10298"/>
                  </a:lnTo>
                  <a:lnTo>
                    <a:pt x="38036" y="3319"/>
                  </a:lnTo>
                  <a:lnTo>
                    <a:pt x="50732" y="0"/>
                  </a:lnTo>
                  <a:lnTo>
                    <a:pt x="61046" y="510"/>
                  </a:lnTo>
                  <a:lnTo>
                    <a:pt x="67585" y="5019"/>
                  </a:lnTo>
                  <a:close/>
                </a:path>
              </a:pathLst>
            </a:custGeom>
            <a:ln w="6933">
              <a:solidFill>
                <a:srgbClr val="99CCFF"/>
              </a:solidFill>
            </a:ln>
          </p:spPr>
          <p:txBody>
            <a:bodyPr wrap="square" lIns="0" tIns="0" rIns="0" bIns="0" rtlCol="0"/>
            <a:lstStyle/>
            <a:p>
              <a:endParaRPr/>
            </a:p>
          </p:txBody>
        </p:sp>
        <p:sp>
          <p:nvSpPr>
            <p:cNvPr id="205" name="object 205"/>
            <p:cNvSpPr/>
            <p:nvPr/>
          </p:nvSpPr>
          <p:spPr>
            <a:xfrm>
              <a:off x="7284012" y="5016954"/>
              <a:ext cx="54610" cy="24765"/>
            </a:xfrm>
            <a:custGeom>
              <a:avLst/>
              <a:gdLst/>
              <a:ahLst/>
              <a:cxnLst/>
              <a:rect l="l" t="t" r="r" b="b"/>
              <a:pathLst>
                <a:path w="54609" h="24764">
                  <a:moveTo>
                    <a:pt x="0" y="24554"/>
                  </a:moveTo>
                  <a:lnTo>
                    <a:pt x="34061" y="3957"/>
                  </a:lnTo>
                  <a:lnTo>
                    <a:pt x="46002" y="0"/>
                  </a:lnTo>
                  <a:lnTo>
                    <a:pt x="50155" y="359"/>
                  </a:lnTo>
                  <a:lnTo>
                    <a:pt x="54603" y="496"/>
                  </a:lnTo>
                </a:path>
              </a:pathLst>
            </a:custGeom>
            <a:ln w="23852">
              <a:solidFill>
                <a:srgbClr val="808080"/>
              </a:solidFill>
            </a:ln>
          </p:spPr>
          <p:txBody>
            <a:bodyPr wrap="square" lIns="0" tIns="0" rIns="0" bIns="0" rtlCol="0"/>
            <a:lstStyle/>
            <a:p>
              <a:endParaRPr/>
            </a:p>
          </p:txBody>
        </p:sp>
        <p:sp>
          <p:nvSpPr>
            <p:cNvPr id="206" name="object 206"/>
            <p:cNvSpPr/>
            <p:nvPr/>
          </p:nvSpPr>
          <p:spPr>
            <a:xfrm>
              <a:off x="7262105" y="5017090"/>
              <a:ext cx="44450" cy="40640"/>
            </a:xfrm>
            <a:custGeom>
              <a:avLst/>
              <a:gdLst/>
              <a:ahLst/>
              <a:cxnLst/>
              <a:rect l="l" t="t" r="r" b="b"/>
              <a:pathLst>
                <a:path w="44450" h="40639">
                  <a:moveTo>
                    <a:pt x="0" y="40355"/>
                  </a:moveTo>
                  <a:lnTo>
                    <a:pt x="25596" y="9892"/>
                  </a:lnTo>
                  <a:lnTo>
                    <a:pt x="39667" y="1303"/>
                  </a:lnTo>
                  <a:lnTo>
                    <a:pt x="43919" y="0"/>
                  </a:lnTo>
                </a:path>
              </a:pathLst>
            </a:custGeom>
            <a:ln w="23842">
              <a:solidFill>
                <a:srgbClr val="FFFFFF"/>
              </a:solidFill>
            </a:ln>
          </p:spPr>
          <p:txBody>
            <a:bodyPr wrap="square" lIns="0" tIns="0" rIns="0" bIns="0" rtlCol="0"/>
            <a:lstStyle/>
            <a:p>
              <a:endParaRPr/>
            </a:p>
          </p:txBody>
        </p:sp>
        <p:pic>
          <p:nvPicPr>
            <p:cNvPr id="207" name="object 207"/>
            <p:cNvPicPr/>
            <p:nvPr/>
          </p:nvPicPr>
          <p:blipFill>
            <a:blip r:embed="rId70" cstate="print"/>
            <a:stretch>
              <a:fillRect/>
            </a:stretch>
          </p:blipFill>
          <p:spPr>
            <a:xfrm>
              <a:off x="7169549" y="4802810"/>
              <a:ext cx="17914" cy="16977"/>
            </a:xfrm>
            <a:prstGeom prst="rect">
              <a:avLst/>
            </a:prstGeom>
          </p:spPr>
        </p:pic>
        <p:sp>
          <p:nvSpPr>
            <p:cNvPr id="208" name="object 208"/>
            <p:cNvSpPr/>
            <p:nvPr/>
          </p:nvSpPr>
          <p:spPr>
            <a:xfrm>
              <a:off x="7169549" y="4802816"/>
              <a:ext cx="18415" cy="17145"/>
            </a:xfrm>
            <a:custGeom>
              <a:avLst/>
              <a:gdLst/>
              <a:ahLst/>
              <a:cxnLst/>
              <a:rect l="l" t="t" r="r" b="b"/>
              <a:pathLst>
                <a:path w="18415" h="17145">
                  <a:moveTo>
                    <a:pt x="0" y="9066"/>
                  </a:moveTo>
                  <a:lnTo>
                    <a:pt x="6054" y="1185"/>
                  </a:lnTo>
                  <a:lnTo>
                    <a:pt x="17910" y="0"/>
                  </a:lnTo>
                  <a:lnTo>
                    <a:pt x="17897" y="16976"/>
                  </a:lnTo>
                </a:path>
              </a:pathLst>
            </a:custGeom>
            <a:ln w="6929">
              <a:solidFill>
                <a:srgbClr val="99CCFF"/>
              </a:solidFill>
            </a:ln>
          </p:spPr>
          <p:txBody>
            <a:bodyPr wrap="square" lIns="0" tIns="0" rIns="0" bIns="0" rtlCol="0"/>
            <a:lstStyle/>
            <a:p>
              <a:endParaRPr/>
            </a:p>
          </p:txBody>
        </p:sp>
        <p:sp>
          <p:nvSpPr>
            <p:cNvPr id="209" name="object 209"/>
            <p:cNvSpPr/>
            <p:nvPr/>
          </p:nvSpPr>
          <p:spPr>
            <a:xfrm>
              <a:off x="7168772" y="4732204"/>
              <a:ext cx="145415" cy="62230"/>
            </a:xfrm>
            <a:custGeom>
              <a:avLst/>
              <a:gdLst/>
              <a:ahLst/>
              <a:cxnLst/>
              <a:rect l="l" t="t" r="r" b="b"/>
              <a:pathLst>
                <a:path w="145415" h="62229">
                  <a:moveTo>
                    <a:pt x="143153" y="0"/>
                  </a:moveTo>
                  <a:lnTo>
                    <a:pt x="115076" y="5636"/>
                  </a:lnTo>
                  <a:lnTo>
                    <a:pt x="0" y="56199"/>
                  </a:lnTo>
                  <a:lnTo>
                    <a:pt x="13331" y="62225"/>
                  </a:lnTo>
                  <a:lnTo>
                    <a:pt x="144949" y="10010"/>
                  </a:lnTo>
                  <a:lnTo>
                    <a:pt x="143153" y="0"/>
                  </a:lnTo>
                  <a:close/>
                </a:path>
              </a:pathLst>
            </a:custGeom>
            <a:solidFill>
              <a:srgbClr val="FFFFFF"/>
            </a:solidFill>
          </p:spPr>
          <p:txBody>
            <a:bodyPr wrap="square" lIns="0" tIns="0" rIns="0" bIns="0" rtlCol="0"/>
            <a:lstStyle/>
            <a:p>
              <a:endParaRPr/>
            </a:p>
          </p:txBody>
        </p:sp>
        <p:sp>
          <p:nvSpPr>
            <p:cNvPr id="210" name="object 210"/>
            <p:cNvSpPr/>
            <p:nvPr/>
          </p:nvSpPr>
          <p:spPr>
            <a:xfrm>
              <a:off x="7312146" y="4945389"/>
              <a:ext cx="26670" cy="16510"/>
            </a:xfrm>
            <a:custGeom>
              <a:avLst/>
              <a:gdLst/>
              <a:ahLst/>
              <a:cxnLst/>
              <a:rect l="l" t="t" r="r" b="b"/>
              <a:pathLst>
                <a:path w="26670" h="16510">
                  <a:moveTo>
                    <a:pt x="11895" y="0"/>
                  </a:moveTo>
                  <a:lnTo>
                    <a:pt x="0" y="6168"/>
                  </a:lnTo>
                  <a:lnTo>
                    <a:pt x="7525" y="16138"/>
                  </a:lnTo>
                  <a:lnTo>
                    <a:pt x="16682" y="15223"/>
                  </a:lnTo>
                  <a:lnTo>
                    <a:pt x="26393" y="3528"/>
                  </a:lnTo>
                  <a:lnTo>
                    <a:pt x="11895" y="0"/>
                  </a:lnTo>
                  <a:close/>
                </a:path>
              </a:pathLst>
            </a:custGeom>
            <a:solidFill>
              <a:srgbClr val="333333"/>
            </a:solidFill>
          </p:spPr>
          <p:txBody>
            <a:bodyPr wrap="square" lIns="0" tIns="0" rIns="0" bIns="0" rtlCol="0"/>
            <a:lstStyle/>
            <a:p>
              <a:endParaRPr/>
            </a:p>
          </p:txBody>
        </p:sp>
        <p:sp>
          <p:nvSpPr>
            <p:cNvPr id="211" name="object 211"/>
            <p:cNvSpPr/>
            <p:nvPr/>
          </p:nvSpPr>
          <p:spPr>
            <a:xfrm>
              <a:off x="7112955" y="4878661"/>
              <a:ext cx="135255" cy="5715"/>
            </a:xfrm>
            <a:custGeom>
              <a:avLst/>
              <a:gdLst/>
              <a:ahLst/>
              <a:cxnLst/>
              <a:rect l="l" t="t" r="r" b="b"/>
              <a:pathLst>
                <a:path w="135254" h="5714">
                  <a:moveTo>
                    <a:pt x="0" y="0"/>
                  </a:moveTo>
                  <a:lnTo>
                    <a:pt x="18790" y="5519"/>
                  </a:lnTo>
                  <a:lnTo>
                    <a:pt x="135107" y="2996"/>
                  </a:lnTo>
                </a:path>
              </a:pathLst>
            </a:custGeom>
            <a:ln w="16173">
              <a:solidFill>
                <a:srgbClr val="333300"/>
              </a:solidFill>
            </a:ln>
          </p:spPr>
          <p:txBody>
            <a:bodyPr wrap="square" lIns="0" tIns="0" rIns="0" bIns="0" rtlCol="0"/>
            <a:lstStyle/>
            <a:p>
              <a:endParaRPr/>
            </a:p>
          </p:txBody>
        </p:sp>
        <p:sp>
          <p:nvSpPr>
            <p:cNvPr id="212" name="object 212"/>
            <p:cNvSpPr/>
            <p:nvPr/>
          </p:nvSpPr>
          <p:spPr>
            <a:xfrm>
              <a:off x="7229600" y="4831701"/>
              <a:ext cx="26670" cy="46990"/>
            </a:xfrm>
            <a:custGeom>
              <a:avLst/>
              <a:gdLst/>
              <a:ahLst/>
              <a:cxnLst/>
              <a:rect l="l" t="t" r="r" b="b"/>
              <a:pathLst>
                <a:path w="26670" h="46989">
                  <a:moveTo>
                    <a:pt x="0" y="0"/>
                  </a:moveTo>
                  <a:lnTo>
                    <a:pt x="18010" y="5600"/>
                  </a:lnTo>
                  <a:lnTo>
                    <a:pt x="26105" y="46915"/>
                  </a:lnTo>
                </a:path>
              </a:pathLst>
            </a:custGeom>
            <a:ln w="16178">
              <a:solidFill>
                <a:srgbClr val="333300"/>
              </a:solidFill>
            </a:ln>
          </p:spPr>
          <p:txBody>
            <a:bodyPr wrap="square" lIns="0" tIns="0" rIns="0" bIns="0" rtlCol="0"/>
            <a:lstStyle/>
            <a:p>
              <a:endParaRPr/>
            </a:p>
          </p:txBody>
        </p:sp>
        <p:sp>
          <p:nvSpPr>
            <p:cNvPr id="213" name="object 213"/>
            <p:cNvSpPr/>
            <p:nvPr/>
          </p:nvSpPr>
          <p:spPr>
            <a:xfrm>
              <a:off x="7229847" y="4872578"/>
              <a:ext cx="24130" cy="9525"/>
            </a:xfrm>
            <a:custGeom>
              <a:avLst/>
              <a:gdLst/>
              <a:ahLst/>
              <a:cxnLst/>
              <a:rect l="l" t="t" r="r" b="b"/>
              <a:pathLst>
                <a:path w="24129" h="9525">
                  <a:moveTo>
                    <a:pt x="0" y="9193"/>
                  </a:moveTo>
                  <a:lnTo>
                    <a:pt x="23656" y="0"/>
                  </a:lnTo>
                </a:path>
              </a:pathLst>
            </a:custGeom>
            <a:ln w="16168">
              <a:solidFill>
                <a:srgbClr val="333300"/>
              </a:solidFill>
            </a:ln>
          </p:spPr>
          <p:txBody>
            <a:bodyPr wrap="square" lIns="0" tIns="0" rIns="0" bIns="0" rtlCol="0"/>
            <a:lstStyle/>
            <a:p>
              <a:endParaRPr/>
            </a:p>
          </p:txBody>
        </p:sp>
        <p:sp>
          <p:nvSpPr>
            <p:cNvPr id="214" name="object 214"/>
            <p:cNvSpPr/>
            <p:nvPr/>
          </p:nvSpPr>
          <p:spPr>
            <a:xfrm>
              <a:off x="7156557" y="4846677"/>
              <a:ext cx="92710" cy="37465"/>
            </a:xfrm>
            <a:custGeom>
              <a:avLst/>
              <a:gdLst/>
              <a:ahLst/>
              <a:cxnLst/>
              <a:rect l="l" t="t" r="r" b="b"/>
              <a:pathLst>
                <a:path w="92709" h="37464">
                  <a:moveTo>
                    <a:pt x="0" y="37108"/>
                  </a:moveTo>
                  <a:lnTo>
                    <a:pt x="92247" y="0"/>
                  </a:lnTo>
                </a:path>
              </a:pathLst>
            </a:custGeom>
            <a:ln w="16174">
              <a:solidFill>
                <a:srgbClr val="333300"/>
              </a:solidFill>
            </a:ln>
          </p:spPr>
          <p:txBody>
            <a:bodyPr wrap="square" lIns="0" tIns="0" rIns="0" bIns="0" rtlCol="0"/>
            <a:lstStyle/>
            <a:p>
              <a:endParaRPr/>
            </a:p>
          </p:txBody>
        </p:sp>
        <p:sp>
          <p:nvSpPr>
            <p:cNvPr id="215" name="object 215"/>
            <p:cNvSpPr/>
            <p:nvPr/>
          </p:nvSpPr>
          <p:spPr>
            <a:xfrm>
              <a:off x="7203869" y="4945911"/>
              <a:ext cx="121285" cy="67945"/>
            </a:xfrm>
            <a:custGeom>
              <a:avLst/>
              <a:gdLst/>
              <a:ahLst/>
              <a:cxnLst/>
              <a:rect l="l" t="t" r="r" b="b"/>
              <a:pathLst>
                <a:path w="121284" h="67945">
                  <a:moveTo>
                    <a:pt x="119204" y="0"/>
                  </a:moveTo>
                  <a:lnTo>
                    <a:pt x="0" y="47126"/>
                  </a:lnTo>
                  <a:lnTo>
                    <a:pt x="3114" y="67637"/>
                  </a:lnTo>
                  <a:lnTo>
                    <a:pt x="121265" y="20616"/>
                  </a:lnTo>
                  <a:lnTo>
                    <a:pt x="119204" y="0"/>
                  </a:lnTo>
                  <a:close/>
                </a:path>
              </a:pathLst>
            </a:custGeom>
            <a:solidFill>
              <a:srgbClr val="959595"/>
            </a:solidFill>
          </p:spPr>
          <p:txBody>
            <a:bodyPr wrap="square" lIns="0" tIns="0" rIns="0" bIns="0" rtlCol="0"/>
            <a:lstStyle/>
            <a:p>
              <a:endParaRPr/>
            </a:p>
          </p:txBody>
        </p:sp>
        <p:pic>
          <p:nvPicPr>
            <p:cNvPr id="216" name="object 216"/>
            <p:cNvPicPr/>
            <p:nvPr/>
          </p:nvPicPr>
          <p:blipFill>
            <a:blip r:embed="rId71" cstate="print"/>
            <a:stretch>
              <a:fillRect/>
            </a:stretch>
          </p:blipFill>
          <p:spPr>
            <a:xfrm>
              <a:off x="7187724" y="4747765"/>
              <a:ext cx="137571" cy="266943"/>
            </a:xfrm>
            <a:prstGeom prst="rect">
              <a:avLst/>
            </a:prstGeom>
          </p:spPr>
        </p:pic>
        <p:sp>
          <p:nvSpPr>
            <p:cNvPr id="217" name="object 217"/>
            <p:cNvSpPr/>
            <p:nvPr/>
          </p:nvSpPr>
          <p:spPr>
            <a:xfrm>
              <a:off x="7188468" y="4747293"/>
              <a:ext cx="136525" cy="266700"/>
            </a:xfrm>
            <a:custGeom>
              <a:avLst/>
              <a:gdLst/>
              <a:ahLst/>
              <a:cxnLst/>
              <a:rect l="l" t="t" r="r" b="b"/>
              <a:pathLst>
                <a:path w="136525" h="266700">
                  <a:moveTo>
                    <a:pt x="116863" y="0"/>
                  </a:moveTo>
                  <a:lnTo>
                    <a:pt x="0" y="46886"/>
                  </a:lnTo>
                  <a:lnTo>
                    <a:pt x="19575" y="266574"/>
                  </a:lnTo>
                  <a:lnTo>
                    <a:pt x="136139" y="219338"/>
                  </a:lnTo>
                  <a:lnTo>
                    <a:pt x="116863" y="0"/>
                  </a:lnTo>
                  <a:close/>
                </a:path>
              </a:pathLst>
            </a:custGeom>
            <a:solidFill>
              <a:srgbClr val="000080">
                <a:alpha val="52157"/>
              </a:srgbClr>
            </a:solidFill>
          </p:spPr>
          <p:txBody>
            <a:bodyPr wrap="square" lIns="0" tIns="0" rIns="0" bIns="0" rtlCol="0"/>
            <a:lstStyle/>
            <a:p>
              <a:endParaRPr/>
            </a:p>
          </p:txBody>
        </p:sp>
        <p:sp>
          <p:nvSpPr>
            <p:cNvPr id="218" name="object 218"/>
            <p:cNvSpPr/>
            <p:nvPr/>
          </p:nvSpPr>
          <p:spPr>
            <a:xfrm>
              <a:off x="7188468" y="4747293"/>
              <a:ext cx="136525" cy="266700"/>
            </a:xfrm>
            <a:custGeom>
              <a:avLst/>
              <a:gdLst/>
              <a:ahLst/>
              <a:cxnLst/>
              <a:rect l="l" t="t" r="r" b="b"/>
              <a:pathLst>
                <a:path w="136525" h="266700">
                  <a:moveTo>
                    <a:pt x="19575" y="266574"/>
                  </a:moveTo>
                  <a:lnTo>
                    <a:pt x="136139" y="219338"/>
                  </a:lnTo>
                  <a:lnTo>
                    <a:pt x="116863" y="0"/>
                  </a:lnTo>
                  <a:lnTo>
                    <a:pt x="0" y="46886"/>
                  </a:lnTo>
                  <a:lnTo>
                    <a:pt x="19575" y="266574"/>
                  </a:lnTo>
                  <a:close/>
                </a:path>
              </a:pathLst>
            </a:custGeom>
            <a:ln w="6932">
              <a:solidFill>
                <a:srgbClr val="808000"/>
              </a:solidFill>
            </a:ln>
          </p:spPr>
          <p:txBody>
            <a:bodyPr wrap="square" lIns="0" tIns="0" rIns="0" bIns="0" rtlCol="0"/>
            <a:lstStyle/>
            <a:p>
              <a:endParaRPr/>
            </a:p>
          </p:txBody>
        </p:sp>
        <p:pic>
          <p:nvPicPr>
            <p:cNvPr id="219" name="object 219"/>
            <p:cNvPicPr/>
            <p:nvPr/>
          </p:nvPicPr>
          <p:blipFill>
            <a:blip r:embed="rId72" cstate="print"/>
            <a:stretch>
              <a:fillRect/>
            </a:stretch>
          </p:blipFill>
          <p:spPr>
            <a:xfrm>
              <a:off x="7396504" y="4975072"/>
              <a:ext cx="83670" cy="24041"/>
            </a:xfrm>
            <a:prstGeom prst="rect">
              <a:avLst/>
            </a:prstGeom>
          </p:spPr>
        </p:pic>
        <p:sp>
          <p:nvSpPr>
            <p:cNvPr id="220" name="object 220"/>
            <p:cNvSpPr/>
            <p:nvPr/>
          </p:nvSpPr>
          <p:spPr>
            <a:xfrm>
              <a:off x="7402918" y="4980344"/>
              <a:ext cx="74930" cy="15240"/>
            </a:xfrm>
            <a:custGeom>
              <a:avLst/>
              <a:gdLst/>
              <a:ahLst/>
              <a:cxnLst/>
              <a:rect l="l" t="t" r="r" b="b"/>
              <a:pathLst>
                <a:path w="74929" h="15239">
                  <a:moveTo>
                    <a:pt x="0" y="0"/>
                  </a:moveTo>
                  <a:lnTo>
                    <a:pt x="6349" y="384"/>
                  </a:lnTo>
                  <a:lnTo>
                    <a:pt x="12699" y="769"/>
                  </a:lnTo>
                  <a:lnTo>
                    <a:pt x="18851" y="1620"/>
                  </a:lnTo>
                  <a:lnTo>
                    <a:pt x="25004" y="2471"/>
                  </a:lnTo>
                  <a:lnTo>
                    <a:pt x="28214" y="2816"/>
                  </a:lnTo>
                  <a:lnTo>
                    <a:pt x="37518" y="5086"/>
                  </a:lnTo>
                  <a:lnTo>
                    <a:pt x="46418" y="7366"/>
                  </a:lnTo>
                  <a:lnTo>
                    <a:pt x="57376" y="10290"/>
                  </a:lnTo>
                  <a:lnTo>
                    <a:pt x="67721" y="13093"/>
                  </a:lnTo>
                  <a:lnTo>
                    <a:pt x="74776" y="15009"/>
                  </a:lnTo>
                </a:path>
              </a:pathLst>
            </a:custGeom>
            <a:ln w="23853">
              <a:solidFill>
                <a:srgbClr val="000000"/>
              </a:solidFill>
            </a:ln>
          </p:spPr>
          <p:txBody>
            <a:bodyPr wrap="square" lIns="0" tIns="0" rIns="0" bIns="0" rtlCol="0"/>
            <a:lstStyle/>
            <a:p>
              <a:endParaRPr/>
            </a:p>
          </p:txBody>
        </p:sp>
        <p:sp>
          <p:nvSpPr>
            <p:cNvPr id="221" name="object 221"/>
            <p:cNvSpPr/>
            <p:nvPr/>
          </p:nvSpPr>
          <p:spPr>
            <a:xfrm>
              <a:off x="7429339" y="4993642"/>
              <a:ext cx="48895" cy="3175"/>
            </a:xfrm>
            <a:custGeom>
              <a:avLst/>
              <a:gdLst/>
              <a:ahLst/>
              <a:cxnLst/>
              <a:rect l="l" t="t" r="r" b="b"/>
              <a:pathLst>
                <a:path w="48895" h="3175">
                  <a:moveTo>
                    <a:pt x="0" y="2661"/>
                  </a:moveTo>
                  <a:lnTo>
                    <a:pt x="7622" y="1419"/>
                  </a:lnTo>
                  <a:lnTo>
                    <a:pt x="15445" y="168"/>
                  </a:lnTo>
                  <a:lnTo>
                    <a:pt x="23566" y="84"/>
                  </a:lnTo>
                  <a:lnTo>
                    <a:pt x="31687" y="0"/>
                  </a:lnTo>
                  <a:lnTo>
                    <a:pt x="40173" y="921"/>
                  </a:lnTo>
                  <a:lnTo>
                    <a:pt x="48827" y="1914"/>
                  </a:lnTo>
                </a:path>
              </a:pathLst>
            </a:custGeom>
            <a:ln w="20790">
              <a:solidFill>
                <a:srgbClr val="000000"/>
              </a:solidFill>
            </a:ln>
          </p:spPr>
          <p:txBody>
            <a:bodyPr wrap="square" lIns="0" tIns="0" rIns="0" bIns="0" rtlCol="0"/>
            <a:lstStyle/>
            <a:p>
              <a:endParaRPr/>
            </a:p>
          </p:txBody>
        </p:sp>
        <p:sp>
          <p:nvSpPr>
            <p:cNvPr id="222" name="object 222"/>
            <p:cNvSpPr/>
            <p:nvPr/>
          </p:nvSpPr>
          <p:spPr>
            <a:xfrm>
              <a:off x="7415839" y="4972148"/>
              <a:ext cx="49530" cy="31115"/>
            </a:xfrm>
            <a:custGeom>
              <a:avLst/>
              <a:gdLst/>
              <a:ahLst/>
              <a:cxnLst/>
              <a:rect l="l" t="t" r="r" b="b"/>
              <a:pathLst>
                <a:path w="49529" h="31114">
                  <a:moveTo>
                    <a:pt x="0" y="0"/>
                  </a:moveTo>
                  <a:lnTo>
                    <a:pt x="34420" y="19418"/>
                  </a:lnTo>
                  <a:lnTo>
                    <a:pt x="45864" y="27835"/>
                  </a:lnTo>
                  <a:lnTo>
                    <a:pt x="49208" y="30664"/>
                  </a:lnTo>
                </a:path>
              </a:pathLst>
            </a:custGeom>
            <a:ln w="18480">
              <a:solidFill>
                <a:srgbClr val="000000"/>
              </a:solidFill>
            </a:ln>
          </p:spPr>
          <p:txBody>
            <a:bodyPr wrap="square" lIns="0" tIns="0" rIns="0" bIns="0" rtlCol="0"/>
            <a:lstStyle/>
            <a:p>
              <a:endParaRPr/>
            </a:p>
          </p:txBody>
        </p:sp>
        <p:sp>
          <p:nvSpPr>
            <p:cNvPr id="223" name="object 223"/>
            <p:cNvSpPr/>
            <p:nvPr/>
          </p:nvSpPr>
          <p:spPr>
            <a:xfrm>
              <a:off x="7403319" y="4980798"/>
              <a:ext cx="27305" cy="15240"/>
            </a:xfrm>
            <a:custGeom>
              <a:avLst/>
              <a:gdLst/>
              <a:ahLst/>
              <a:cxnLst/>
              <a:rect l="l" t="t" r="r" b="b"/>
              <a:pathLst>
                <a:path w="27304" h="15239">
                  <a:moveTo>
                    <a:pt x="0" y="0"/>
                  </a:moveTo>
                  <a:lnTo>
                    <a:pt x="4989" y="2670"/>
                  </a:lnTo>
                  <a:lnTo>
                    <a:pt x="10012" y="5261"/>
                  </a:lnTo>
                  <a:lnTo>
                    <a:pt x="14465" y="7800"/>
                  </a:lnTo>
                  <a:lnTo>
                    <a:pt x="18918" y="10340"/>
                  </a:lnTo>
                  <a:lnTo>
                    <a:pt x="22869" y="12667"/>
                  </a:lnTo>
                  <a:lnTo>
                    <a:pt x="26819" y="14995"/>
                  </a:lnTo>
                </a:path>
              </a:pathLst>
            </a:custGeom>
            <a:ln w="18482">
              <a:solidFill>
                <a:srgbClr val="000000"/>
              </a:solidFill>
            </a:ln>
          </p:spPr>
          <p:txBody>
            <a:bodyPr wrap="square" lIns="0" tIns="0" rIns="0" bIns="0" rtlCol="0"/>
            <a:lstStyle/>
            <a:p>
              <a:endParaRPr/>
            </a:p>
          </p:txBody>
        </p:sp>
        <p:sp>
          <p:nvSpPr>
            <p:cNvPr id="224" name="object 224"/>
            <p:cNvSpPr/>
            <p:nvPr/>
          </p:nvSpPr>
          <p:spPr>
            <a:xfrm>
              <a:off x="7414531" y="4972450"/>
              <a:ext cx="15875" cy="24130"/>
            </a:xfrm>
            <a:custGeom>
              <a:avLst/>
              <a:gdLst/>
              <a:ahLst/>
              <a:cxnLst/>
              <a:rect l="l" t="t" r="r" b="b"/>
              <a:pathLst>
                <a:path w="15875" h="24129">
                  <a:moveTo>
                    <a:pt x="0" y="0"/>
                  </a:moveTo>
                  <a:lnTo>
                    <a:pt x="2504" y="2949"/>
                  </a:lnTo>
                  <a:lnTo>
                    <a:pt x="5043" y="5819"/>
                  </a:lnTo>
                  <a:lnTo>
                    <a:pt x="7711" y="9785"/>
                  </a:lnTo>
                  <a:lnTo>
                    <a:pt x="10380" y="13751"/>
                  </a:lnTo>
                  <a:lnTo>
                    <a:pt x="12843" y="18673"/>
                  </a:lnTo>
                  <a:lnTo>
                    <a:pt x="15507" y="23584"/>
                  </a:lnTo>
                </a:path>
              </a:pathLst>
            </a:custGeom>
            <a:ln w="16172">
              <a:solidFill>
                <a:srgbClr val="000000"/>
              </a:solidFill>
            </a:ln>
          </p:spPr>
          <p:txBody>
            <a:bodyPr wrap="square" lIns="0" tIns="0" rIns="0" bIns="0" rtlCol="0"/>
            <a:lstStyle/>
            <a:p>
              <a:endParaRPr/>
            </a:p>
          </p:txBody>
        </p:sp>
        <p:sp>
          <p:nvSpPr>
            <p:cNvPr id="225" name="object 225"/>
            <p:cNvSpPr/>
            <p:nvPr/>
          </p:nvSpPr>
          <p:spPr>
            <a:xfrm>
              <a:off x="7401912" y="4972201"/>
              <a:ext cx="13335" cy="8255"/>
            </a:xfrm>
            <a:custGeom>
              <a:avLst/>
              <a:gdLst/>
              <a:ahLst/>
              <a:cxnLst/>
              <a:rect l="l" t="t" r="r" b="b"/>
              <a:pathLst>
                <a:path w="13334" h="8254">
                  <a:moveTo>
                    <a:pt x="0" y="7719"/>
                  </a:moveTo>
                  <a:lnTo>
                    <a:pt x="1918" y="5970"/>
                  </a:lnTo>
                  <a:lnTo>
                    <a:pt x="4037" y="4211"/>
                  </a:lnTo>
                  <a:lnTo>
                    <a:pt x="6155" y="2924"/>
                  </a:lnTo>
                  <a:lnTo>
                    <a:pt x="8273" y="1637"/>
                  </a:lnTo>
                  <a:lnTo>
                    <a:pt x="10390" y="824"/>
                  </a:lnTo>
                  <a:lnTo>
                    <a:pt x="12707" y="0"/>
                  </a:lnTo>
                </a:path>
              </a:pathLst>
            </a:custGeom>
            <a:ln w="16166">
              <a:solidFill>
                <a:srgbClr val="000000"/>
              </a:solidFill>
            </a:ln>
          </p:spPr>
          <p:txBody>
            <a:bodyPr wrap="square" lIns="0" tIns="0" rIns="0" bIns="0" rtlCol="0"/>
            <a:lstStyle/>
            <a:p>
              <a:endParaRPr/>
            </a:p>
          </p:txBody>
        </p:sp>
        <p:sp>
          <p:nvSpPr>
            <p:cNvPr id="226" name="object 226"/>
            <p:cNvSpPr/>
            <p:nvPr/>
          </p:nvSpPr>
          <p:spPr>
            <a:xfrm>
              <a:off x="7430145" y="4978307"/>
              <a:ext cx="35560" cy="25400"/>
            </a:xfrm>
            <a:custGeom>
              <a:avLst/>
              <a:gdLst/>
              <a:ahLst/>
              <a:cxnLst/>
              <a:rect l="l" t="t" r="r" b="b"/>
              <a:pathLst>
                <a:path w="35559" h="25400">
                  <a:moveTo>
                    <a:pt x="0" y="17482"/>
                  </a:moveTo>
                  <a:lnTo>
                    <a:pt x="6849" y="8718"/>
                  </a:lnTo>
                  <a:lnTo>
                    <a:pt x="9206" y="6869"/>
                  </a:lnTo>
                  <a:lnTo>
                    <a:pt x="11563" y="5021"/>
                  </a:lnTo>
                  <a:lnTo>
                    <a:pt x="15365" y="2550"/>
                  </a:lnTo>
                  <a:lnTo>
                    <a:pt x="19202" y="0"/>
                  </a:lnTo>
                </a:path>
                <a:path w="35559" h="25400">
                  <a:moveTo>
                    <a:pt x="0" y="17482"/>
                  </a:moveTo>
                  <a:lnTo>
                    <a:pt x="10434" y="19686"/>
                  </a:lnTo>
                  <a:lnTo>
                    <a:pt x="17590" y="21201"/>
                  </a:lnTo>
                  <a:lnTo>
                    <a:pt x="24778" y="22729"/>
                  </a:lnTo>
                  <a:lnTo>
                    <a:pt x="35307" y="24972"/>
                  </a:lnTo>
                </a:path>
              </a:pathLst>
            </a:custGeom>
            <a:ln w="16172">
              <a:solidFill>
                <a:srgbClr val="000000"/>
              </a:solidFill>
            </a:ln>
          </p:spPr>
          <p:txBody>
            <a:bodyPr wrap="square" lIns="0" tIns="0" rIns="0" bIns="0" rtlCol="0"/>
            <a:lstStyle/>
            <a:p>
              <a:endParaRPr/>
            </a:p>
          </p:txBody>
        </p:sp>
        <p:sp>
          <p:nvSpPr>
            <p:cNvPr id="227" name="object 227"/>
            <p:cNvSpPr/>
            <p:nvPr/>
          </p:nvSpPr>
          <p:spPr>
            <a:xfrm>
              <a:off x="7466364" y="4995798"/>
              <a:ext cx="12065" cy="8255"/>
            </a:xfrm>
            <a:custGeom>
              <a:avLst/>
              <a:gdLst/>
              <a:ahLst/>
              <a:cxnLst/>
              <a:rect l="l" t="t" r="r" b="b"/>
              <a:pathLst>
                <a:path w="12065" h="8254">
                  <a:moveTo>
                    <a:pt x="0" y="8142"/>
                  </a:moveTo>
                  <a:lnTo>
                    <a:pt x="1549" y="6332"/>
                  </a:lnTo>
                  <a:lnTo>
                    <a:pt x="3098" y="4523"/>
                  </a:lnTo>
                  <a:lnTo>
                    <a:pt x="5049" y="3165"/>
                  </a:lnTo>
                  <a:lnTo>
                    <a:pt x="6999" y="1808"/>
                  </a:lnTo>
                  <a:lnTo>
                    <a:pt x="9351" y="904"/>
                  </a:lnTo>
                  <a:lnTo>
                    <a:pt x="11702" y="0"/>
                  </a:lnTo>
                </a:path>
              </a:pathLst>
            </a:custGeom>
            <a:ln w="11547">
              <a:solidFill>
                <a:srgbClr val="000000"/>
              </a:solidFill>
            </a:ln>
          </p:spPr>
          <p:txBody>
            <a:bodyPr wrap="square" lIns="0" tIns="0" rIns="0" bIns="0" rtlCol="0"/>
            <a:lstStyle/>
            <a:p>
              <a:endParaRPr/>
            </a:p>
          </p:txBody>
        </p:sp>
        <p:sp>
          <p:nvSpPr>
            <p:cNvPr id="228" name="object 228"/>
            <p:cNvSpPr/>
            <p:nvPr/>
          </p:nvSpPr>
          <p:spPr>
            <a:xfrm>
              <a:off x="7415336" y="4971933"/>
              <a:ext cx="62865" cy="23495"/>
            </a:xfrm>
            <a:custGeom>
              <a:avLst/>
              <a:gdLst/>
              <a:ahLst/>
              <a:cxnLst/>
              <a:rect l="l" t="t" r="r" b="b"/>
              <a:pathLst>
                <a:path w="62865" h="23495">
                  <a:moveTo>
                    <a:pt x="0" y="0"/>
                  </a:moveTo>
                  <a:lnTo>
                    <a:pt x="24533" y="7773"/>
                  </a:lnTo>
                  <a:lnTo>
                    <a:pt x="30162" y="9860"/>
                  </a:lnTo>
                  <a:lnTo>
                    <a:pt x="35791" y="11946"/>
                  </a:lnTo>
                  <a:lnTo>
                    <a:pt x="44169" y="15000"/>
                  </a:lnTo>
                  <a:lnTo>
                    <a:pt x="49563" y="17177"/>
                  </a:lnTo>
                  <a:lnTo>
                    <a:pt x="54957" y="19353"/>
                  </a:lnTo>
                  <a:lnTo>
                    <a:pt x="58674" y="21297"/>
                  </a:lnTo>
                  <a:lnTo>
                    <a:pt x="62425" y="23161"/>
                  </a:lnTo>
                </a:path>
              </a:pathLst>
            </a:custGeom>
            <a:ln w="16170">
              <a:solidFill>
                <a:srgbClr val="000000"/>
              </a:solidFill>
            </a:ln>
          </p:spPr>
          <p:txBody>
            <a:bodyPr wrap="square" lIns="0" tIns="0" rIns="0" bIns="0" rtlCol="0"/>
            <a:lstStyle/>
            <a:p>
              <a:endParaRPr/>
            </a:p>
          </p:txBody>
        </p:sp>
        <p:sp>
          <p:nvSpPr>
            <p:cNvPr id="229" name="object 229"/>
            <p:cNvSpPr/>
            <p:nvPr/>
          </p:nvSpPr>
          <p:spPr>
            <a:xfrm>
              <a:off x="7414631" y="4972205"/>
              <a:ext cx="34925" cy="6350"/>
            </a:xfrm>
            <a:custGeom>
              <a:avLst/>
              <a:gdLst/>
              <a:ahLst/>
              <a:cxnLst/>
              <a:rect l="l" t="t" r="r" b="b"/>
              <a:pathLst>
                <a:path w="34925" h="6350">
                  <a:moveTo>
                    <a:pt x="0" y="0"/>
                  </a:moveTo>
                  <a:lnTo>
                    <a:pt x="10217" y="1885"/>
                  </a:lnTo>
                  <a:lnTo>
                    <a:pt x="17228" y="3175"/>
                  </a:lnTo>
                  <a:lnTo>
                    <a:pt x="24277" y="4462"/>
                  </a:lnTo>
                  <a:lnTo>
                    <a:pt x="34608" y="6343"/>
                  </a:lnTo>
                </a:path>
              </a:pathLst>
            </a:custGeom>
            <a:ln w="13862">
              <a:solidFill>
                <a:srgbClr val="000000"/>
              </a:solidFill>
            </a:ln>
          </p:spPr>
          <p:txBody>
            <a:bodyPr wrap="square" lIns="0" tIns="0" rIns="0" bIns="0" rtlCol="0"/>
            <a:lstStyle/>
            <a:p>
              <a:endParaRPr/>
            </a:p>
          </p:txBody>
        </p:sp>
        <p:sp>
          <p:nvSpPr>
            <p:cNvPr id="230" name="object 230"/>
            <p:cNvSpPr/>
            <p:nvPr/>
          </p:nvSpPr>
          <p:spPr>
            <a:xfrm>
              <a:off x="7449750" y="4978755"/>
              <a:ext cx="27940" cy="16510"/>
            </a:xfrm>
            <a:custGeom>
              <a:avLst/>
              <a:gdLst/>
              <a:ahLst/>
              <a:cxnLst/>
              <a:rect l="l" t="t" r="r" b="b"/>
              <a:pathLst>
                <a:path w="27940" h="16510">
                  <a:moveTo>
                    <a:pt x="0" y="0"/>
                  </a:moveTo>
                  <a:lnTo>
                    <a:pt x="4355" y="1835"/>
                  </a:lnTo>
                  <a:lnTo>
                    <a:pt x="8744" y="3590"/>
                  </a:lnTo>
                  <a:lnTo>
                    <a:pt x="11958" y="5323"/>
                  </a:lnTo>
                  <a:lnTo>
                    <a:pt x="15173" y="7057"/>
                  </a:lnTo>
                  <a:lnTo>
                    <a:pt x="18017" y="9202"/>
                  </a:lnTo>
                  <a:lnTo>
                    <a:pt x="19891" y="10371"/>
                  </a:lnTo>
                  <a:lnTo>
                    <a:pt x="21766" y="11540"/>
                  </a:lnTo>
                  <a:lnTo>
                    <a:pt x="22402" y="11903"/>
                  </a:lnTo>
                  <a:lnTo>
                    <a:pt x="23606" y="12789"/>
                  </a:lnTo>
                  <a:lnTo>
                    <a:pt x="24811" y="13676"/>
                  </a:lnTo>
                  <a:lnTo>
                    <a:pt x="26115" y="14794"/>
                  </a:lnTo>
                  <a:lnTo>
                    <a:pt x="27621" y="15902"/>
                  </a:lnTo>
                </a:path>
              </a:pathLst>
            </a:custGeom>
            <a:ln w="11551">
              <a:solidFill>
                <a:srgbClr val="000000"/>
              </a:solidFill>
            </a:ln>
          </p:spPr>
          <p:txBody>
            <a:bodyPr wrap="square" lIns="0" tIns="0" rIns="0" bIns="0" rtlCol="0"/>
            <a:lstStyle/>
            <a:p>
              <a:endParaRPr/>
            </a:p>
          </p:txBody>
        </p:sp>
        <p:pic>
          <p:nvPicPr>
            <p:cNvPr id="231" name="object 231"/>
            <p:cNvPicPr/>
            <p:nvPr/>
          </p:nvPicPr>
          <p:blipFill>
            <a:blip r:embed="rId73" cstate="print"/>
            <a:stretch>
              <a:fillRect/>
            </a:stretch>
          </p:blipFill>
          <p:spPr>
            <a:xfrm>
              <a:off x="7397389" y="4977117"/>
              <a:ext cx="85081" cy="24092"/>
            </a:xfrm>
            <a:prstGeom prst="rect">
              <a:avLst/>
            </a:prstGeom>
          </p:spPr>
        </p:pic>
        <p:sp>
          <p:nvSpPr>
            <p:cNvPr id="232" name="object 232"/>
            <p:cNvSpPr/>
            <p:nvPr/>
          </p:nvSpPr>
          <p:spPr>
            <a:xfrm>
              <a:off x="7397384" y="4977316"/>
              <a:ext cx="85090" cy="24130"/>
            </a:xfrm>
            <a:custGeom>
              <a:avLst/>
              <a:gdLst/>
              <a:ahLst/>
              <a:cxnLst/>
              <a:rect l="l" t="t" r="r" b="b"/>
              <a:pathLst>
                <a:path w="85090" h="24129">
                  <a:moveTo>
                    <a:pt x="0" y="5319"/>
                  </a:moveTo>
                  <a:lnTo>
                    <a:pt x="40956" y="22117"/>
                  </a:lnTo>
                  <a:lnTo>
                    <a:pt x="57640" y="23899"/>
                  </a:lnTo>
                  <a:lnTo>
                    <a:pt x="71502" y="23827"/>
                  </a:lnTo>
                  <a:lnTo>
                    <a:pt x="81122" y="22016"/>
                  </a:lnTo>
                  <a:lnTo>
                    <a:pt x="85082" y="18579"/>
                  </a:lnTo>
                  <a:lnTo>
                    <a:pt x="82356" y="14100"/>
                  </a:lnTo>
                  <a:lnTo>
                    <a:pt x="73743" y="9447"/>
                  </a:lnTo>
                  <a:lnTo>
                    <a:pt x="60560" y="5161"/>
                  </a:lnTo>
                  <a:lnTo>
                    <a:pt x="44125" y="1781"/>
                  </a:lnTo>
                  <a:lnTo>
                    <a:pt x="27442" y="0"/>
                  </a:lnTo>
                  <a:lnTo>
                    <a:pt x="13580" y="71"/>
                  </a:lnTo>
                  <a:lnTo>
                    <a:pt x="3959" y="1882"/>
                  </a:lnTo>
                  <a:lnTo>
                    <a:pt x="0" y="5319"/>
                  </a:lnTo>
                  <a:close/>
                </a:path>
              </a:pathLst>
            </a:custGeom>
            <a:ln w="6932">
              <a:solidFill>
                <a:srgbClr val="99CCFF"/>
              </a:solidFill>
            </a:ln>
          </p:spPr>
          <p:txBody>
            <a:bodyPr wrap="square" lIns="0" tIns="0" rIns="0" bIns="0" rtlCol="0"/>
            <a:lstStyle/>
            <a:p>
              <a:endParaRPr/>
            </a:p>
          </p:txBody>
        </p:sp>
        <p:pic>
          <p:nvPicPr>
            <p:cNvPr id="233" name="object 233"/>
            <p:cNvPicPr/>
            <p:nvPr/>
          </p:nvPicPr>
          <p:blipFill>
            <a:blip r:embed="rId74" cstate="print"/>
            <a:stretch>
              <a:fillRect/>
            </a:stretch>
          </p:blipFill>
          <p:spPr>
            <a:xfrm>
              <a:off x="7399562" y="4996650"/>
              <a:ext cx="74353" cy="50742"/>
            </a:xfrm>
            <a:prstGeom prst="rect">
              <a:avLst/>
            </a:prstGeom>
          </p:spPr>
        </p:pic>
        <p:sp>
          <p:nvSpPr>
            <p:cNvPr id="234" name="object 234"/>
            <p:cNvSpPr/>
            <p:nvPr/>
          </p:nvSpPr>
          <p:spPr>
            <a:xfrm>
              <a:off x="7404246" y="5004279"/>
              <a:ext cx="68580" cy="38735"/>
            </a:xfrm>
            <a:custGeom>
              <a:avLst/>
              <a:gdLst/>
              <a:ahLst/>
              <a:cxnLst/>
              <a:rect l="l" t="t" r="r" b="b"/>
              <a:pathLst>
                <a:path w="68579" h="38735">
                  <a:moveTo>
                    <a:pt x="0" y="0"/>
                  </a:moveTo>
                  <a:lnTo>
                    <a:pt x="6455" y="2169"/>
                  </a:lnTo>
                  <a:lnTo>
                    <a:pt x="12910" y="4338"/>
                  </a:lnTo>
                  <a:lnTo>
                    <a:pt x="18802" y="7036"/>
                  </a:lnTo>
                  <a:lnTo>
                    <a:pt x="24694" y="9735"/>
                  </a:lnTo>
                  <a:lnTo>
                    <a:pt x="27843" y="11018"/>
                  </a:lnTo>
                  <a:lnTo>
                    <a:pt x="36008" y="16322"/>
                  </a:lnTo>
                  <a:lnTo>
                    <a:pt x="43734" y="21531"/>
                  </a:lnTo>
                  <a:lnTo>
                    <a:pt x="53160" y="28091"/>
                  </a:lnTo>
                  <a:lnTo>
                    <a:pt x="62025" y="34335"/>
                  </a:lnTo>
                  <a:lnTo>
                    <a:pt x="68069" y="38599"/>
                  </a:lnTo>
                </a:path>
              </a:pathLst>
            </a:custGeom>
            <a:ln w="23853">
              <a:solidFill>
                <a:srgbClr val="000000"/>
              </a:solidFill>
            </a:ln>
          </p:spPr>
          <p:txBody>
            <a:bodyPr wrap="square" lIns="0" tIns="0" rIns="0" bIns="0" rtlCol="0"/>
            <a:lstStyle/>
            <a:p>
              <a:endParaRPr/>
            </a:p>
          </p:txBody>
        </p:sp>
        <p:sp>
          <p:nvSpPr>
            <p:cNvPr id="235" name="object 235"/>
            <p:cNvSpPr/>
            <p:nvPr/>
          </p:nvSpPr>
          <p:spPr>
            <a:xfrm>
              <a:off x="7420209" y="5031190"/>
              <a:ext cx="52705" cy="12700"/>
            </a:xfrm>
            <a:custGeom>
              <a:avLst/>
              <a:gdLst/>
              <a:ahLst/>
              <a:cxnLst/>
              <a:rect l="l" t="t" r="r" b="b"/>
              <a:pathLst>
                <a:path w="52704" h="12700">
                  <a:moveTo>
                    <a:pt x="0" y="0"/>
                  </a:moveTo>
                  <a:lnTo>
                    <a:pt x="39822" y="7020"/>
                  </a:lnTo>
                  <a:lnTo>
                    <a:pt x="46139" y="9469"/>
                  </a:lnTo>
                  <a:lnTo>
                    <a:pt x="52456" y="12082"/>
                  </a:lnTo>
                </a:path>
              </a:pathLst>
            </a:custGeom>
            <a:ln w="20795">
              <a:solidFill>
                <a:srgbClr val="000000"/>
              </a:solidFill>
            </a:ln>
          </p:spPr>
          <p:txBody>
            <a:bodyPr wrap="square" lIns="0" tIns="0" rIns="0" bIns="0" rtlCol="0"/>
            <a:lstStyle/>
            <a:p>
              <a:endParaRPr/>
            </a:p>
          </p:txBody>
        </p:sp>
        <p:sp>
          <p:nvSpPr>
            <p:cNvPr id="236" name="object 236"/>
            <p:cNvSpPr/>
            <p:nvPr/>
          </p:nvSpPr>
          <p:spPr>
            <a:xfrm>
              <a:off x="7424197" y="4997511"/>
              <a:ext cx="29209" cy="51435"/>
            </a:xfrm>
            <a:custGeom>
              <a:avLst/>
              <a:gdLst/>
              <a:ahLst/>
              <a:cxnLst/>
              <a:rect l="l" t="t" r="r" b="b"/>
              <a:pathLst>
                <a:path w="29209" h="51435">
                  <a:moveTo>
                    <a:pt x="0" y="0"/>
                  </a:moveTo>
                  <a:lnTo>
                    <a:pt x="21838" y="33361"/>
                  </a:lnTo>
                  <a:lnTo>
                    <a:pt x="24131" y="37942"/>
                  </a:lnTo>
                  <a:lnTo>
                    <a:pt x="26424" y="42522"/>
                  </a:lnTo>
                  <a:lnTo>
                    <a:pt x="27609" y="46896"/>
                  </a:lnTo>
                  <a:lnTo>
                    <a:pt x="29016" y="51311"/>
                  </a:lnTo>
                </a:path>
              </a:pathLst>
            </a:custGeom>
            <a:ln w="18485">
              <a:solidFill>
                <a:srgbClr val="000000"/>
              </a:solidFill>
            </a:ln>
          </p:spPr>
          <p:txBody>
            <a:bodyPr wrap="square" lIns="0" tIns="0" rIns="0" bIns="0" rtlCol="0"/>
            <a:lstStyle/>
            <a:p>
              <a:endParaRPr/>
            </a:p>
          </p:txBody>
        </p:sp>
        <p:sp>
          <p:nvSpPr>
            <p:cNvPr id="237" name="object 237"/>
            <p:cNvSpPr/>
            <p:nvPr/>
          </p:nvSpPr>
          <p:spPr>
            <a:xfrm>
              <a:off x="7404327" y="5004949"/>
              <a:ext cx="17145" cy="26034"/>
            </a:xfrm>
            <a:custGeom>
              <a:avLst/>
              <a:gdLst/>
              <a:ahLst/>
              <a:cxnLst/>
              <a:rect l="l" t="t" r="r" b="b"/>
              <a:pathLst>
                <a:path w="17145" h="26035">
                  <a:moveTo>
                    <a:pt x="0" y="0"/>
                  </a:moveTo>
                  <a:lnTo>
                    <a:pt x="3278" y="4653"/>
                  </a:lnTo>
                  <a:lnTo>
                    <a:pt x="6653" y="9215"/>
                  </a:lnTo>
                  <a:lnTo>
                    <a:pt x="9460" y="13562"/>
                  </a:lnTo>
                  <a:lnTo>
                    <a:pt x="12268" y="17909"/>
                  </a:lnTo>
                  <a:lnTo>
                    <a:pt x="14701" y="21859"/>
                  </a:lnTo>
                  <a:lnTo>
                    <a:pt x="17135" y="25809"/>
                  </a:lnTo>
                </a:path>
              </a:pathLst>
            </a:custGeom>
            <a:ln w="18484">
              <a:solidFill>
                <a:srgbClr val="000000"/>
              </a:solidFill>
            </a:ln>
          </p:spPr>
          <p:txBody>
            <a:bodyPr wrap="square" lIns="0" tIns="0" rIns="0" bIns="0" rtlCol="0"/>
            <a:lstStyle/>
            <a:p>
              <a:endParaRPr/>
            </a:p>
          </p:txBody>
        </p:sp>
        <p:sp>
          <p:nvSpPr>
            <p:cNvPr id="238" name="object 238"/>
            <p:cNvSpPr/>
            <p:nvPr/>
          </p:nvSpPr>
          <p:spPr>
            <a:xfrm>
              <a:off x="7421169" y="4997530"/>
              <a:ext cx="2540" cy="33655"/>
            </a:xfrm>
            <a:custGeom>
              <a:avLst/>
              <a:gdLst/>
              <a:ahLst/>
              <a:cxnLst/>
              <a:rect l="l" t="t" r="r" b="b"/>
              <a:pathLst>
                <a:path w="2540" h="33654">
                  <a:moveTo>
                    <a:pt x="1399" y="0"/>
                  </a:moveTo>
                  <a:lnTo>
                    <a:pt x="1825" y="4340"/>
                  </a:lnTo>
                  <a:lnTo>
                    <a:pt x="2347" y="8590"/>
                  </a:lnTo>
                  <a:lnTo>
                    <a:pt x="2176" y="14240"/>
                  </a:lnTo>
                  <a:lnTo>
                    <a:pt x="2005" y="19890"/>
                  </a:lnTo>
                  <a:lnTo>
                    <a:pt x="892" y="26676"/>
                  </a:lnTo>
                  <a:lnTo>
                    <a:pt x="0" y="33503"/>
                  </a:lnTo>
                </a:path>
              </a:pathLst>
            </a:custGeom>
            <a:ln w="16174">
              <a:solidFill>
                <a:srgbClr val="000000"/>
              </a:solidFill>
            </a:ln>
          </p:spPr>
          <p:txBody>
            <a:bodyPr wrap="square" lIns="0" tIns="0" rIns="0" bIns="0" rtlCol="0"/>
            <a:lstStyle/>
            <a:p>
              <a:endParaRPr/>
            </a:p>
          </p:txBody>
        </p:sp>
        <p:sp>
          <p:nvSpPr>
            <p:cNvPr id="239" name="object 239"/>
            <p:cNvSpPr/>
            <p:nvPr/>
          </p:nvSpPr>
          <p:spPr>
            <a:xfrm>
              <a:off x="7403498" y="4997280"/>
              <a:ext cx="19685" cy="6350"/>
            </a:xfrm>
            <a:custGeom>
              <a:avLst/>
              <a:gdLst/>
              <a:ahLst/>
              <a:cxnLst/>
              <a:rect l="l" t="t" r="r" b="b"/>
              <a:pathLst>
                <a:path w="19684" h="6350">
                  <a:moveTo>
                    <a:pt x="0" y="6205"/>
                  </a:moveTo>
                  <a:lnTo>
                    <a:pt x="16285" y="404"/>
                  </a:lnTo>
                  <a:lnTo>
                    <a:pt x="19374" y="0"/>
                  </a:lnTo>
                </a:path>
              </a:pathLst>
            </a:custGeom>
            <a:ln w="16174">
              <a:solidFill>
                <a:srgbClr val="000000"/>
              </a:solidFill>
            </a:ln>
          </p:spPr>
          <p:txBody>
            <a:bodyPr wrap="square" lIns="0" tIns="0" rIns="0" bIns="0" rtlCol="0"/>
            <a:lstStyle/>
            <a:p>
              <a:endParaRPr/>
            </a:p>
          </p:txBody>
        </p:sp>
        <p:sp>
          <p:nvSpPr>
            <p:cNvPr id="240" name="object 240"/>
            <p:cNvSpPr/>
            <p:nvPr/>
          </p:nvSpPr>
          <p:spPr>
            <a:xfrm>
              <a:off x="7421455" y="5014088"/>
              <a:ext cx="34290" cy="35560"/>
            </a:xfrm>
            <a:custGeom>
              <a:avLst/>
              <a:gdLst/>
              <a:ahLst/>
              <a:cxnLst/>
              <a:rect l="l" t="t" r="r" b="b"/>
              <a:pathLst>
                <a:path w="34290" h="35560">
                  <a:moveTo>
                    <a:pt x="0" y="16679"/>
                  </a:moveTo>
                  <a:lnTo>
                    <a:pt x="13925" y="7579"/>
                  </a:lnTo>
                  <a:lnTo>
                    <a:pt x="17832" y="5903"/>
                  </a:lnTo>
                  <a:lnTo>
                    <a:pt x="21738" y="4226"/>
                  </a:lnTo>
                  <a:lnTo>
                    <a:pt x="27653" y="2158"/>
                  </a:lnTo>
                  <a:lnTo>
                    <a:pt x="33665" y="0"/>
                  </a:lnTo>
                </a:path>
                <a:path w="34290" h="35560">
                  <a:moveTo>
                    <a:pt x="0" y="16679"/>
                  </a:moveTo>
                  <a:lnTo>
                    <a:pt x="9420" y="22197"/>
                  </a:lnTo>
                  <a:lnTo>
                    <a:pt x="15877" y="25986"/>
                  </a:lnTo>
                  <a:lnTo>
                    <a:pt x="22358" y="29799"/>
                  </a:lnTo>
                  <a:lnTo>
                    <a:pt x="31848" y="35392"/>
                  </a:lnTo>
                </a:path>
              </a:pathLst>
            </a:custGeom>
            <a:ln w="16174">
              <a:solidFill>
                <a:srgbClr val="000000"/>
              </a:solidFill>
            </a:ln>
          </p:spPr>
          <p:txBody>
            <a:bodyPr wrap="square" lIns="0" tIns="0" rIns="0" bIns="0" rtlCol="0"/>
            <a:lstStyle/>
            <a:p>
              <a:endParaRPr/>
            </a:p>
          </p:txBody>
        </p:sp>
        <p:sp>
          <p:nvSpPr>
            <p:cNvPr id="241" name="object 241"/>
            <p:cNvSpPr/>
            <p:nvPr/>
          </p:nvSpPr>
          <p:spPr>
            <a:xfrm>
              <a:off x="7453756" y="5043561"/>
              <a:ext cx="19050" cy="7620"/>
            </a:xfrm>
            <a:custGeom>
              <a:avLst/>
              <a:gdLst/>
              <a:ahLst/>
              <a:cxnLst/>
              <a:rect l="l" t="t" r="r" b="b"/>
              <a:pathLst>
                <a:path w="19050" h="7620">
                  <a:moveTo>
                    <a:pt x="0" y="7001"/>
                  </a:moveTo>
                  <a:lnTo>
                    <a:pt x="15441" y="495"/>
                  </a:lnTo>
                  <a:lnTo>
                    <a:pt x="18628" y="0"/>
                  </a:lnTo>
                </a:path>
              </a:pathLst>
            </a:custGeom>
            <a:ln w="11553">
              <a:solidFill>
                <a:srgbClr val="000000"/>
              </a:solidFill>
            </a:ln>
          </p:spPr>
          <p:txBody>
            <a:bodyPr wrap="square" lIns="0" tIns="0" rIns="0" bIns="0" rtlCol="0"/>
            <a:lstStyle/>
            <a:p>
              <a:endParaRPr/>
            </a:p>
          </p:txBody>
        </p:sp>
        <p:sp>
          <p:nvSpPr>
            <p:cNvPr id="242" name="object 242"/>
            <p:cNvSpPr/>
            <p:nvPr/>
          </p:nvSpPr>
          <p:spPr>
            <a:xfrm>
              <a:off x="7423823" y="4997112"/>
              <a:ext cx="48895" cy="45720"/>
            </a:xfrm>
            <a:custGeom>
              <a:avLst/>
              <a:gdLst/>
              <a:ahLst/>
              <a:cxnLst/>
              <a:rect l="l" t="t" r="r" b="b"/>
              <a:pathLst>
                <a:path w="48895" h="45720">
                  <a:moveTo>
                    <a:pt x="0" y="0"/>
                  </a:moveTo>
                  <a:lnTo>
                    <a:pt x="4759" y="3510"/>
                  </a:lnTo>
                  <a:lnTo>
                    <a:pt x="9518" y="7021"/>
                  </a:lnTo>
                  <a:lnTo>
                    <a:pt x="13613" y="10408"/>
                  </a:lnTo>
                  <a:lnTo>
                    <a:pt x="17708" y="13795"/>
                  </a:lnTo>
                  <a:lnTo>
                    <a:pt x="20170" y="16221"/>
                  </a:lnTo>
                  <a:lnTo>
                    <a:pt x="24569" y="20320"/>
                  </a:lnTo>
                  <a:lnTo>
                    <a:pt x="28967" y="24419"/>
                  </a:lnTo>
                  <a:lnTo>
                    <a:pt x="35551" y="30456"/>
                  </a:lnTo>
                  <a:lnTo>
                    <a:pt x="39631" y="34605"/>
                  </a:lnTo>
                  <a:lnTo>
                    <a:pt x="43711" y="38754"/>
                  </a:lnTo>
                  <a:lnTo>
                    <a:pt x="46186" y="42167"/>
                  </a:lnTo>
                  <a:lnTo>
                    <a:pt x="48758" y="45488"/>
                  </a:lnTo>
                </a:path>
              </a:pathLst>
            </a:custGeom>
            <a:ln w="16174">
              <a:solidFill>
                <a:srgbClr val="000000"/>
              </a:solidFill>
            </a:ln>
          </p:spPr>
          <p:txBody>
            <a:bodyPr wrap="square" lIns="0" tIns="0" rIns="0" bIns="0" rtlCol="0"/>
            <a:lstStyle/>
            <a:p>
              <a:endParaRPr/>
            </a:p>
          </p:txBody>
        </p:sp>
        <p:sp>
          <p:nvSpPr>
            <p:cNvPr id="243" name="object 243"/>
            <p:cNvSpPr/>
            <p:nvPr/>
          </p:nvSpPr>
          <p:spPr>
            <a:xfrm>
              <a:off x="7422868" y="4997261"/>
              <a:ext cx="32384" cy="17145"/>
            </a:xfrm>
            <a:custGeom>
              <a:avLst/>
              <a:gdLst/>
              <a:ahLst/>
              <a:cxnLst/>
              <a:rect l="l" t="t" r="r" b="b"/>
              <a:pathLst>
                <a:path w="32384" h="17145">
                  <a:moveTo>
                    <a:pt x="0" y="0"/>
                  </a:moveTo>
                  <a:lnTo>
                    <a:pt x="9430" y="5064"/>
                  </a:lnTo>
                  <a:lnTo>
                    <a:pt x="15904" y="8533"/>
                  </a:lnTo>
                  <a:lnTo>
                    <a:pt x="22420" y="12010"/>
                  </a:lnTo>
                  <a:lnTo>
                    <a:pt x="31975" y="17098"/>
                  </a:lnTo>
                </a:path>
              </a:pathLst>
            </a:custGeom>
            <a:ln w="13863">
              <a:solidFill>
                <a:srgbClr val="000000"/>
              </a:solidFill>
            </a:ln>
          </p:spPr>
          <p:txBody>
            <a:bodyPr wrap="square" lIns="0" tIns="0" rIns="0" bIns="0" rtlCol="0"/>
            <a:lstStyle/>
            <a:p>
              <a:endParaRPr/>
            </a:p>
          </p:txBody>
        </p:sp>
        <p:sp>
          <p:nvSpPr>
            <p:cNvPr id="244" name="object 244"/>
            <p:cNvSpPr/>
            <p:nvPr/>
          </p:nvSpPr>
          <p:spPr>
            <a:xfrm>
              <a:off x="7455210" y="5014768"/>
              <a:ext cx="17780" cy="27305"/>
            </a:xfrm>
            <a:custGeom>
              <a:avLst/>
              <a:gdLst/>
              <a:ahLst/>
              <a:cxnLst/>
              <a:rect l="l" t="t" r="r" b="b"/>
              <a:pathLst>
                <a:path w="17779" h="27304">
                  <a:moveTo>
                    <a:pt x="0" y="0"/>
                  </a:moveTo>
                  <a:lnTo>
                    <a:pt x="3237" y="3443"/>
                  </a:lnTo>
                  <a:lnTo>
                    <a:pt x="6572" y="6796"/>
                  </a:lnTo>
                  <a:lnTo>
                    <a:pt x="8674" y="9810"/>
                  </a:lnTo>
                  <a:lnTo>
                    <a:pt x="10776" y="12824"/>
                  </a:lnTo>
                  <a:lnTo>
                    <a:pt x="12172" y="16252"/>
                  </a:lnTo>
                  <a:lnTo>
                    <a:pt x="13278" y="18207"/>
                  </a:lnTo>
                  <a:lnTo>
                    <a:pt x="14384" y="20161"/>
                  </a:lnTo>
                  <a:lnTo>
                    <a:pt x="14785" y="20782"/>
                  </a:lnTo>
                  <a:lnTo>
                    <a:pt x="15394" y="22206"/>
                  </a:lnTo>
                  <a:lnTo>
                    <a:pt x="16002" y="23631"/>
                  </a:lnTo>
                  <a:lnTo>
                    <a:pt x="16540" y="25370"/>
                  </a:lnTo>
                  <a:lnTo>
                    <a:pt x="17300" y="27151"/>
                  </a:lnTo>
                </a:path>
              </a:pathLst>
            </a:custGeom>
            <a:ln w="11552">
              <a:solidFill>
                <a:srgbClr val="000000"/>
              </a:solidFill>
            </a:ln>
          </p:spPr>
          <p:txBody>
            <a:bodyPr wrap="square" lIns="0" tIns="0" rIns="0" bIns="0" rtlCol="0"/>
            <a:lstStyle/>
            <a:p>
              <a:endParaRPr/>
            </a:p>
          </p:txBody>
        </p:sp>
        <p:pic>
          <p:nvPicPr>
            <p:cNvPr id="245" name="object 245"/>
            <p:cNvPicPr/>
            <p:nvPr/>
          </p:nvPicPr>
          <p:blipFill>
            <a:blip r:embed="rId75" cstate="print"/>
            <a:stretch>
              <a:fillRect/>
            </a:stretch>
          </p:blipFill>
          <p:spPr>
            <a:xfrm>
              <a:off x="7400316" y="4999088"/>
              <a:ext cx="73310" cy="53424"/>
            </a:xfrm>
            <a:prstGeom prst="rect">
              <a:avLst/>
            </a:prstGeom>
          </p:spPr>
        </p:pic>
        <p:sp>
          <p:nvSpPr>
            <p:cNvPr id="246" name="object 246"/>
            <p:cNvSpPr/>
            <p:nvPr/>
          </p:nvSpPr>
          <p:spPr>
            <a:xfrm>
              <a:off x="7400317" y="4999257"/>
              <a:ext cx="73660" cy="53340"/>
            </a:xfrm>
            <a:custGeom>
              <a:avLst/>
              <a:gdLst/>
              <a:ahLst/>
              <a:cxnLst/>
              <a:rect l="l" t="t" r="r" b="b"/>
              <a:pathLst>
                <a:path w="73659" h="53339">
                  <a:moveTo>
                    <a:pt x="466" y="3303"/>
                  </a:moveTo>
                  <a:lnTo>
                    <a:pt x="28154" y="39825"/>
                  </a:lnTo>
                  <a:lnTo>
                    <a:pt x="66697" y="53260"/>
                  </a:lnTo>
                  <a:lnTo>
                    <a:pt x="72852" y="49957"/>
                  </a:lnTo>
                  <a:lnTo>
                    <a:pt x="73318" y="42988"/>
                  </a:lnTo>
                  <a:lnTo>
                    <a:pt x="68265" y="33794"/>
                  </a:lnTo>
                  <a:lnTo>
                    <a:pt x="30407" y="5391"/>
                  </a:lnTo>
                  <a:lnTo>
                    <a:pt x="6620" y="0"/>
                  </a:lnTo>
                  <a:lnTo>
                    <a:pt x="466" y="3303"/>
                  </a:lnTo>
                  <a:close/>
                </a:path>
              </a:pathLst>
            </a:custGeom>
            <a:ln w="6933">
              <a:solidFill>
                <a:srgbClr val="99CCFF"/>
              </a:solidFill>
            </a:ln>
          </p:spPr>
          <p:txBody>
            <a:bodyPr wrap="square" lIns="0" tIns="0" rIns="0" bIns="0" rtlCol="0"/>
            <a:lstStyle/>
            <a:p>
              <a:endParaRPr/>
            </a:p>
          </p:txBody>
        </p:sp>
        <p:pic>
          <p:nvPicPr>
            <p:cNvPr id="247" name="object 247"/>
            <p:cNvPicPr/>
            <p:nvPr/>
          </p:nvPicPr>
          <p:blipFill>
            <a:blip r:embed="rId76" cstate="print"/>
            <a:stretch>
              <a:fillRect/>
            </a:stretch>
          </p:blipFill>
          <p:spPr>
            <a:xfrm>
              <a:off x="7437323" y="4686668"/>
              <a:ext cx="196761" cy="64141"/>
            </a:xfrm>
            <a:prstGeom prst="rect">
              <a:avLst/>
            </a:prstGeom>
          </p:spPr>
        </p:pic>
        <p:sp>
          <p:nvSpPr>
            <p:cNvPr id="248" name="object 248"/>
            <p:cNvSpPr/>
            <p:nvPr/>
          </p:nvSpPr>
          <p:spPr>
            <a:xfrm>
              <a:off x="7437317" y="4687115"/>
              <a:ext cx="196850" cy="64135"/>
            </a:xfrm>
            <a:custGeom>
              <a:avLst/>
              <a:gdLst/>
              <a:ahLst/>
              <a:cxnLst/>
              <a:rect l="l" t="t" r="r" b="b"/>
              <a:pathLst>
                <a:path w="196850" h="64135">
                  <a:moveTo>
                    <a:pt x="0" y="14534"/>
                  </a:moveTo>
                  <a:lnTo>
                    <a:pt x="55676" y="50221"/>
                  </a:lnTo>
                  <a:lnTo>
                    <a:pt x="93600" y="59103"/>
                  </a:lnTo>
                  <a:lnTo>
                    <a:pt x="132277" y="63701"/>
                  </a:lnTo>
                  <a:lnTo>
                    <a:pt x="164581" y="63365"/>
                  </a:lnTo>
                  <a:lnTo>
                    <a:pt x="187193" y="58414"/>
                  </a:lnTo>
                  <a:lnTo>
                    <a:pt x="196792" y="49167"/>
                  </a:lnTo>
                  <a:lnTo>
                    <a:pt x="190926" y="37198"/>
                  </a:lnTo>
                  <a:lnTo>
                    <a:pt x="171364" y="24825"/>
                  </a:lnTo>
                  <a:lnTo>
                    <a:pt x="141115" y="13480"/>
                  </a:lnTo>
                  <a:lnTo>
                    <a:pt x="103192" y="4598"/>
                  </a:lnTo>
                  <a:lnTo>
                    <a:pt x="64515" y="0"/>
                  </a:lnTo>
                  <a:lnTo>
                    <a:pt x="32210" y="336"/>
                  </a:lnTo>
                  <a:lnTo>
                    <a:pt x="9599" y="5287"/>
                  </a:lnTo>
                  <a:lnTo>
                    <a:pt x="0" y="14534"/>
                  </a:lnTo>
                  <a:close/>
                </a:path>
              </a:pathLst>
            </a:custGeom>
            <a:ln w="6932">
              <a:solidFill>
                <a:srgbClr val="99CCFF"/>
              </a:solidFill>
            </a:ln>
          </p:spPr>
          <p:txBody>
            <a:bodyPr wrap="square" lIns="0" tIns="0" rIns="0" bIns="0" rtlCol="0"/>
            <a:lstStyle/>
            <a:p>
              <a:endParaRPr/>
            </a:p>
          </p:txBody>
        </p:sp>
        <p:pic>
          <p:nvPicPr>
            <p:cNvPr id="249" name="object 249"/>
            <p:cNvPicPr/>
            <p:nvPr/>
          </p:nvPicPr>
          <p:blipFill>
            <a:blip r:embed="rId77" cstate="print"/>
            <a:stretch>
              <a:fillRect/>
            </a:stretch>
          </p:blipFill>
          <p:spPr>
            <a:xfrm>
              <a:off x="7291756" y="4691368"/>
              <a:ext cx="166368" cy="152511"/>
            </a:xfrm>
            <a:prstGeom prst="rect">
              <a:avLst/>
            </a:prstGeom>
          </p:spPr>
        </p:pic>
        <p:pic>
          <p:nvPicPr>
            <p:cNvPr id="250" name="object 250"/>
            <p:cNvPicPr/>
            <p:nvPr/>
          </p:nvPicPr>
          <p:blipFill>
            <a:blip r:embed="rId78" cstate="print"/>
            <a:stretch>
              <a:fillRect/>
            </a:stretch>
          </p:blipFill>
          <p:spPr>
            <a:xfrm>
              <a:off x="7278460" y="4649813"/>
              <a:ext cx="212729" cy="70384"/>
            </a:xfrm>
            <a:prstGeom prst="rect">
              <a:avLst/>
            </a:prstGeom>
          </p:spPr>
        </p:pic>
        <p:sp>
          <p:nvSpPr>
            <p:cNvPr id="251" name="object 251"/>
            <p:cNvSpPr/>
            <p:nvPr/>
          </p:nvSpPr>
          <p:spPr>
            <a:xfrm>
              <a:off x="7291683" y="4675905"/>
              <a:ext cx="197485" cy="19050"/>
            </a:xfrm>
            <a:custGeom>
              <a:avLst/>
              <a:gdLst/>
              <a:ahLst/>
              <a:cxnLst/>
              <a:rect l="l" t="t" r="r" b="b"/>
              <a:pathLst>
                <a:path w="197484" h="19050">
                  <a:moveTo>
                    <a:pt x="0" y="18962"/>
                  </a:moveTo>
                  <a:lnTo>
                    <a:pt x="47692" y="10473"/>
                  </a:lnTo>
                  <a:lnTo>
                    <a:pt x="96675" y="5258"/>
                  </a:lnTo>
                  <a:lnTo>
                    <a:pt x="150219" y="2311"/>
                  </a:lnTo>
                  <a:lnTo>
                    <a:pt x="178198" y="933"/>
                  </a:lnTo>
                  <a:lnTo>
                    <a:pt x="197283" y="0"/>
                  </a:lnTo>
                </a:path>
              </a:pathLst>
            </a:custGeom>
            <a:ln w="23849">
              <a:solidFill>
                <a:srgbClr val="000000"/>
              </a:solidFill>
            </a:ln>
          </p:spPr>
          <p:txBody>
            <a:bodyPr wrap="square" lIns="0" tIns="0" rIns="0" bIns="0" rtlCol="0"/>
            <a:lstStyle/>
            <a:p>
              <a:endParaRPr/>
            </a:p>
          </p:txBody>
        </p:sp>
        <p:sp>
          <p:nvSpPr>
            <p:cNvPr id="252" name="object 252"/>
            <p:cNvSpPr/>
            <p:nvPr/>
          </p:nvSpPr>
          <p:spPr>
            <a:xfrm>
              <a:off x="7371477" y="4675965"/>
              <a:ext cx="119380" cy="30480"/>
            </a:xfrm>
            <a:custGeom>
              <a:avLst/>
              <a:gdLst/>
              <a:ahLst/>
              <a:cxnLst/>
              <a:rect l="l" t="t" r="r" b="b"/>
              <a:pathLst>
                <a:path w="119379" h="30479">
                  <a:moveTo>
                    <a:pt x="0" y="30462"/>
                  </a:moveTo>
                  <a:lnTo>
                    <a:pt x="40755" y="16019"/>
                  </a:lnTo>
                  <a:lnTo>
                    <a:pt x="86228" y="5406"/>
                  </a:lnTo>
                  <a:lnTo>
                    <a:pt x="102413" y="2629"/>
                  </a:lnTo>
                  <a:lnTo>
                    <a:pt x="118905" y="0"/>
                  </a:lnTo>
                </a:path>
              </a:pathLst>
            </a:custGeom>
            <a:ln w="20795">
              <a:solidFill>
                <a:srgbClr val="000000"/>
              </a:solidFill>
            </a:ln>
          </p:spPr>
          <p:txBody>
            <a:bodyPr wrap="square" lIns="0" tIns="0" rIns="0" bIns="0" rtlCol="0"/>
            <a:lstStyle/>
            <a:p>
              <a:endParaRPr/>
            </a:p>
          </p:txBody>
        </p:sp>
        <p:sp>
          <p:nvSpPr>
            <p:cNvPr id="253" name="object 253"/>
            <p:cNvSpPr/>
            <p:nvPr/>
          </p:nvSpPr>
          <p:spPr>
            <a:xfrm>
              <a:off x="7315576" y="4673087"/>
              <a:ext cx="149860" cy="23495"/>
            </a:xfrm>
            <a:custGeom>
              <a:avLst/>
              <a:gdLst/>
              <a:ahLst/>
              <a:cxnLst/>
              <a:rect l="l" t="t" r="r" b="b"/>
              <a:pathLst>
                <a:path w="149859" h="23495">
                  <a:moveTo>
                    <a:pt x="0" y="0"/>
                  </a:moveTo>
                  <a:lnTo>
                    <a:pt x="40302" y="4790"/>
                  </a:lnTo>
                  <a:lnTo>
                    <a:pt x="86856" y="10589"/>
                  </a:lnTo>
                  <a:lnTo>
                    <a:pt x="124695" y="16870"/>
                  </a:lnTo>
                  <a:lnTo>
                    <a:pt x="141454" y="21019"/>
                  </a:lnTo>
                  <a:lnTo>
                    <a:pt x="149561" y="23171"/>
                  </a:lnTo>
                </a:path>
              </a:pathLst>
            </a:custGeom>
            <a:ln w="18487">
              <a:solidFill>
                <a:srgbClr val="000000"/>
              </a:solidFill>
            </a:ln>
          </p:spPr>
          <p:txBody>
            <a:bodyPr wrap="square" lIns="0" tIns="0" rIns="0" bIns="0" rtlCol="0"/>
            <a:lstStyle/>
            <a:p>
              <a:endParaRPr/>
            </a:p>
          </p:txBody>
        </p:sp>
        <p:sp>
          <p:nvSpPr>
            <p:cNvPr id="254" name="object 254"/>
            <p:cNvSpPr/>
            <p:nvPr/>
          </p:nvSpPr>
          <p:spPr>
            <a:xfrm>
              <a:off x="7293094" y="4695404"/>
              <a:ext cx="80010" cy="10160"/>
            </a:xfrm>
            <a:custGeom>
              <a:avLst/>
              <a:gdLst/>
              <a:ahLst/>
              <a:cxnLst/>
              <a:rect l="l" t="t" r="r" b="b"/>
              <a:pathLst>
                <a:path w="80009" h="10160">
                  <a:moveTo>
                    <a:pt x="0" y="0"/>
                  </a:moveTo>
                  <a:lnTo>
                    <a:pt x="11038" y="1172"/>
                  </a:lnTo>
                  <a:lnTo>
                    <a:pt x="21943" y="2325"/>
                  </a:lnTo>
                  <a:lnTo>
                    <a:pt x="32579" y="3495"/>
                  </a:lnTo>
                  <a:lnTo>
                    <a:pt x="42809" y="4721"/>
                  </a:lnTo>
                  <a:lnTo>
                    <a:pt x="52544" y="5978"/>
                  </a:lnTo>
                  <a:lnTo>
                    <a:pt x="61877" y="7218"/>
                  </a:lnTo>
                  <a:lnTo>
                    <a:pt x="70942" y="8446"/>
                  </a:lnTo>
                  <a:lnTo>
                    <a:pt x="79873" y="9668"/>
                  </a:lnTo>
                </a:path>
              </a:pathLst>
            </a:custGeom>
            <a:ln w="18485">
              <a:solidFill>
                <a:srgbClr val="000000"/>
              </a:solidFill>
            </a:ln>
          </p:spPr>
          <p:txBody>
            <a:bodyPr wrap="square" lIns="0" tIns="0" rIns="0" bIns="0" rtlCol="0"/>
            <a:lstStyle/>
            <a:p>
              <a:endParaRPr/>
            </a:p>
          </p:txBody>
        </p:sp>
        <p:sp>
          <p:nvSpPr>
            <p:cNvPr id="255" name="object 255"/>
            <p:cNvSpPr/>
            <p:nvPr/>
          </p:nvSpPr>
          <p:spPr>
            <a:xfrm>
              <a:off x="7312653" y="4674380"/>
              <a:ext cx="60325" cy="31750"/>
            </a:xfrm>
            <a:custGeom>
              <a:avLst/>
              <a:gdLst/>
              <a:ahLst/>
              <a:cxnLst/>
              <a:rect l="l" t="t" r="r" b="b"/>
              <a:pathLst>
                <a:path w="60325" h="31750">
                  <a:moveTo>
                    <a:pt x="0" y="0"/>
                  </a:moveTo>
                  <a:lnTo>
                    <a:pt x="35948" y="16370"/>
                  </a:lnTo>
                  <a:lnTo>
                    <a:pt x="52020" y="26048"/>
                  </a:lnTo>
                  <a:lnTo>
                    <a:pt x="60312" y="31165"/>
                  </a:lnTo>
                </a:path>
              </a:pathLst>
            </a:custGeom>
            <a:ln w="16179">
              <a:solidFill>
                <a:srgbClr val="000000"/>
              </a:solidFill>
            </a:ln>
          </p:spPr>
          <p:txBody>
            <a:bodyPr wrap="square" lIns="0" tIns="0" rIns="0" bIns="0" rtlCol="0"/>
            <a:lstStyle/>
            <a:p>
              <a:endParaRPr/>
            </a:p>
          </p:txBody>
        </p:sp>
        <p:sp>
          <p:nvSpPr>
            <p:cNvPr id="256" name="object 256"/>
            <p:cNvSpPr/>
            <p:nvPr/>
          </p:nvSpPr>
          <p:spPr>
            <a:xfrm>
              <a:off x="7288820" y="4673914"/>
              <a:ext cx="24130" cy="20955"/>
            </a:xfrm>
            <a:custGeom>
              <a:avLst/>
              <a:gdLst/>
              <a:ahLst/>
              <a:cxnLst/>
              <a:rect l="l" t="t" r="r" b="b"/>
              <a:pathLst>
                <a:path w="24129" h="20954">
                  <a:moveTo>
                    <a:pt x="0" y="20826"/>
                  </a:moveTo>
                  <a:lnTo>
                    <a:pt x="3048" y="16681"/>
                  </a:lnTo>
                  <a:lnTo>
                    <a:pt x="6581" y="12398"/>
                  </a:lnTo>
                  <a:lnTo>
                    <a:pt x="10556" y="8927"/>
                  </a:lnTo>
                  <a:lnTo>
                    <a:pt x="14531" y="5456"/>
                  </a:lnTo>
                  <a:lnTo>
                    <a:pt x="18949" y="2796"/>
                  </a:lnTo>
                  <a:lnTo>
                    <a:pt x="23850" y="0"/>
                  </a:lnTo>
                </a:path>
              </a:pathLst>
            </a:custGeom>
            <a:ln w="16174">
              <a:solidFill>
                <a:srgbClr val="000000"/>
              </a:solidFill>
            </a:ln>
          </p:spPr>
          <p:txBody>
            <a:bodyPr wrap="square" lIns="0" tIns="0" rIns="0" bIns="0" rtlCol="0"/>
            <a:lstStyle/>
            <a:p>
              <a:endParaRPr/>
            </a:p>
          </p:txBody>
        </p:sp>
        <p:sp>
          <p:nvSpPr>
            <p:cNvPr id="257" name="object 257"/>
            <p:cNvSpPr/>
            <p:nvPr/>
          </p:nvSpPr>
          <p:spPr>
            <a:xfrm>
              <a:off x="7372970" y="4663599"/>
              <a:ext cx="31115" cy="41910"/>
            </a:xfrm>
            <a:custGeom>
              <a:avLst/>
              <a:gdLst/>
              <a:ahLst/>
              <a:cxnLst/>
              <a:rect l="l" t="t" r="r" b="b"/>
              <a:pathLst>
                <a:path w="31115" h="41910">
                  <a:moveTo>
                    <a:pt x="0" y="41467"/>
                  </a:moveTo>
                  <a:lnTo>
                    <a:pt x="1168" y="36604"/>
                  </a:lnTo>
                  <a:lnTo>
                    <a:pt x="2814" y="31762"/>
                  </a:lnTo>
                  <a:lnTo>
                    <a:pt x="4895" y="27890"/>
                  </a:lnTo>
                  <a:lnTo>
                    <a:pt x="6976" y="24018"/>
                  </a:lnTo>
                  <a:lnTo>
                    <a:pt x="8484" y="22340"/>
                  </a:lnTo>
                  <a:lnTo>
                    <a:pt x="12508" y="17760"/>
                  </a:lnTo>
                  <a:lnTo>
                    <a:pt x="16533" y="13181"/>
                  </a:lnTo>
                  <a:lnTo>
                    <a:pt x="23510" y="6669"/>
                  </a:lnTo>
                  <a:lnTo>
                    <a:pt x="30495" y="0"/>
                  </a:lnTo>
                </a:path>
              </a:pathLst>
            </a:custGeom>
            <a:ln w="16179">
              <a:solidFill>
                <a:srgbClr val="000000"/>
              </a:solidFill>
            </a:ln>
          </p:spPr>
          <p:txBody>
            <a:bodyPr wrap="square" lIns="0" tIns="0" rIns="0" bIns="0" rtlCol="0"/>
            <a:lstStyle/>
            <a:p>
              <a:endParaRPr/>
            </a:p>
          </p:txBody>
        </p:sp>
        <p:sp>
          <p:nvSpPr>
            <p:cNvPr id="258" name="object 258"/>
            <p:cNvSpPr/>
            <p:nvPr/>
          </p:nvSpPr>
          <p:spPr>
            <a:xfrm>
              <a:off x="7372970" y="4696792"/>
              <a:ext cx="93980" cy="8890"/>
            </a:xfrm>
            <a:custGeom>
              <a:avLst/>
              <a:gdLst/>
              <a:ahLst/>
              <a:cxnLst/>
              <a:rect l="l" t="t" r="r" b="b"/>
              <a:pathLst>
                <a:path w="93979" h="8889">
                  <a:moveTo>
                    <a:pt x="0" y="8274"/>
                  </a:moveTo>
                  <a:lnTo>
                    <a:pt x="27641" y="5812"/>
                  </a:lnTo>
                  <a:lnTo>
                    <a:pt x="46601" y="4129"/>
                  </a:lnTo>
                  <a:lnTo>
                    <a:pt x="65651" y="2450"/>
                  </a:lnTo>
                  <a:lnTo>
                    <a:pt x="93561" y="0"/>
                  </a:lnTo>
                </a:path>
              </a:pathLst>
            </a:custGeom>
            <a:ln w="16174">
              <a:solidFill>
                <a:srgbClr val="000000"/>
              </a:solidFill>
            </a:ln>
          </p:spPr>
          <p:txBody>
            <a:bodyPr wrap="square" lIns="0" tIns="0" rIns="0" bIns="0" rtlCol="0"/>
            <a:lstStyle/>
            <a:p>
              <a:endParaRPr/>
            </a:p>
          </p:txBody>
        </p:sp>
        <p:sp>
          <p:nvSpPr>
            <p:cNvPr id="259" name="object 259"/>
            <p:cNvSpPr/>
            <p:nvPr/>
          </p:nvSpPr>
          <p:spPr>
            <a:xfrm>
              <a:off x="7469375" y="4676433"/>
              <a:ext cx="21590" cy="20955"/>
            </a:xfrm>
            <a:custGeom>
              <a:avLst/>
              <a:gdLst/>
              <a:ahLst/>
              <a:cxnLst/>
              <a:rect l="l" t="t" r="r" b="b"/>
              <a:pathLst>
                <a:path w="21590" h="20954">
                  <a:moveTo>
                    <a:pt x="0" y="20951"/>
                  </a:moveTo>
                  <a:lnTo>
                    <a:pt x="2087" y="16922"/>
                  </a:lnTo>
                  <a:lnTo>
                    <a:pt x="4175" y="12893"/>
                  </a:lnTo>
                  <a:lnTo>
                    <a:pt x="7673" y="9401"/>
                  </a:lnTo>
                  <a:lnTo>
                    <a:pt x="11171" y="5909"/>
                  </a:lnTo>
                  <a:lnTo>
                    <a:pt x="16080" y="2954"/>
                  </a:lnTo>
                  <a:lnTo>
                    <a:pt x="20989" y="0"/>
                  </a:lnTo>
                </a:path>
              </a:pathLst>
            </a:custGeom>
            <a:ln w="11553">
              <a:solidFill>
                <a:srgbClr val="000000"/>
              </a:solidFill>
            </a:ln>
          </p:spPr>
          <p:txBody>
            <a:bodyPr wrap="square" lIns="0" tIns="0" rIns="0" bIns="0" rtlCol="0"/>
            <a:lstStyle/>
            <a:p>
              <a:endParaRPr/>
            </a:p>
          </p:txBody>
        </p:sp>
        <p:sp>
          <p:nvSpPr>
            <p:cNvPr id="260" name="object 260"/>
            <p:cNvSpPr/>
            <p:nvPr/>
          </p:nvSpPr>
          <p:spPr>
            <a:xfrm>
              <a:off x="7314144" y="4671574"/>
              <a:ext cx="175260" cy="4445"/>
            </a:xfrm>
            <a:custGeom>
              <a:avLst/>
              <a:gdLst/>
              <a:ahLst/>
              <a:cxnLst/>
              <a:rect l="l" t="t" r="r" b="b"/>
              <a:pathLst>
                <a:path w="175259" h="4445">
                  <a:moveTo>
                    <a:pt x="0" y="1451"/>
                  </a:moveTo>
                  <a:lnTo>
                    <a:pt x="44509" y="67"/>
                  </a:lnTo>
                  <a:lnTo>
                    <a:pt x="54191" y="0"/>
                  </a:lnTo>
                  <a:lnTo>
                    <a:pt x="63150" y="49"/>
                  </a:lnTo>
                  <a:lnTo>
                    <a:pt x="72464" y="173"/>
                  </a:lnTo>
                  <a:lnTo>
                    <a:pt x="83211" y="331"/>
                  </a:lnTo>
                  <a:lnTo>
                    <a:pt x="96221" y="498"/>
                  </a:lnTo>
                  <a:lnTo>
                    <a:pt x="137656" y="1282"/>
                  </a:lnTo>
                  <a:lnTo>
                    <a:pt x="166544" y="3123"/>
                  </a:lnTo>
                  <a:lnTo>
                    <a:pt x="174824" y="3856"/>
                  </a:lnTo>
                </a:path>
              </a:pathLst>
            </a:custGeom>
            <a:ln w="16174">
              <a:solidFill>
                <a:srgbClr val="000000"/>
              </a:solidFill>
            </a:ln>
          </p:spPr>
          <p:txBody>
            <a:bodyPr wrap="square" lIns="0" tIns="0" rIns="0" bIns="0" rtlCol="0"/>
            <a:lstStyle/>
            <a:p>
              <a:endParaRPr/>
            </a:p>
          </p:txBody>
        </p:sp>
        <p:sp>
          <p:nvSpPr>
            <p:cNvPr id="261" name="object 261"/>
            <p:cNvSpPr/>
            <p:nvPr/>
          </p:nvSpPr>
          <p:spPr>
            <a:xfrm>
              <a:off x="7312671" y="4664089"/>
              <a:ext cx="90805" cy="10160"/>
            </a:xfrm>
            <a:custGeom>
              <a:avLst/>
              <a:gdLst/>
              <a:ahLst/>
              <a:cxnLst/>
              <a:rect l="l" t="t" r="r" b="b"/>
              <a:pathLst>
                <a:path w="90804" h="10160">
                  <a:moveTo>
                    <a:pt x="0" y="9823"/>
                  </a:moveTo>
                  <a:lnTo>
                    <a:pt x="26808" y="6945"/>
                  </a:lnTo>
                  <a:lnTo>
                    <a:pt x="45199" y="4963"/>
                  </a:lnTo>
                  <a:lnTo>
                    <a:pt x="63680" y="2954"/>
                  </a:lnTo>
                  <a:lnTo>
                    <a:pt x="90761" y="0"/>
                  </a:lnTo>
                </a:path>
              </a:pathLst>
            </a:custGeom>
            <a:ln w="13863">
              <a:solidFill>
                <a:srgbClr val="000000"/>
              </a:solidFill>
            </a:ln>
          </p:spPr>
          <p:txBody>
            <a:bodyPr wrap="square" lIns="0" tIns="0" rIns="0" bIns="0" rtlCol="0"/>
            <a:lstStyle/>
            <a:p>
              <a:endParaRPr/>
            </a:p>
          </p:txBody>
        </p:sp>
        <p:sp>
          <p:nvSpPr>
            <p:cNvPr id="262" name="object 262"/>
            <p:cNvSpPr/>
            <p:nvPr/>
          </p:nvSpPr>
          <p:spPr>
            <a:xfrm>
              <a:off x="7404866" y="4664145"/>
              <a:ext cx="83185" cy="10795"/>
            </a:xfrm>
            <a:custGeom>
              <a:avLst/>
              <a:gdLst/>
              <a:ahLst/>
              <a:cxnLst/>
              <a:rect l="l" t="t" r="r" b="b"/>
              <a:pathLst>
                <a:path w="83184" h="10795">
                  <a:moveTo>
                    <a:pt x="0" y="0"/>
                  </a:moveTo>
                  <a:lnTo>
                    <a:pt x="43839" y="3023"/>
                  </a:lnTo>
                  <a:lnTo>
                    <a:pt x="52834" y="5001"/>
                  </a:lnTo>
                  <a:lnTo>
                    <a:pt x="58530" y="5883"/>
                  </a:lnTo>
                  <a:lnTo>
                    <a:pt x="64227" y="6766"/>
                  </a:lnTo>
                  <a:lnTo>
                    <a:pt x="66129" y="7008"/>
                  </a:lnTo>
                  <a:lnTo>
                    <a:pt x="69917" y="7807"/>
                  </a:lnTo>
                  <a:lnTo>
                    <a:pt x="73706" y="8606"/>
                  </a:lnTo>
                  <a:lnTo>
                    <a:pt x="77958" y="9743"/>
                  </a:lnTo>
                  <a:lnTo>
                    <a:pt x="82694" y="10742"/>
                  </a:lnTo>
                </a:path>
              </a:pathLst>
            </a:custGeom>
            <a:ln w="11553">
              <a:solidFill>
                <a:srgbClr val="000000"/>
              </a:solidFill>
            </a:ln>
          </p:spPr>
          <p:txBody>
            <a:bodyPr wrap="square" lIns="0" tIns="0" rIns="0" bIns="0" rtlCol="0"/>
            <a:lstStyle/>
            <a:p>
              <a:endParaRPr/>
            </a:p>
          </p:txBody>
        </p:sp>
        <p:pic>
          <p:nvPicPr>
            <p:cNvPr id="263" name="object 263"/>
            <p:cNvPicPr/>
            <p:nvPr/>
          </p:nvPicPr>
          <p:blipFill>
            <a:blip r:embed="rId79" cstate="print"/>
            <a:stretch>
              <a:fillRect/>
            </a:stretch>
          </p:blipFill>
          <p:spPr>
            <a:xfrm>
              <a:off x="7279040" y="4658487"/>
              <a:ext cx="221617" cy="57870"/>
            </a:xfrm>
            <a:prstGeom prst="rect">
              <a:avLst/>
            </a:prstGeom>
          </p:spPr>
        </p:pic>
        <p:sp>
          <p:nvSpPr>
            <p:cNvPr id="264" name="object 264"/>
            <p:cNvSpPr/>
            <p:nvPr/>
          </p:nvSpPr>
          <p:spPr>
            <a:xfrm>
              <a:off x="7279040" y="4658657"/>
              <a:ext cx="222250" cy="57785"/>
            </a:xfrm>
            <a:custGeom>
              <a:avLst/>
              <a:gdLst/>
              <a:ahLst/>
              <a:cxnLst/>
              <a:rect l="l" t="t" r="r" b="b"/>
              <a:pathLst>
                <a:path w="222250" h="57785">
                  <a:moveTo>
                    <a:pt x="0" y="51366"/>
                  </a:moveTo>
                  <a:lnTo>
                    <a:pt x="10154" y="56716"/>
                  </a:lnTo>
                  <a:lnTo>
                    <a:pt x="35085" y="57704"/>
                  </a:lnTo>
                  <a:lnTo>
                    <a:pt x="71106" y="54467"/>
                  </a:lnTo>
                  <a:lnTo>
                    <a:pt x="114533" y="47140"/>
                  </a:lnTo>
                  <a:lnTo>
                    <a:pt x="157376" y="36939"/>
                  </a:lnTo>
                  <a:lnTo>
                    <a:pt x="214373" y="15225"/>
                  </a:lnTo>
                  <a:lnTo>
                    <a:pt x="221635" y="6337"/>
                  </a:lnTo>
                  <a:lnTo>
                    <a:pt x="211480" y="988"/>
                  </a:lnTo>
                  <a:lnTo>
                    <a:pt x="186550" y="0"/>
                  </a:lnTo>
                  <a:lnTo>
                    <a:pt x="150529" y="3237"/>
                  </a:lnTo>
                  <a:lnTo>
                    <a:pt x="107102" y="10563"/>
                  </a:lnTo>
                  <a:lnTo>
                    <a:pt x="64258" y="20764"/>
                  </a:lnTo>
                  <a:lnTo>
                    <a:pt x="7262" y="42478"/>
                  </a:lnTo>
                  <a:lnTo>
                    <a:pt x="0" y="51366"/>
                  </a:lnTo>
                  <a:close/>
                </a:path>
              </a:pathLst>
            </a:custGeom>
            <a:ln w="6932">
              <a:solidFill>
                <a:srgbClr val="99CCFF"/>
              </a:solidFill>
            </a:ln>
          </p:spPr>
          <p:txBody>
            <a:bodyPr wrap="square" lIns="0" tIns="0" rIns="0" bIns="0" rtlCol="0"/>
            <a:lstStyle/>
            <a:p>
              <a:endParaRPr/>
            </a:p>
          </p:txBody>
        </p:sp>
        <p:sp>
          <p:nvSpPr>
            <p:cNvPr id="265" name="object 265"/>
            <p:cNvSpPr/>
            <p:nvPr/>
          </p:nvSpPr>
          <p:spPr>
            <a:xfrm>
              <a:off x="7343459" y="4741961"/>
              <a:ext cx="11430" cy="20955"/>
            </a:xfrm>
            <a:custGeom>
              <a:avLst/>
              <a:gdLst/>
              <a:ahLst/>
              <a:cxnLst/>
              <a:rect l="l" t="t" r="r" b="b"/>
              <a:pathLst>
                <a:path w="11429" h="20954">
                  <a:moveTo>
                    <a:pt x="11004" y="0"/>
                  </a:moveTo>
                  <a:lnTo>
                    <a:pt x="0" y="20621"/>
                  </a:lnTo>
                </a:path>
              </a:pathLst>
            </a:custGeom>
            <a:ln w="16168">
              <a:solidFill>
                <a:srgbClr val="333333"/>
              </a:solidFill>
            </a:ln>
          </p:spPr>
          <p:txBody>
            <a:bodyPr wrap="square" lIns="0" tIns="0" rIns="0" bIns="0" rtlCol="0"/>
            <a:lstStyle/>
            <a:p>
              <a:endParaRPr/>
            </a:p>
          </p:txBody>
        </p:sp>
        <p:sp>
          <p:nvSpPr>
            <p:cNvPr id="266" name="object 266"/>
            <p:cNvSpPr/>
            <p:nvPr/>
          </p:nvSpPr>
          <p:spPr>
            <a:xfrm>
              <a:off x="7396299" y="4763376"/>
              <a:ext cx="15875" cy="15240"/>
            </a:xfrm>
            <a:custGeom>
              <a:avLst/>
              <a:gdLst/>
              <a:ahLst/>
              <a:cxnLst/>
              <a:rect l="l" t="t" r="r" b="b"/>
              <a:pathLst>
                <a:path w="15875" h="15239">
                  <a:moveTo>
                    <a:pt x="15733" y="0"/>
                  </a:moveTo>
                  <a:lnTo>
                    <a:pt x="0" y="15152"/>
                  </a:lnTo>
                </a:path>
              </a:pathLst>
            </a:custGeom>
            <a:ln w="16168">
              <a:solidFill>
                <a:srgbClr val="333333"/>
              </a:solidFill>
            </a:ln>
          </p:spPr>
          <p:txBody>
            <a:bodyPr wrap="square" lIns="0" tIns="0" rIns="0" bIns="0" rtlCol="0"/>
            <a:lstStyle/>
            <a:p>
              <a:endParaRPr/>
            </a:p>
          </p:txBody>
        </p:sp>
        <p:sp>
          <p:nvSpPr>
            <p:cNvPr id="267" name="object 267"/>
            <p:cNvSpPr/>
            <p:nvPr/>
          </p:nvSpPr>
          <p:spPr>
            <a:xfrm>
              <a:off x="7332175" y="4709602"/>
              <a:ext cx="27940" cy="45085"/>
            </a:xfrm>
            <a:custGeom>
              <a:avLst/>
              <a:gdLst/>
              <a:ahLst/>
              <a:cxnLst/>
              <a:rect l="l" t="t" r="r" b="b"/>
              <a:pathLst>
                <a:path w="27940" h="45085">
                  <a:moveTo>
                    <a:pt x="0" y="44777"/>
                  </a:moveTo>
                  <a:lnTo>
                    <a:pt x="27427" y="0"/>
                  </a:lnTo>
                </a:path>
              </a:pathLst>
            </a:custGeom>
            <a:ln w="16178">
              <a:solidFill>
                <a:srgbClr val="333300"/>
              </a:solidFill>
            </a:ln>
          </p:spPr>
          <p:txBody>
            <a:bodyPr wrap="square" lIns="0" tIns="0" rIns="0" bIns="0" rtlCol="0"/>
            <a:lstStyle/>
            <a:p>
              <a:endParaRPr/>
            </a:p>
          </p:txBody>
        </p:sp>
        <p:pic>
          <p:nvPicPr>
            <p:cNvPr id="268" name="object 268"/>
            <p:cNvPicPr/>
            <p:nvPr/>
          </p:nvPicPr>
          <p:blipFill>
            <a:blip r:embed="rId80" cstate="print"/>
            <a:stretch>
              <a:fillRect/>
            </a:stretch>
          </p:blipFill>
          <p:spPr>
            <a:xfrm>
              <a:off x="7317142" y="4715434"/>
              <a:ext cx="91541" cy="25450"/>
            </a:xfrm>
            <a:prstGeom prst="rect">
              <a:avLst/>
            </a:prstGeom>
          </p:spPr>
        </p:pic>
        <p:sp>
          <p:nvSpPr>
            <p:cNvPr id="269" name="object 269"/>
            <p:cNvSpPr/>
            <p:nvPr/>
          </p:nvSpPr>
          <p:spPr>
            <a:xfrm>
              <a:off x="7323680" y="4724574"/>
              <a:ext cx="83185" cy="7620"/>
            </a:xfrm>
            <a:custGeom>
              <a:avLst/>
              <a:gdLst/>
              <a:ahLst/>
              <a:cxnLst/>
              <a:rect l="l" t="t" r="r" b="b"/>
              <a:pathLst>
                <a:path w="83184" h="7620">
                  <a:moveTo>
                    <a:pt x="0" y="799"/>
                  </a:moveTo>
                  <a:lnTo>
                    <a:pt x="6932" y="399"/>
                  </a:lnTo>
                  <a:lnTo>
                    <a:pt x="13864" y="0"/>
                  </a:lnTo>
                  <a:lnTo>
                    <a:pt x="20640" y="136"/>
                  </a:lnTo>
                  <a:lnTo>
                    <a:pt x="27416" y="272"/>
                  </a:lnTo>
                  <a:lnTo>
                    <a:pt x="75033" y="6366"/>
                  </a:lnTo>
                  <a:lnTo>
                    <a:pt x="82917" y="7549"/>
                  </a:lnTo>
                </a:path>
              </a:pathLst>
            </a:custGeom>
            <a:ln w="23852">
              <a:solidFill>
                <a:srgbClr val="000000"/>
              </a:solidFill>
            </a:ln>
          </p:spPr>
          <p:txBody>
            <a:bodyPr wrap="square" lIns="0" tIns="0" rIns="0" bIns="0" rtlCol="0"/>
            <a:lstStyle/>
            <a:p>
              <a:endParaRPr/>
            </a:p>
          </p:txBody>
        </p:sp>
        <p:sp>
          <p:nvSpPr>
            <p:cNvPr id="270" name="object 270"/>
            <p:cNvSpPr/>
            <p:nvPr/>
          </p:nvSpPr>
          <p:spPr>
            <a:xfrm>
              <a:off x="7354278" y="4732280"/>
              <a:ext cx="53340" cy="7620"/>
            </a:xfrm>
            <a:custGeom>
              <a:avLst/>
              <a:gdLst/>
              <a:ahLst/>
              <a:cxnLst/>
              <a:rect l="l" t="t" r="r" b="b"/>
              <a:pathLst>
                <a:path w="53340" h="7620">
                  <a:moveTo>
                    <a:pt x="0" y="7125"/>
                  </a:moveTo>
                  <a:lnTo>
                    <a:pt x="38783" y="216"/>
                  </a:lnTo>
                  <a:lnTo>
                    <a:pt x="45769" y="50"/>
                  </a:lnTo>
                  <a:lnTo>
                    <a:pt x="52857" y="0"/>
                  </a:lnTo>
                </a:path>
              </a:pathLst>
            </a:custGeom>
            <a:ln w="20790">
              <a:solidFill>
                <a:srgbClr val="000000"/>
              </a:solidFill>
            </a:ln>
          </p:spPr>
          <p:txBody>
            <a:bodyPr wrap="square" lIns="0" tIns="0" rIns="0" bIns="0" rtlCol="0"/>
            <a:lstStyle/>
            <a:p>
              <a:endParaRPr/>
            </a:p>
          </p:txBody>
        </p:sp>
        <p:sp>
          <p:nvSpPr>
            <p:cNvPr id="271" name="object 271"/>
            <p:cNvSpPr/>
            <p:nvPr/>
          </p:nvSpPr>
          <p:spPr>
            <a:xfrm>
              <a:off x="7336689" y="4714744"/>
              <a:ext cx="57150" cy="27305"/>
            </a:xfrm>
            <a:custGeom>
              <a:avLst/>
              <a:gdLst/>
              <a:ahLst/>
              <a:cxnLst/>
              <a:rect l="l" t="t" r="r" b="b"/>
              <a:pathLst>
                <a:path w="57150" h="27304">
                  <a:moveTo>
                    <a:pt x="0" y="0"/>
                  </a:moveTo>
                  <a:lnTo>
                    <a:pt x="36052" y="15116"/>
                  </a:lnTo>
                  <a:lnTo>
                    <a:pt x="44536" y="19292"/>
                  </a:lnTo>
                  <a:lnTo>
                    <a:pt x="49377" y="21805"/>
                  </a:lnTo>
                  <a:lnTo>
                    <a:pt x="53132" y="24502"/>
                  </a:lnTo>
                  <a:lnTo>
                    <a:pt x="57105" y="27163"/>
                  </a:lnTo>
                </a:path>
              </a:pathLst>
            </a:custGeom>
            <a:ln w="18480">
              <a:solidFill>
                <a:srgbClr val="000000"/>
              </a:solidFill>
            </a:ln>
          </p:spPr>
          <p:txBody>
            <a:bodyPr wrap="square" lIns="0" tIns="0" rIns="0" bIns="0" rtlCol="0"/>
            <a:lstStyle/>
            <a:p>
              <a:endParaRPr/>
            </a:p>
          </p:txBody>
        </p:sp>
        <p:sp>
          <p:nvSpPr>
            <p:cNvPr id="272" name="object 272"/>
            <p:cNvSpPr/>
            <p:nvPr/>
          </p:nvSpPr>
          <p:spPr>
            <a:xfrm>
              <a:off x="7324171" y="4725818"/>
              <a:ext cx="31115" cy="13335"/>
            </a:xfrm>
            <a:custGeom>
              <a:avLst/>
              <a:gdLst/>
              <a:ahLst/>
              <a:cxnLst/>
              <a:rect l="l" t="t" r="r" b="b"/>
              <a:pathLst>
                <a:path w="31115" h="13335">
                  <a:moveTo>
                    <a:pt x="0" y="0"/>
                  </a:moveTo>
                  <a:lnTo>
                    <a:pt x="5736" y="2274"/>
                  </a:lnTo>
                  <a:lnTo>
                    <a:pt x="11499" y="4457"/>
                  </a:lnTo>
                  <a:lnTo>
                    <a:pt x="16637" y="6658"/>
                  </a:lnTo>
                  <a:lnTo>
                    <a:pt x="21776" y="8859"/>
                  </a:lnTo>
                  <a:lnTo>
                    <a:pt x="26344" y="10893"/>
                  </a:lnTo>
                  <a:lnTo>
                    <a:pt x="30912" y="12927"/>
                  </a:lnTo>
                </a:path>
              </a:pathLst>
            </a:custGeom>
            <a:ln w="18481">
              <a:solidFill>
                <a:srgbClr val="000000"/>
              </a:solidFill>
            </a:ln>
          </p:spPr>
          <p:txBody>
            <a:bodyPr wrap="square" lIns="0" tIns="0" rIns="0" bIns="0" rtlCol="0"/>
            <a:lstStyle/>
            <a:p>
              <a:endParaRPr/>
            </a:p>
          </p:txBody>
        </p:sp>
        <p:sp>
          <p:nvSpPr>
            <p:cNvPr id="273" name="object 273"/>
            <p:cNvSpPr/>
            <p:nvPr/>
          </p:nvSpPr>
          <p:spPr>
            <a:xfrm>
              <a:off x="7335309" y="4715244"/>
              <a:ext cx="20320" cy="24130"/>
            </a:xfrm>
            <a:custGeom>
              <a:avLst/>
              <a:gdLst/>
              <a:ahLst/>
              <a:cxnLst/>
              <a:rect l="l" t="t" r="r" b="b"/>
              <a:pathLst>
                <a:path w="20320" h="24129">
                  <a:moveTo>
                    <a:pt x="0" y="0"/>
                  </a:moveTo>
                  <a:lnTo>
                    <a:pt x="3076" y="2901"/>
                  </a:lnTo>
                  <a:lnTo>
                    <a:pt x="6179" y="5709"/>
                  </a:lnTo>
                  <a:lnTo>
                    <a:pt x="9556" y="9700"/>
                  </a:lnTo>
                  <a:lnTo>
                    <a:pt x="12934" y="13691"/>
                  </a:lnTo>
                  <a:lnTo>
                    <a:pt x="16205" y="18752"/>
                  </a:lnTo>
                  <a:lnTo>
                    <a:pt x="19694" y="23777"/>
                  </a:lnTo>
                </a:path>
              </a:pathLst>
            </a:custGeom>
            <a:ln w="16171">
              <a:solidFill>
                <a:srgbClr val="000000"/>
              </a:solidFill>
            </a:ln>
          </p:spPr>
          <p:txBody>
            <a:bodyPr wrap="square" lIns="0" tIns="0" rIns="0" bIns="0" rtlCol="0"/>
            <a:lstStyle/>
            <a:p>
              <a:endParaRPr/>
            </a:p>
          </p:txBody>
        </p:sp>
        <p:sp>
          <p:nvSpPr>
            <p:cNvPr id="274" name="object 274"/>
            <p:cNvSpPr/>
            <p:nvPr/>
          </p:nvSpPr>
          <p:spPr>
            <a:xfrm>
              <a:off x="7322537" y="4714958"/>
              <a:ext cx="13335" cy="10160"/>
            </a:xfrm>
            <a:custGeom>
              <a:avLst/>
              <a:gdLst/>
              <a:ahLst/>
              <a:cxnLst/>
              <a:rect l="l" t="t" r="r" b="b"/>
              <a:pathLst>
                <a:path w="13334" h="10160">
                  <a:moveTo>
                    <a:pt x="0" y="10081"/>
                  </a:moveTo>
                  <a:lnTo>
                    <a:pt x="1866" y="7921"/>
                  </a:lnTo>
                  <a:lnTo>
                    <a:pt x="3950" y="5724"/>
                  </a:lnTo>
                  <a:lnTo>
                    <a:pt x="6089" y="4044"/>
                  </a:lnTo>
                  <a:lnTo>
                    <a:pt x="8229" y="2363"/>
                  </a:lnTo>
                  <a:lnTo>
                    <a:pt x="10425" y="1200"/>
                  </a:lnTo>
                  <a:lnTo>
                    <a:pt x="12837" y="0"/>
                  </a:lnTo>
                </a:path>
              </a:pathLst>
            </a:custGeom>
            <a:ln w="16167">
              <a:solidFill>
                <a:srgbClr val="000000"/>
              </a:solidFill>
            </a:ln>
          </p:spPr>
          <p:txBody>
            <a:bodyPr wrap="square" lIns="0" tIns="0" rIns="0" bIns="0" rtlCol="0"/>
            <a:lstStyle/>
            <a:p>
              <a:endParaRPr/>
            </a:p>
          </p:txBody>
        </p:sp>
        <p:sp>
          <p:nvSpPr>
            <p:cNvPr id="275" name="object 275"/>
            <p:cNvSpPr/>
            <p:nvPr/>
          </p:nvSpPr>
          <p:spPr>
            <a:xfrm>
              <a:off x="7355092" y="4717150"/>
              <a:ext cx="39370" cy="25400"/>
            </a:xfrm>
            <a:custGeom>
              <a:avLst/>
              <a:gdLst/>
              <a:ahLst/>
              <a:cxnLst/>
              <a:rect l="l" t="t" r="r" b="b"/>
              <a:pathLst>
                <a:path w="39370" h="25400">
                  <a:moveTo>
                    <a:pt x="0" y="21591"/>
                  </a:moveTo>
                  <a:lnTo>
                    <a:pt x="1215" y="18841"/>
                  </a:lnTo>
                  <a:lnTo>
                    <a:pt x="2621" y="16146"/>
                  </a:lnTo>
                  <a:lnTo>
                    <a:pt x="4055" y="14060"/>
                  </a:lnTo>
                  <a:lnTo>
                    <a:pt x="5490" y="11975"/>
                  </a:lnTo>
                  <a:lnTo>
                    <a:pt x="6357" y="11126"/>
                  </a:lnTo>
                  <a:lnTo>
                    <a:pt x="8687" y="8801"/>
                  </a:lnTo>
                  <a:lnTo>
                    <a:pt x="11017" y="6476"/>
                  </a:lnTo>
                  <a:lnTo>
                    <a:pt x="14839" y="3284"/>
                  </a:lnTo>
                  <a:lnTo>
                    <a:pt x="18688" y="0"/>
                  </a:lnTo>
                </a:path>
                <a:path w="39370" h="25400">
                  <a:moveTo>
                    <a:pt x="0" y="21591"/>
                  </a:moveTo>
                  <a:lnTo>
                    <a:pt x="11584" y="22652"/>
                  </a:lnTo>
                  <a:lnTo>
                    <a:pt x="19528" y="23384"/>
                  </a:lnTo>
                  <a:lnTo>
                    <a:pt x="27509" y="24125"/>
                  </a:lnTo>
                  <a:lnTo>
                    <a:pt x="39200" y="25218"/>
                  </a:lnTo>
                </a:path>
              </a:pathLst>
            </a:custGeom>
            <a:ln w="16171">
              <a:solidFill>
                <a:srgbClr val="000000"/>
              </a:solidFill>
            </a:ln>
          </p:spPr>
          <p:txBody>
            <a:bodyPr wrap="square" lIns="0" tIns="0" rIns="0" bIns="0" rtlCol="0"/>
            <a:lstStyle/>
            <a:p>
              <a:endParaRPr/>
            </a:p>
          </p:txBody>
        </p:sp>
        <p:sp>
          <p:nvSpPr>
            <p:cNvPr id="276" name="object 276"/>
            <p:cNvSpPr/>
            <p:nvPr/>
          </p:nvSpPr>
          <p:spPr>
            <a:xfrm>
              <a:off x="7395362" y="4732558"/>
              <a:ext cx="12065" cy="10795"/>
            </a:xfrm>
            <a:custGeom>
              <a:avLst/>
              <a:gdLst/>
              <a:ahLst/>
              <a:cxnLst/>
              <a:rect l="l" t="t" r="r" b="b"/>
              <a:pathLst>
                <a:path w="12065" h="10795">
                  <a:moveTo>
                    <a:pt x="0" y="10413"/>
                  </a:moveTo>
                  <a:lnTo>
                    <a:pt x="9256" y="1292"/>
                  </a:lnTo>
                  <a:lnTo>
                    <a:pt x="11696" y="0"/>
                  </a:lnTo>
                </a:path>
              </a:pathLst>
            </a:custGeom>
            <a:ln w="11548">
              <a:solidFill>
                <a:srgbClr val="000000"/>
              </a:solidFill>
            </a:ln>
          </p:spPr>
          <p:txBody>
            <a:bodyPr wrap="square" lIns="0" tIns="0" rIns="0" bIns="0" rtlCol="0"/>
            <a:lstStyle/>
            <a:p>
              <a:endParaRPr/>
            </a:p>
          </p:txBody>
        </p:sp>
        <p:sp>
          <p:nvSpPr>
            <p:cNvPr id="277" name="object 277"/>
            <p:cNvSpPr/>
            <p:nvPr/>
          </p:nvSpPr>
          <p:spPr>
            <a:xfrm>
              <a:off x="7336121" y="4714575"/>
              <a:ext cx="71120" cy="17780"/>
            </a:xfrm>
            <a:custGeom>
              <a:avLst/>
              <a:gdLst/>
              <a:ahLst/>
              <a:cxnLst/>
              <a:rect l="l" t="t" r="r" b="b"/>
              <a:pathLst>
                <a:path w="71120" h="17779">
                  <a:moveTo>
                    <a:pt x="0" y="0"/>
                  </a:moveTo>
                  <a:lnTo>
                    <a:pt x="6306" y="1037"/>
                  </a:lnTo>
                  <a:lnTo>
                    <a:pt x="12612" y="2075"/>
                  </a:lnTo>
                  <a:lnTo>
                    <a:pt x="18267" y="3224"/>
                  </a:lnTo>
                  <a:lnTo>
                    <a:pt x="23922" y="4372"/>
                  </a:lnTo>
                  <a:lnTo>
                    <a:pt x="27565" y="5334"/>
                  </a:lnTo>
                  <a:lnTo>
                    <a:pt x="33927" y="6890"/>
                  </a:lnTo>
                  <a:lnTo>
                    <a:pt x="40289" y="8445"/>
                  </a:lnTo>
                  <a:lnTo>
                    <a:pt x="49751" y="10703"/>
                  </a:lnTo>
                  <a:lnTo>
                    <a:pt x="55868" y="12388"/>
                  </a:lnTo>
                  <a:lnTo>
                    <a:pt x="61986" y="14072"/>
                  </a:lnTo>
                  <a:lnTo>
                    <a:pt x="66256" y="15718"/>
                  </a:lnTo>
                  <a:lnTo>
                    <a:pt x="70554" y="17272"/>
                  </a:lnTo>
                </a:path>
              </a:pathLst>
            </a:custGeom>
            <a:ln w="16178">
              <a:solidFill>
                <a:srgbClr val="000000"/>
              </a:solidFill>
            </a:ln>
          </p:spPr>
          <p:txBody>
            <a:bodyPr wrap="square" lIns="0" tIns="0" rIns="0" bIns="0" rtlCol="0"/>
            <a:lstStyle/>
            <a:p>
              <a:endParaRPr/>
            </a:p>
          </p:txBody>
        </p:sp>
        <p:sp>
          <p:nvSpPr>
            <p:cNvPr id="278" name="object 278"/>
            <p:cNvSpPr/>
            <p:nvPr/>
          </p:nvSpPr>
          <p:spPr>
            <a:xfrm>
              <a:off x="7335388" y="4714962"/>
              <a:ext cx="38735" cy="2540"/>
            </a:xfrm>
            <a:custGeom>
              <a:avLst/>
              <a:gdLst/>
              <a:ahLst/>
              <a:cxnLst/>
              <a:rect l="l" t="t" r="r" b="b"/>
              <a:pathLst>
                <a:path w="38734" h="2539">
                  <a:moveTo>
                    <a:pt x="0" y="0"/>
                  </a:moveTo>
                  <a:lnTo>
                    <a:pt x="11309" y="741"/>
                  </a:lnTo>
                  <a:lnTo>
                    <a:pt x="19069" y="1245"/>
                  </a:lnTo>
                  <a:lnTo>
                    <a:pt x="26869" y="1741"/>
                  </a:lnTo>
                  <a:lnTo>
                    <a:pt x="38301" y="2462"/>
                  </a:lnTo>
                </a:path>
              </a:pathLst>
            </a:custGeom>
            <a:ln w="13861">
              <a:solidFill>
                <a:srgbClr val="000000"/>
              </a:solidFill>
            </a:ln>
          </p:spPr>
          <p:txBody>
            <a:bodyPr wrap="square" lIns="0" tIns="0" rIns="0" bIns="0" rtlCol="0"/>
            <a:lstStyle/>
            <a:p>
              <a:endParaRPr/>
            </a:p>
          </p:txBody>
        </p:sp>
        <p:sp>
          <p:nvSpPr>
            <p:cNvPr id="279" name="object 279"/>
            <p:cNvSpPr/>
            <p:nvPr/>
          </p:nvSpPr>
          <p:spPr>
            <a:xfrm>
              <a:off x="7374270" y="4717586"/>
              <a:ext cx="32384" cy="13970"/>
            </a:xfrm>
            <a:custGeom>
              <a:avLst/>
              <a:gdLst/>
              <a:ahLst/>
              <a:cxnLst/>
              <a:rect l="l" t="t" r="r" b="b"/>
              <a:pathLst>
                <a:path w="32384" h="13970">
                  <a:moveTo>
                    <a:pt x="0" y="0"/>
                  </a:moveTo>
                  <a:lnTo>
                    <a:pt x="4946" y="1443"/>
                  </a:lnTo>
                  <a:lnTo>
                    <a:pt x="9920" y="2794"/>
                  </a:lnTo>
                  <a:lnTo>
                    <a:pt x="13617" y="4274"/>
                  </a:lnTo>
                  <a:lnTo>
                    <a:pt x="17314" y="5753"/>
                  </a:lnTo>
                  <a:lnTo>
                    <a:pt x="20660" y="7731"/>
                  </a:lnTo>
                  <a:lnTo>
                    <a:pt x="22835" y="8767"/>
                  </a:lnTo>
                  <a:lnTo>
                    <a:pt x="25010" y="9802"/>
                  </a:lnTo>
                  <a:lnTo>
                    <a:pt x="25744" y="10117"/>
                  </a:lnTo>
                  <a:lnTo>
                    <a:pt x="27159" y="10930"/>
                  </a:lnTo>
                  <a:lnTo>
                    <a:pt x="28573" y="11743"/>
                  </a:lnTo>
                  <a:lnTo>
                    <a:pt x="30123" y="12797"/>
                  </a:lnTo>
                  <a:lnTo>
                    <a:pt x="31891" y="13814"/>
                  </a:lnTo>
                </a:path>
              </a:pathLst>
            </a:custGeom>
            <a:ln w="11551">
              <a:solidFill>
                <a:srgbClr val="000000"/>
              </a:solidFill>
            </a:ln>
          </p:spPr>
          <p:txBody>
            <a:bodyPr wrap="square" lIns="0" tIns="0" rIns="0" bIns="0" rtlCol="0"/>
            <a:lstStyle/>
            <a:p>
              <a:endParaRPr/>
            </a:p>
          </p:txBody>
        </p:sp>
        <p:pic>
          <p:nvPicPr>
            <p:cNvPr id="280" name="object 280"/>
            <p:cNvPicPr/>
            <p:nvPr/>
          </p:nvPicPr>
          <p:blipFill>
            <a:blip r:embed="rId81" cstate="print"/>
            <a:stretch>
              <a:fillRect/>
            </a:stretch>
          </p:blipFill>
          <p:spPr>
            <a:xfrm>
              <a:off x="7318002" y="4718875"/>
              <a:ext cx="93817" cy="22808"/>
            </a:xfrm>
            <a:prstGeom prst="rect">
              <a:avLst/>
            </a:prstGeom>
          </p:spPr>
        </p:pic>
        <p:sp>
          <p:nvSpPr>
            <p:cNvPr id="281" name="object 281"/>
            <p:cNvSpPr/>
            <p:nvPr/>
          </p:nvSpPr>
          <p:spPr>
            <a:xfrm>
              <a:off x="7318003" y="4719031"/>
              <a:ext cx="93980" cy="22860"/>
            </a:xfrm>
            <a:custGeom>
              <a:avLst/>
              <a:gdLst/>
              <a:ahLst/>
              <a:cxnLst/>
              <a:rect l="l" t="t" r="r" b="b"/>
              <a:pathLst>
                <a:path w="93979" h="22860">
                  <a:moveTo>
                    <a:pt x="0" y="9459"/>
                  </a:moveTo>
                  <a:lnTo>
                    <a:pt x="3510" y="14015"/>
                  </a:lnTo>
                  <a:lnTo>
                    <a:pt x="13419" y="18016"/>
                  </a:lnTo>
                  <a:lnTo>
                    <a:pt x="28232" y="21037"/>
                  </a:lnTo>
                  <a:lnTo>
                    <a:pt x="46454" y="22654"/>
                  </a:lnTo>
                  <a:lnTo>
                    <a:pt x="64747" y="22491"/>
                  </a:lnTo>
                  <a:lnTo>
                    <a:pt x="79753" y="20657"/>
                  </a:lnTo>
                  <a:lnTo>
                    <a:pt x="89949" y="17457"/>
                  </a:lnTo>
                  <a:lnTo>
                    <a:pt x="93811" y="13194"/>
                  </a:lnTo>
                  <a:lnTo>
                    <a:pt x="90300" y="8639"/>
                  </a:lnTo>
                  <a:lnTo>
                    <a:pt x="80391" y="4638"/>
                  </a:lnTo>
                  <a:lnTo>
                    <a:pt x="65578" y="1617"/>
                  </a:lnTo>
                  <a:lnTo>
                    <a:pt x="47356" y="0"/>
                  </a:lnTo>
                  <a:lnTo>
                    <a:pt x="29063" y="163"/>
                  </a:lnTo>
                  <a:lnTo>
                    <a:pt x="14057" y="1997"/>
                  </a:lnTo>
                  <a:lnTo>
                    <a:pt x="3861" y="5197"/>
                  </a:lnTo>
                  <a:lnTo>
                    <a:pt x="0" y="9459"/>
                  </a:lnTo>
                  <a:close/>
                </a:path>
              </a:pathLst>
            </a:custGeom>
            <a:ln w="6932">
              <a:solidFill>
                <a:srgbClr val="99CCFF"/>
              </a:solidFill>
            </a:ln>
          </p:spPr>
          <p:txBody>
            <a:bodyPr wrap="square" lIns="0" tIns="0" rIns="0" bIns="0" rtlCol="0"/>
            <a:lstStyle/>
            <a:p>
              <a:endParaRPr/>
            </a:p>
          </p:txBody>
        </p:sp>
        <p:pic>
          <p:nvPicPr>
            <p:cNvPr id="282" name="object 282"/>
            <p:cNvPicPr/>
            <p:nvPr/>
          </p:nvPicPr>
          <p:blipFill>
            <a:blip r:embed="rId82" cstate="print"/>
            <a:stretch>
              <a:fillRect/>
            </a:stretch>
          </p:blipFill>
          <p:spPr>
            <a:xfrm>
              <a:off x="6969862" y="4764265"/>
              <a:ext cx="212242" cy="70048"/>
            </a:xfrm>
            <a:prstGeom prst="rect">
              <a:avLst/>
            </a:prstGeom>
          </p:spPr>
        </p:pic>
        <p:sp>
          <p:nvSpPr>
            <p:cNvPr id="283" name="object 283"/>
            <p:cNvSpPr/>
            <p:nvPr/>
          </p:nvSpPr>
          <p:spPr>
            <a:xfrm>
              <a:off x="6983060" y="4790320"/>
              <a:ext cx="196850" cy="19050"/>
            </a:xfrm>
            <a:custGeom>
              <a:avLst/>
              <a:gdLst/>
              <a:ahLst/>
              <a:cxnLst/>
              <a:rect l="l" t="t" r="r" b="b"/>
              <a:pathLst>
                <a:path w="196850" h="19050">
                  <a:moveTo>
                    <a:pt x="0" y="18724"/>
                  </a:moveTo>
                  <a:lnTo>
                    <a:pt x="47579" y="10329"/>
                  </a:lnTo>
                  <a:lnTo>
                    <a:pt x="96448" y="5178"/>
                  </a:lnTo>
                  <a:lnTo>
                    <a:pt x="149869" y="2275"/>
                  </a:lnTo>
                  <a:lnTo>
                    <a:pt x="177782" y="918"/>
                  </a:lnTo>
                  <a:lnTo>
                    <a:pt x="196823" y="0"/>
                  </a:lnTo>
                </a:path>
              </a:pathLst>
            </a:custGeom>
            <a:ln w="23849">
              <a:solidFill>
                <a:srgbClr val="000000"/>
              </a:solidFill>
            </a:ln>
          </p:spPr>
          <p:txBody>
            <a:bodyPr wrap="square" lIns="0" tIns="0" rIns="0" bIns="0" rtlCol="0"/>
            <a:lstStyle/>
            <a:p>
              <a:endParaRPr/>
            </a:p>
          </p:txBody>
        </p:sp>
        <p:sp>
          <p:nvSpPr>
            <p:cNvPr id="284" name="object 284"/>
            <p:cNvSpPr/>
            <p:nvPr/>
          </p:nvSpPr>
          <p:spPr>
            <a:xfrm>
              <a:off x="7062674" y="4790380"/>
              <a:ext cx="118745" cy="30480"/>
            </a:xfrm>
            <a:custGeom>
              <a:avLst/>
              <a:gdLst/>
              <a:ahLst/>
              <a:cxnLst/>
              <a:rect l="l" t="t" r="r" b="b"/>
              <a:pathLst>
                <a:path w="118745" h="30479">
                  <a:moveTo>
                    <a:pt x="0" y="30142"/>
                  </a:moveTo>
                  <a:lnTo>
                    <a:pt x="40657" y="15846"/>
                  </a:lnTo>
                  <a:lnTo>
                    <a:pt x="86022" y="5346"/>
                  </a:lnTo>
                  <a:lnTo>
                    <a:pt x="102169" y="2600"/>
                  </a:lnTo>
                  <a:lnTo>
                    <a:pt x="118622" y="0"/>
                  </a:lnTo>
                </a:path>
              </a:pathLst>
            </a:custGeom>
            <a:ln w="20795">
              <a:solidFill>
                <a:srgbClr val="000000"/>
              </a:solidFill>
            </a:ln>
          </p:spPr>
          <p:txBody>
            <a:bodyPr wrap="square" lIns="0" tIns="0" rIns="0" bIns="0" rtlCol="0"/>
            <a:lstStyle/>
            <a:p>
              <a:endParaRPr/>
            </a:p>
          </p:txBody>
        </p:sp>
        <p:sp>
          <p:nvSpPr>
            <p:cNvPr id="285" name="object 285"/>
            <p:cNvSpPr/>
            <p:nvPr/>
          </p:nvSpPr>
          <p:spPr>
            <a:xfrm>
              <a:off x="7006892" y="4787475"/>
              <a:ext cx="149225" cy="23495"/>
            </a:xfrm>
            <a:custGeom>
              <a:avLst/>
              <a:gdLst/>
              <a:ahLst/>
              <a:cxnLst/>
              <a:rect l="l" t="t" r="r" b="b"/>
              <a:pathLst>
                <a:path w="149225" h="23495">
                  <a:moveTo>
                    <a:pt x="0" y="0"/>
                  </a:moveTo>
                  <a:lnTo>
                    <a:pt x="40210" y="4758"/>
                  </a:lnTo>
                  <a:lnTo>
                    <a:pt x="86659" y="10517"/>
                  </a:lnTo>
                  <a:lnTo>
                    <a:pt x="124413" y="16751"/>
                  </a:lnTo>
                  <a:lnTo>
                    <a:pt x="141134" y="20866"/>
                  </a:lnTo>
                  <a:lnTo>
                    <a:pt x="149223" y="23001"/>
                  </a:lnTo>
                </a:path>
              </a:pathLst>
            </a:custGeom>
            <a:ln w="18487">
              <a:solidFill>
                <a:srgbClr val="000000"/>
              </a:solidFill>
            </a:ln>
          </p:spPr>
          <p:txBody>
            <a:bodyPr wrap="square" lIns="0" tIns="0" rIns="0" bIns="0" rtlCol="0"/>
            <a:lstStyle/>
            <a:p>
              <a:endParaRPr/>
            </a:p>
          </p:txBody>
        </p:sp>
        <p:sp>
          <p:nvSpPr>
            <p:cNvPr id="286" name="object 286"/>
            <p:cNvSpPr/>
            <p:nvPr/>
          </p:nvSpPr>
          <p:spPr>
            <a:xfrm>
              <a:off x="6984468" y="4809577"/>
              <a:ext cx="80010" cy="10160"/>
            </a:xfrm>
            <a:custGeom>
              <a:avLst/>
              <a:gdLst/>
              <a:ahLst/>
              <a:cxnLst/>
              <a:rect l="l" t="t" r="r" b="b"/>
              <a:pathLst>
                <a:path w="80009" h="10160">
                  <a:moveTo>
                    <a:pt x="0" y="0"/>
                  </a:moveTo>
                  <a:lnTo>
                    <a:pt x="11013" y="1165"/>
                  </a:lnTo>
                  <a:lnTo>
                    <a:pt x="21894" y="2310"/>
                  </a:lnTo>
                  <a:lnTo>
                    <a:pt x="32505" y="3472"/>
                  </a:lnTo>
                  <a:lnTo>
                    <a:pt x="42712" y="4691"/>
                  </a:lnTo>
                  <a:lnTo>
                    <a:pt x="52425" y="5939"/>
                  </a:lnTo>
                  <a:lnTo>
                    <a:pt x="61737" y="7170"/>
                  </a:lnTo>
                  <a:lnTo>
                    <a:pt x="70782" y="8389"/>
                  </a:lnTo>
                  <a:lnTo>
                    <a:pt x="79692" y="9602"/>
                  </a:lnTo>
                </a:path>
              </a:pathLst>
            </a:custGeom>
            <a:ln w="18485">
              <a:solidFill>
                <a:srgbClr val="000000"/>
              </a:solidFill>
            </a:ln>
          </p:spPr>
          <p:txBody>
            <a:bodyPr wrap="square" lIns="0" tIns="0" rIns="0" bIns="0" rtlCol="0"/>
            <a:lstStyle/>
            <a:p>
              <a:endParaRPr/>
            </a:p>
          </p:txBody>
        </p:sp>
        <p:sp>
          <p:nvSpPr>
            <p:cNvPr id="287" name="object 287"/>
            <p:cNvSpPr/>
            <p:nvPr/>
          </p:nvSpPr>
          <p:spPr>
            <a:xfrm>
              <a:off x="7003974" y="4788755"/>
              <a:ext cx="60325" cy="31115"/>
            </a:xfrm>
            <a:custGeom>
              <a:avLst/>
              <a:gdLst/>
              <a:ahLst/>
              <a:cxnLst/>
              <a:rect l="l" t="t" r="r" b="b"/>
              <a:pathLst>
                <a:path w="60325" h="31114">
                  <a:moveTo>
                    <a:pt x="0" y="0"/>
                  </a:moveTo>
                  <a:lnTo>
                    <a:pt x="35870" y="16228"/>
                  </a:lnTo>
                  <a:lnTo>
                    <a:pt x="51908" y="25821"/>
                  </a:lnTo>
                  <a:lnTo>
                    <a:pt x="60183" y="30893"/>
                  </a:lnTo>
                </a:path>
              </a:pathLst>
            </a:custGeom>
            <a:ln w="16179">
              <a:solidFill>
                <a:srgbClr val="000000"/>
              </a:solidFill>
            </a:ln>
          </p:spPr>
          <p:txBody>
            <a:bodyPr wrap="square" lIns="0" tIns="0" rIns="0" bIns="0" rtlCol="0"/>
            <a:lstStyle/>
            <a:p>
              <a:endParaRPr/>
            </a:p>
          </p:txBody>
        </p:sp>
        <p:sp>
          <p:nvSpPr>
            <p:cNvPr id="288" name="object 288"/>
            <p:cNvSpPr/>
            <p:nvPr/>
          </p:nvSpPr>
          <p:spPr>
            <a:xfrm>
              <a:off x="6980205" y="4788294"/>
              <a:ext cx="24130" cy="20955"/>
            </a:xfrm>
            <a:custGeom>
              <a:avLst/>
              <a:gdLst/>
              <a:ahLst/>
              <a:cxnLst/>
              <a:rect l="l" t="t" r="r" b="b"/>
              <a:pathLst>
                <a:path w="24129" h="20954">
                  <a:moveTo>
                    <a:pt x="0" y="20625"/>
                  </a:moveTo>
                  <a:lnTo>
                    <a:pt x="3040" y="16519"/>
                  </a:lnTo>
                  <a:lnTo>
                    <a:pt x="6563" y="12277"/>
                  </a:lnTo>
                  <a:lnTo>
                    <a:pt x="10528" y="8840"/>
                  </a:lnTo>
                  <a:lnTo>
                    <a:pt x="14493" y="5402"/>
                  </a:lnTo>
                  <a:lnTo>
                    <a:pt x="18900" y="2769"/>
                  </a:lnTo>
                  <a:lnTo>
                    <a:pt x="23789" y="0"/>
                  </a:lnTo>
                </a:path>
              </a:pathLst>
            </a:custGeom>
            <a:ln w="16174">
              <a:solidFill>
                <a:srgbClr val="000000"/>
              </a:solidFill>
            </a:ln>
          </p:spPr>
          <p:txBody>
            <a:bodyPr wrap="square" lIns="0" tIns="0" rIns="0" bIns="0" rtlCol="0"/>
            <a:lstStyle/>
            <a:p>
              <a:endParaRPr/>
            </a:p>
          </p:txBody>
        </p:sp>
        <p:sp>
          <p:nvSpPr>
            <p:cNvPr id="289" name="object 289"/>
            <p:cNvSpPr/>
            <p:nvPr/>
          </p:nvSpPr>
          <p:spPr>
            <a:xfrm>
              <a:off x="7064162" y="4778103"/>
              <a:ext cx="30480" cy="41275"/>
            </a:xfrm>
            <a:custGeom>
              <a:avLst/>
              <a:gdLst/>
              <a:ahLst/>
              <a:cxnLst/>
              <a:rect l="l" t="t" r="r" b="b"/>
              <a:pathLst>
                <a:path w="30479" h="41275">
                  <a:moveTo>
                    <a:pt x="0" y="41070"/>
                  </a:moveTo>
                  <a:lnTo>
                    <a:pt x="1164" y="36253"/>
                  </a:lnTo>
                  <a:lnTo>
                    <a:pt x="2804" y="31457"/>
                  </a:lnTo>
                  <a:lnTo>
                    <a:pt x="4880" y="27622"/>
                  </a:lnTo>
                  <a:lnTo>
                    <a:pt x="6955" y="23786"/>
                  </a:lnTo>
                  <a:lnTo>
                    <a:pt x="8458" y="22125"/>
                  </a:lnTo>
                  <a:lnTo>
                    <a:pt x="12472" y="17589"/>
                  </a:lnTo>
                  <a:lnTo>
                    <a:pt x="16486" y="13053"/>
                  </a:lnTo>
                  <a:lnTo>
                    <a:pt x="23446" y="6605"/>
                  </a:lnTo>
                  <a:lnTo>
                    <a:pt x="30412" y="0"/>
                  </a:lnTo>
                </a:path>
              </a:pathLst>
            </a:custGeom>
            <a:ln w="16179">
              <a:solidFill>
                <a:srgbClr val="000000"/>
              </a:solidFill>
            </a:ln>
          </p:spPr>
          <p:txBody>
            <a:bodyPr wrap="square" lIns="0" tIns="0" rIns="0" bIns="0" rtlCol="0"/>
            <a:lstStyle/>
            <a:p>
              <a:endParaRPr/>
            </a:p>
          </p:txBody>
        </p:sp>
        <p:sp>
          <p:nvSpPr>
            <p:cNvPr id="290" name="object 290"/>
            <p:cNvSpPr/>
            <p:nvPr/>
          </p:nvSpPr>
          <p:spPr>
            <a:xfrm>
              <a:off x="7064162" y="4811006"/>
              <a:ext cx="93345" cy="8255"/>
            </a:xfrm>
            <a:custGeom>
              <a:avLst/>
              <a:gdLst/>
              <a:ahLst/>
              <a:cxnLst/>
              <a:rect l="l" t="t" r="r" b="b"/>
              <a:pathLst>
                <a:path w="93345" h="8254">
                  <a:moveTo>
                    <a:pt x="0" y="8168"/>
                  </a:moveTo>
                  <a:lnTo>
                    <a:pt x="27577" y="5737"/>
                  </a:lnTo>
                  <a:lnTo>
                    <a:pt x="46493" y="4076"/>
                  </a:lnTo>
                  <a:lnTo>
                    <a:pt x="65498" y="2419"/>
                  </a:lnTo>
                  <a:lnTo>
                    <a:pt x="93343" y="0"/>
                  </a:lnTo>
                </a:path>
              </a:pathLst>
            </a:custGeom>
            <a:ln w="16174">
              <a:solidFill>
                <a:srgbClr val="000000"/>
              </a:solidFill>
            </a:ln>
          </p:spPr>
          <p:txBody>
            <a:bodyPr wrap="square" lIns="0" tIns="0" rIns="0" bIns="0" rtlCol="0"/>
            <a:lstStyle/>
            <a:p>
              <a:endParaRPr/>
            </a:p>
          </p:txBody>
        </p:sp>
        <p:sp>
          <p:nvSpPr>
            <p:cNvPr id="291" name="object 291"/>
            <p:cNvSpPr/>
            <p:nvPr/>
          </p:nvSpPr>
          <p:spPr>
            <a:xfrm>
              <a:off x="7160344" y="4790843"/>
              <a:ext cx="20955" cy="20955"/>
            </a:xfrm>
            <a:custGeom>
              <a:avLst/>
              <a:gdLst/>
              <a:ahLst/>
              <a:cxnLst/>
              <a:rect l="l" t="t" r="r" b="b"/>
              <a:pathLst>
                <a:path w="20954" h="20954">
                  <a:moveTo>
                    <a:pt x="0" y="20750"/>
                  </a:moveTo>
                  <a:lnTo>
                    <a:pt x="16037" y="2925"/>
                  </a:lnTo>
                  <a:lnTo>
                    <a:pt x="20933" y="0"/>
                  </a:lnTo>
                </a:path>
              </a:pathLst>
            </a:custGeom>
            <a:ln w="11553">
              <a:solidFill>
                <a:srgbClr val="000000"/>
              </a:solidFill>
            </a:ln>
          </p:spPr>
          <p:txBody>
            <a:bodyPr wrap="square" lIns="0" tIns="0" rIns="0" bIns="0" rtlCol="0"/>
            <a:lstStyle/>
            <a:p>
              <a:endParaRPr/>
            </a:p>
          </p:txBody>
        </p:sp>
        <p:sp>
          <p:nvSpPr>
            <p:cNvPr id="292" name="object 292"/>
            <p:cNvSpPr/>
            <p:nvPr/>
          </p:nvSpPr>
          <p:spPr>
            <a:xfrm>
              <a:off x="7005462" y="4785992"/>
              <a:ext cx="174625" cy="4445"/>
            </a:xfrm>
            <a:custGeom>
              <a:avLst/>
              <a:gdLst/>
              <a:ahLst/>
              <a:cxnLst/>
              <a:rect l="l" t="t" r="r" b="b"/>
              <a:pathLst>
                <a:path w="174625" h="4445">
                  <a:moveTo>
                    <a:pt x="0" y="1421"/>
                  </a:moveTo>
                  <a:lnTo>
                    <a:pt x="44406" y="63"/>
                  </a:lnTo>
                  <a:lnTo>
                    <a:pt x="54065" y="0"/>
                  </a:lnTo>
                  <a:lnTo>
                    <a:pt x="63004" y="51"/>
                  </a:lnTo>
                  <a:lnTo>
                    <a:pt x="72297" y="178"/>
                  </a:lnTo>
                  <a:lnTo>
                    <a:pt x="83019" y="337"/>
                  </a:lnTo>
                  <a:lnTo>
                    <a:pt x="95999" y="506"/>
                  </a:lnTo>
                  <a:lnTo>
                    <a:pt x="137339" y="1296"/>
                  </a:lnTo>
                  <a:lnTo>
                    <a:pt x="166161" y="3128"/>
                  </a:lnTo>
                  <a:lnTo>
                    <a:pt x="174422" y="3857"/>
                  </a:lnTo>
                </a:path>
              </a:pathLst>
            </a:custGeom>
            <a:ln w="16174">
              <a:solidFill>
                <a:srgbClr val="000000"/>
              </a:solidFill>
            </a:ln>
          </p:spPr>
          <p:txBody>
            <a:bodyPr wrap="square" lIns="0" tIns="0" rIns="0" bIns="0" rtlCol="0"/>
            <a:lstStyle/>
            <a:p>
              <a:endParaRPr/>
            </a:p>
          </p:txBody>
        </p:sp>
        <p:sp>
          <p:nvSpPr>
            <p:cNvPr id="293" name="object 293"/>
            <p:cNvSpPr/>
            <p:nvPr/>
          </p:nvSpPr>
          <p:spPr>
            <a:xfrm>
              <a:off x="7003994" y="4778588"/>
              <a:ext cx="90805" cy="10160"/>
            </a:xfrm>
            <a:custGeom>
              <a:avLst/>
              <a:gdLst/>
              <a:ahLst/>
              <a:cxnLst/>
              <a:rect l="l" t="t" r="r" b="b"/>
              <a:pathLst>
                <a:path w="90804" h="10160">
                  <a:moveTo>
                    <a:pt x="0" y="9703"/>
                  </a:moveTo>
                  <a:lnTo>
                    <a:pt x="26745" y="6861"/>
                  </a:lnTo>
                  <a:lnTo>
                    <a:pt x="45093" y="4902"/>
                  </a:lnTo>
                  <a:lnTo>
                    <a:pt x="63531" y="2919"/>
                  </a:lnTo>
                  <a:lnTo>
                    <a:pt x="90548" y="0"/>
                  </a:lnTo>
                </a:path>
              </a:pathLst>
            </a:custGeom>
            <a:ln w="13863">
              <a:solidFill>
                <a:srgbClr val="000000"/>
              </a:solidFill>
            </a:ln>
          </p:spPr>
          <p:txBody>
            <a:bodyPr wrap="square" lIns="0" tIns="0" rIns="0" bIns="0" rtlCol="0"/>
            <a:lstStyle/>
            <a:p>
              <a:endParaRPr/>
            </a:p>
          </p:txBody>
        </p:sp>
        <p:sp>
          <p:nvSpPr>
            <p:cNvPr id="294" name="object 294"/>
            <p:cNvSpPr/>
            <p:nvPr/>
          </p:nvSpPr>
          <p:spPr>
            <a:xfrm>
              <a:off x="7095974" y="4778644"/>
              <a:ext cx="82550" cy="10795"/>
            </a:xfrm>
            <a:custGeom>
              <a:avLst/>
              <a:gdLst/>
              <a:ahLst/>
              <a:cxnLst/>
              <a:rect l="l" t="t" r="r" b="b"/>
              <a:pathLst>
                <a:path w="82550" h="10795">
                  <a:moveTo>
                    <a:pt x="0" y="0"/>
                  </a:moveTo>
                  <a:lnTo>
                    <a:pt x="43739" y="3008"/>
                  </a:lnTo>
                  <a:lnTo>
                    <a:pt x="52713" y="4970"/>
                  </a:lnTo>
                  <a:lnTo>
                    <a:pt x="58397" y="5846"/>
                  </a:lnTo>
                  <a:lnTo>
                    <a:pt x="64081" y="6722"/>
                  </a:lnTo>
                  <a:lnTo>
                    <a:pt x="65978" y="6962"/>
                  </a:lnTo>
                  <a:lnTo>
                    <a:pt x="69758" y="7755"/>
                  </a:lnTo>
                  <a:lnTo>
                    <a:pt x="73538" y="8548"/>
                  </a:lnTo>
                  <a:lnTo>
                    <a:pt x="77781" y="9675"/>
                  </a:lnTo>
                  <a:lnTo>
                    <a:pt x="82506" y="10667"/>
                  </a:lnTo>
                </a:path>
              </a:pathLst>
            </a:custGeom>
            <a:ln w="11553">
              <a:solidFill>
                <a:srgbClr val="000000"/>
              </a:solidFill>
            </a:ln>
          </p:spPr>
          <p:txBody>
            <a:bodyPr wrap="square" lIns="0" tIns="0" rIns="0" bIns="0" rtlCol="0"/>
            <a:lstStyle/>
            <a:p>
              <a:endParaRPr/>
            </a:p>
          </p:txBody>
        </p:sp>
        <p:pic>
          <p:nvPicPr>
            <p:cNvPr id="295" name="object 295"/>
            <p:cNvPicPr/>
            <p:nvPr/>
          </p:nvPicPr>
          <p:blipFill>
            <a:blip r:embed="rId83" cstate="print"/>
            <a:stretch>
              <a:fillRect/>
            </a:stretch>
          </p:blipFill>
          <p:spPr>
            <a:xfrm>
              <a:off x="6970431" y="4772901"/>
              <a:ext cx="221122" cy="57565"/>
            </a:xfrm>
            <a:prstGeom prst="rect">
              <a:avLst/>
            </a:prstGeom>
          </p:spPr>
        </p:pic>
        <p:sp>
          <p:nvSpPr>
            <p:cNvPr id="296" name="object 296"/>
            <p:cNvSpPr/>
            <p:nvPr/>
          </p:nvSpPr>
          <p:spPr>
            <a:xfrm>
              <a:off x="6970428" y="4773079"/>
              <a:ext cx="221615" cy="57785"/>
            </a:xfrm>
            <a:custGeom>
              <a:avLst/>
              <a:gdLst/>
              <a:ahLst/>
              <a:cxnLst/>
              <a:rect l="l" t="t" r="r" b="b"/>
              <a:pathLst>
                <a:path w="221615" h="57785">
                  <a:moveTo>
                    <a:pt x="0" y="51157"/>
                  </a:moveTo>
                  <a:lnTo>
                    <a:pt x="10121" y="56444"/>
                  </a:lnTo>
                  <a:lnTo>
                    <a:pt x="34986" y="57389"/>
                  </a:lnTo>
                  <a:lnTo>
                    <a:pt x="70918" y="54132"/>
                  </a:lnTo>
                  <a:lnTo>
                    <a:pt x="114244" y="46812"/>
                  </a:lnTo>
                  <a:lnTo>
                    <a:pt x="156991" y="36644"/>
                  </a:lnTo>
                  <a:lnTo>
                    <a:pt x="213871" y="15049"/>
                  </a:lnTo>
                  <a:lnTo>
                    <a:pt x="221126" y="6231"/>
                  </a:lnTo>
                  <a:lnTo>
                    <a:pt x="211005" y="944"/>
                  </a:lnTo>
                  <a:lnTo>
                    <a:pt x="186140" y="0"/>
                  </a:lnTo>
                  <a:lnTo>
                    <a:pt x="150208" y="3257"/>
                  </a:lnTo>
                  <a:lnTo>
                    <a:pt x="106882" y="10577"/>
                  </a:lnTo>
                  <a:lnTo>
                    <a:pt x="64135" y="20744"/>
                  </a:lnTo>
                  <a:lnTo>
                    <a:pt x="7255" y="42340"/>
                  </a:lnTo>
                  <a:lnTo>
                    <a:pt x="0" y="51157"/>
                  </a:lnTo>
                  <a:close/>
                </a:path>
              </a:pathLst>
            </a:custGeom>
            <a:ln w="6932">
              <a:solidFill>
                <a:srgbClr val="99CCFF"/>
              </a:solidFill>
            </a:ln>
          </p:spPr>
          <p:txBody>
            <a:bodyPr wrap="square" lIns="0" tIns="0" rIns="0" bIns="0" rtlCol="0"/>
            <a:lstStyle/>
            <a:p>
              <a:endParaRPr/>
            </a:p>
          </p:txBody>
        </p:sp>
        <p:pic>
          <p:nvPicPr>
            <p:cNvPr id="297" name="object 297"/>
            <p:cNvPicPr/>
            <p:nvPr/>
          </p:nvPicPr>
          <p:blipFill>
            <a:blip r:embed="rId84" cstate="print"/>
            <a:stretch>
              <a:fillRect/>
            </a:stretch>
          </p:blipFill>
          <p:spPr>
            <a:xfrm>
              <a:off x="6971310" y="4791065"/>
              <a:ext cx="255194" cy="87953"/>
            </a:xfrm>
            <a:prstGeom prst="rect">
              <a:avLst/>
            </a:prstGeom>
          </p:spPr>
        </p:pic>
        <p:sp>
          <p:nvSpPr>
            <p:cNvPr id="298" name="object 298"/>
            <p:cNvSpPr/>
            <p:nvPr/>
          </p:nvSpPr>
          <p:spPr>
            <a:xfrm>
              <a:off x="6971853" y="4791199"/>
              <a:ext cx="255270" cy="88265"/>
            </a:xfrm>
            <a:custGeom>
              <a:avLst/>
              <a:gdLst/>
              <a:ahLst/>
              <a:cxnLst/>
              <a:rect l="l" t="t" r="r" b="b"/>
              <a:pathLst>
                <a:path w="255270" h="88264">
                  <a:moveTo>
                    <a:pt x="117629" y="0"/>
                  </a:moveTo>
                  <a:lnTo>
                    <a:pt x="0" y="46923"/>
                  </a:lnTo>
                  <a:lnTo>
                    <a:pt x="139924" y="87953"/>
                  </a:lnTo>
                  <a:lnTo>
                    <a:pt x="255194" y="41266"/>
                  </a:lnTo>
                  <a:lnTo>
                    <a:pt x="117629" y="0"/>
                  </a:lnTo>
                  <a:close/>
                </a:path>
              </a:pathLst>
            </a:custGeom>
            <a:solidFill>
              <a:srgbClr val="6666FF">
                <a:alpha val="38821"/>
              </a:srgbClr>
            </a:solidFill>
          </p:spPr>
          <p:txBody>
            <a:bodyPr wrap="square" lIns="0" tIns="0" rIns="0" bIns="0" rtlCol="0"/>
            <a:lstStyle/>
            <a:p>
              <a:endParaRPr/>
            </a:p>
          </p:txBody>
        </p:sp>
        <p:pic>
          <p:nvPicPr>
            <p:cNvPr id="299" name="object 299"/>
            <p:cNvPicPr/>
            <p:nvPr/>
          </p:nvPicPr>
          <p:blipFill>
            <a:blip r:embed="rId85" cstate="print"/>
            <a:stretch>
              <a:fillRect/>
            </a:stretch>
          </p:blipFill>
          <p:spPr>
            <a:xfrm>
              <a:off x="6827218" y="4747997"/>
              <a:ext cx="255194" cy="87953"/>
            </a:xfrm>
            <a:prstGeom prst="rect">
              <a:avLst/>
            </a:prstGeom>
          </p:spPr>
        </p:pic>
        <p:sp>
          <p:nvSpPr>
            <p:cNvPr id="300" name="object 300"/>
            <p:cNvSpPr/>
            <p:nvPr/>
          </p:nvSpPr>
          <p:spPr>
            <a:xfrm>
              <a:off x="6827761" y="4748132"/>
              <a:ext cx="255270" cy="88265"/>
            </a:xfrm>
            <a:custGeom>
              <a:avLst/>
              <a:gdLst/>
              <a:ahLst/>
              <a:cxnLst/>
              <a:rect l="l" t="t" r="r" b="b"/>
              <a:pathLst>
                <a:path w="255270" h="88264">
                  <a:moveTo>
                    <a:pt x="117629" y="0"/>
                  </a:moveTo>
                  <a:lnTo>
                    <a:pt x="0" y="46923"/>
                  </a:lnTo>
                  <a:lnTo>
                    <a:pt x="139924" y="87953"/>
                  </a:lnTo>
                  <a:lnTo>
                    <a:pt x="255194" y="41266"/>
                  </a:lnTo>
                  <a:lnTo>
                    <a:pt x="117629" y="0"/>
                  </a:lnTo>
                  <a:close/>
                </a:path>
              </a:pathLst>
            </a:custGeom>
            <a:solidFill>
              <a:srgbClr val="6666FF">
                <a:alpha val="38821"/>
              </a:srgbClr>
            </a:solidFill>
          </p:spPr>
          <p:txBody>
            <a:bodyPr wrap="square" lIns="0" tIns="0" rIns="0" bIns="0" rtlCol="0"/>
            <a:lstStyle/>
            <a:p>
              <a:endParaRPr/>
            </a:p>
          </p:txBody>
        </p:sp>
        <p:pic>
          <p:nvPicPr>
            <p:cNvPr id="301" name="object 301"/>
            <p:cNvPicPr/>
            <p:nvPr/>
          </p:nvPicPr>
          <p:blipFill>
            <a:blip r:embed="rId86" cstate="print"/>
            <a:stretch>
              <a:fillRect/>
            </a:stretch>
          </p:blipFill>
          <p:spPr>
            <a:xfrm>
              <a:off x="6683125" y="4704930"/>
              <a:ext cx="255194" cy="87953"/>
            </a:xfrm>
            <a:prstGeom prst="rect">
              <a:avLst/>
            </a:prstGeom>
          </p:spPr>
        </p:pic>
        <p:sp>
          <p:nvSpPr>
            <p:cNvPr id="302" name="object 302"/>
            <p:cNvSpPr/>
            <p:nvPr/>
          </p:nvSpPr>
          <p:spPr>
            <a:xfrm>
              <a:off x="6683669" y="4705065"/>
              <a:ext cx="255270" cy="88265"/>
            </a:xfrm>
            <a:custGeom>
              <a:avLst/>
              <a:gdLst/>
              <a:ahLst/>
              <a:cxnLst/>
              <a:rect l="l" t="t" r="r" b="b"/>
              <a:pathLst>
                <a:path w="255270" h="88264">
                  <a:moveTo>
                    <a:pt x="117629" y="0"/>
                  </a:moveTo>
                  <a:lnTo>
                    <a:pt x="0" y="46923"/>
                  </a:lnTo>
                  <a:lnTo>
                    <a:pt x="139924" y="87953"/>
                  </a:lnTo>
                  <a:lnTo>
                    <a:pt x="255194" y="41266"/>
                  </a:lnTo>
                  <a:lnTo>
                    <a:pt x="117629" y="0"/>
                  </a:lnTo>
                  <a:close/>
                </a:path>
              </a:pathLst>
            </a:custGeom>
            <a:solidFill>
              <a:srgbClr val="6666FF">
                <a:alpha val="38821"/>
              </a:srgbClr>
            </a:solidFill>
          </p:spPr>
          <p:txBody>
            <a:bodyPr wrap="square" lIns="0" tIns="0" rIns="0" bIns="0" rtlCol="0"/>
            <a:lstStyle/>
            <a:p>
              <a:endParaRPr/>
            </a:p>
          </p:txBody>
        </p:sp>
        <p:pic>
          <p:nvPicPr>
            <p:cNvPr id="303" name="object 303"/>
            <p:cNvPicPr/>
            <p:nvPr/>
          </p:nvPicPr>
          <p:blipFill>
            <a:blip r:embed="rId87" cstate="print"/>
            <a:stretch>
              <a:fillRect/>
            </a:stretch>
          </p:blipFill>
          <p:spPr>
            <a:xfrm>
              <a:off x="6543226" y="4661444"/>
              <a:ext cx="255194" cy="87953"/>
            </a:xfrm>
            <a:prstGeom prst="rect">
              <a:avLst/>
            </a:prstGeom>
          </p:spPr>
        </p:pic>
        <p:sp>
          <p:nvSpPr>
            <p:cNvPr id="304" name="object 304"/>
            <p:cNvSpPr/>
            <p:nvPr/>
          </p:nvSpPr>
          <p:spPr>
            <a:xfrm>
              <a:off x="6543769" y="4661579"/>
              <a:ext cx="255270" cy="88265"/>
            </a:xfrm>
            <a:custGeom>
              <a:avLst/>
              <a:gdLst/>
              <a:ahLst/>
              <a:cxnLst/>
              <a:rect l="l" t="t" r="r" b="b"/>
              <a:pathLst>
                <a:path w="255270" h="88264">
                  <a:moveTo>
                    <a:pt x="117629" y="0"/>
                  </a:moveTo>
                  <a:lnTo>
                    <a:pt x="0" y="46923"/>
                  </a:lnTo>
                  <a:lnTo>
                    <a:pt x="139924" y="87953"/>
                  </a:lnTo>
                  <a:lnTo>
                    <a:pt x="255194" y="41266"/>
                  </a:lnTo>
                  <a:lnTo>
                    <a:pt x="117629" y="0"/>
                  </a:lnTo>
                  <a:close/>
                </a:path>
              </a:pathLst>
            </a:custGeom>
            <a:solidFill>
              <a:srgbClr val="6666FF">
                <a:alpha val="38821"/>
              </a:srgbClr>
            </a:solidFill>
          </p:spPr>
          <p:txBody>
            <a:bodyPr wrap="square" lIns="0" tIns="0" rIns="0" bIns="0" rtlCol="0"/>
            <a:lstStyle/>
            <a:p>
              <a:endParaRPr/>
            </a:p>
          </p:txBody>
        </p:sp>
        <p:sp>
          <p:nvSpPr>
            <p:cNvPr id="305" name="object 305"/>
            <p:cNvSpPr/>
            <p:nvPr/>
          </p:nvSpPr>
          <p:spPr>
            <a:xfrm>
              <a:off x="7386731" y="4731506"/>
              <a:ext cx="72390" cy="40640"/>
            </a:xfrm>
            <a:custGeom>
              <a:avLst/>
              <a:gdLst/>
              <a:ahLst/>
              <a:cxnLst/>
              <a:rect l="l" t="t" r="r" b="b"/>
              <a:pathLst>
                <a:path w="72390" h="40639">
                  <a:moveTo>
                    <a:pt x="72314" y="0"/>
                  </a:moveTo>
                  <a:lnTo>
                    <a:pt x="0" y="40342"/>
                  </a:lnTo>
                </a:path>
              </a:pathLst>
            </a:custGeom>
            <a:ln w="16175">
              <a:solidFill>
                <a:srgbClr val="333333"/>
              </a:solidFill>
            </a:ln>
          </p:spPr>
          <p:txBody>
            <a:bodyPr wrap="square" lIns="0" tIns="0" rIns="0" bIns="0" rtlCol="0"/>
            <a:lstStyle/>
            <a:p>
              <a:endParaRPr/>
            </a:p>
          </p:txBody>
        </p:sp>
        <p:pic>
          <p:nvPicPr>
            <p:cNvPr id="306" name="object 306"/>
            <p:cNvPicPr/>
            <p:nvPr/>
          </p:nvPicPr>
          <p:blipFill>
            <a:blip r:embed="rId88" cstate="print"/>
            <a:stretch>
              <a:fillRect/>
            </a:stretch>
          </p:blipFill>
          <p:spPr>
            <a:xfrm>
              <a:off x="7395746" y="4731105"/>
              <a:ext cx="89786" cy="43471"/>
            </a:xfrm>
            <a:prstGeom prst="rect">
              <a:avLst/>
            </a:prstGeom>
          </p:spPr>
        </p:pic>
        <p:sp>
          <p:nvSpPr>
            <p:cNvPr id="307" name="object 307"/>
            <p:cNvSpPr/>
            <p:nvPr/>
          </p:nvSpPr>
          <p:spPr>
            <a:xfrm>
              <a:off x="7396409" y="4742651"/>
              <a:ext cx="84455" cy="20955"/>
            </a:xfrm>
            <a:custGeom>
              <a:avLst/>
              <a:gdLst/>
              <a:ahLst/>
              <a:cxnLst/>
              <a:rect l="l" t="t" r="r" b="b"/>
              <a:pathLst>
                <a:path w="84454" h="20954">
                  <a:moveTo>
                    <a:pt x="83830" y="20643"/>
                  </a:moveTo>
                  <a:lnTo>
                    <a:pt x="77020" y="17516"/>
                  </a:lnTo>
                  <a:lnTo>
                    <a:pt x="70210" y="14389"/>
                  </a:lnTo>
                  <a:lnTo>
                    <a:pt x="63445" y="12098"/>
                  </a:lnTo>
                  <a:lnTo>
                    <a:pt x="56680" y="9807"/>
                  </a:lnTo>
                  <a:lnTo>
                    <a:pt x="53186" y="8458"/>
                  </a:lnTo>
                  <a:lnTo>
                    <a:pt x="42616" y="6511"/>
                  </a:lnTo>
                  <a:lnTo>
                    <a:pt x="32467" y="4817"/>
                  </a:lnTo>
                  <a:lnTo>
                    <a:pt x="19930" y="2910"/>
                  </a:lnTo>
                  <a:lnTo>
                    <a:pt x="8082" y="1176"/>
                  </a:lnTo>
                  <a:lnTo>
                    <a:pt x="0" y="0"/>
                  </a:lnTo>
                </a:path>
              </a:pathLst>
            </a:custGeom>
            <a:ln w="23848">
              <a:solidFill>
                <a:srgbClr val="000000"/>
              </a:solidFill>
            </a:ln>
          </p:spPr>
          <p:txBody>
            <a:bodyPr wrap="square" lIns="0" tIns="0" rIns="0" bIns="0" rtlCol="0"/>
            <a:lstStyle/>
            <a:p>
              <a:endParaRPr/>
            </a:p>
          </p:txBody>
        </p:sp>
        <p:sp>
          <p:nvSpPr>
            <p:cNvPr id="308" name="object 308"/>
            <p:cNvSpPr/>
            <p:nvPr/>
          </p:nvSpPr>
          <p:spPr>
            <a:xfrm>
              <a:off x="7395789" y="4742706"/>
              <a:ext cx="51435" cy="29845"/>
            </a:xfrm>
            <a:custGeom>
              <a:avLst/>
              <a:gdLst/>
              <a:ahLst/>
              <a:cxnLst/>
              <a:rect l="l" t="t" r="r" b="b"/>
              <a:pathLst>
                <a:path w="51434" h="29845">
                  <a:moveTo>
                    <a:pt x="51133" y="29754"/>
                  </a:moveTo>
                  <a:lnTo>
                    <a:pt x="13960" y="5477"/>
                  </a:lnTo>
                  <a:lnTo>
                    <a:pt x="7042" y="2674"/>
                  </a:lnTo>
                  <a:lnTo>
                    <a:pt x="0" y="0"/>
                  </a:lnTo>
                </a:path>
              </a:pathLst>
            </a:custGeom>
            <a:ln w="20800">
              <a:solidFill>
                <a:srgbClr val="000000"/>
              </a:solidFill>
            </a:ln>
          </p:spPr>
          <p:txBody>
            <a:bodyPr wrap="square" lIns="0" tIns="0" rIns="0" bIns="0" rtlCol="0"/>
            <a:lstStyle/>
            <a:p>
              <a:endParaRPr/>
            </a:p>
          </p:txBody>
        </p:sp>
        <p:sp>
          <p:nvSpPr>
            <p:cNvPr id="309" name="object 309"/>
            <p:cNvSpPr/>
            <p:nvPr/>
          </p:nvSpPr>
          <p:spPr>
            <a:xfrm>
              <a:off x="7407078" y="4743060"/>
              <a:ext cx="62865" cy="19050"/>
            </a:xfrm>
            <a:custGeom>
              <a:avLst/>
              <a:gdLst/>
              <a:ahLst/>
              <a:cxnLst/>
              <a:rect l="l" t="t" r="r" b="b"/>
              <a:pathLst>
                <a:path w="62865" h="19050">
                  <a:moveTo>
                    <a:pt x="62405" y="0"/>
                  </a:moveTo>
                  <a:lnTo>
                    <a:pt x="23424" y="8760"/>
                  </a:lnTo>
                  <a:lnTo>
                    <a:pt x="4499" y="16145"/>
                  </a:lnTo>
                  <a:lnTo>
                    <a:pt x="0" y="18557"/>
                  </a:lnTo>
                </a:path>
              </a:pathLst>
            </a:custGeom>
            <a:ln w="18489">
              <a:solidFill>
                <a:srgbClr val="000000"/>
              </a:solidFill>
            </a:ln>
          </p:spPr>
          <p:txBody>
            <a:bodyPr wrap="square" lIns="0" tIns="0" rIns="0" bIns="0" rtlCol="0"/>
            <a:lstStyle/>
            <a:p>
              <a:endParaRPr/>
            </a:p>
          </p:txBody>
        </p:sp>
        <p:sp>
          <p:nvSpPr>
            <p:cNvPr id="310" name="object 310"/>
            <p:cNvSpPr/>
            <p:nvPr/>
          </p:nvSpPr>
          <p:spPr>
            <a:xfrm>
              <a:off x="7446262" y="4763761"/>
              <a:ext cx="33655" cy="7620"/>
            </a:xfrm>
            <a:custGeom>
              <a:avLst/>
              <a:gdLst/>
              <a:ahLst/>
              <a:cxnLst/>
              <a:rect l="l" t="t" r="r" b="b"/>
              <a:pathLst>
                <a:path w="33654" h="7620">
                  <a:moveTo>
                    <a:pt x="33396" y="0"/>
                  </a:moveTo>
                  <a:lnTo>
                    <a:pt x="27224" y="1201"/>
                  </a:lnTo>
                  <a:lnTo>
                    <a:pt x="21045" y="2258"/>
                  </a:lnTo>
                  <a:lnTo>
                    <a:pt x="15482" y="3571"/>
                  </a:lnTo>
                  <a:lnTo>
                    <a:pt x="9920" y="4883"/>
                  </a:lnTo>
                  <a:lnTo>
                    <a:pt x="4960" y="6163"/>
                  </a:lnTo>
                  <a:lnTo>
                    <a:pt x="0" y="7444"/>
                  </a:lnTo>
                </a:path>
              </a:pathLst>
            </a:custGeom>
            <a:ln w="18478">
              <a:solidFill>
                <a:srgbClr val="000000"/>
              </a:solidFill>
            </a:ln>
          </p:spPr>
          <p:txBody>
            <a:bodyPr wrap="square" lIns="0" tIns="0" rIns="0" bIns="0" rtlCol="0"/>
            <a:lstStyle/>
            <a:p>
              <a:endParaRPr/>
            </a:p>
          </p:txBody>
        </p:sp>
        <p:sp>
          <p:nvSpPr>
            <p:cNvPr id="311" name="object 311"/>
            <p:cNvSpPr/>
            <p:nvPr/>
          </p:nvSpPr>
          <p:spPr>
            <a:xfrm>
              <a:off x="7446283" y="4744305"/>
              <a:ext cx="24765" cy="27940"/>
            </a:xfrm>
            <a:custGeom>
              <a:avLst/>
              <a:gdLst/>
              <a:ahLst/>
              <a:cxnLst/>
              <a:rect l="l" t="t" r="r" b="b"/>
              <a:pathLst>
                <a:path w="24765" h="27939">
                  <a:moveTo>
                    <a:pt x="24472" y="0"/>
                  </a:moveTo>
                  <a:lnTo>
                    <a:pt x="20816" y="3087"/>
                  </a:lnTo>
                  <a:lnTo>
                    <a:pt x="17153" y="6030"/>
                  </a:lnTo>
                  <a:lnTo>
                    <a:pt x="12974" y="10591"/>
                  </a:lnTo>
                  <a:lnTo>
                    <a:pt x="8795" y="15151"/>
                  </a:lnTo>
                  <a:lnTo>
                    <a:pt x="4502" y="21307"/>
                  </a:lnTo>
                  <a:lnTo>
                    <a:pt x="0" y="27330"/>
                  </a:lnTo>
                </a:path>
              </a:pathLst>
            </a:custGeom>
            <a:ln w="16168">
              <a:solidFill>
                <a:srgbClr val="000000"/>
              </a:solidFill>
            </a:ln>
          </p:spPr>
          <p:txBody>
            <a:bodyPr wrap="square" lIns="0" tIns="0" rIns="0" bIns="0" rtlCol="0"/>
            <a:lstStyle/>
            <a:p>
              <a:endParaRPr/>
            </a:p>
          </p:txBody>
        </p:sp>
        <p:sp>
          <p:nvSpPr>
            <p:cNvPr id="312" name="object 312"/>
            <p:cNvSpPr/>
            <p:nvPr/>
          </p:nvSpPr>
          <p:spPr>
            <a:xfrm>
              <a:off x="7470738" y="4743872"/>
              <a:ext cx="10795" cy="19685"/>
            </a:xfrm>
            <a:custGeom>
              <a:avLst/>
              <a:gdLst/>
              <a:ahLst/>
              <a:cxnLst/>
              <a:rect l="l" t="t" r="r" b="b"/>
              <a:pathLst>
                <a:path w="10795" h="19685">
                  <a:moveTo>
                    <a:pt x="10706" y="19356"/>
                  </a:moveTo>
                  <a:lnTo>
                    <a:pt x="9291" y="15532"/>
                  </a:lnTo>
                  <a:lnTo>
                    <a:pt x="7669" y="11575"/>
                  </a:lnTo>
                  <a:lnTo>
                    <a:pt x="5884" y="8349"/>
                  </a:lnTo>
                  <a:lnTo>
                    <a:pt x="4100" y="5123"/>
                  </a:lnTo>
                  <a:lnTo>
                    <a:pt x="2154" y="2628"/>
                  </a:lnTo>
                  <a:lnTo>
                    <a:pt x="0" y="0"/>
                  </a:lnTo>
                </a:path>
              </a:pathLst>
            </a:custGeom>
            <a:ln w="16168">
              <a:solidFill>
                <a:srgbClr val="000000"/>
              </a:solidFill>
            </a:ln>
          </p:spPr>
          <p:txBody>
            <a:bodyPr wrap="square" lIns="0" tIns="0" rIns="0" bIns="0" rtlCol="0"/>
            <a:lstStyle/>
            <a:p>
              <a:endParaRPr/>
            </a:p>
          </p:txBody>
        </p:sp>
        <p:sp>
          <p:nvSpPr>
            <p:cNvPr id="313" name="object 313"/>
            <p:cNvSpPr/>
            <p:nvPr/>
          </p:nvSpPr>
          <p:spPr>
            <a:xfrm>
              <a:off x="7406524" y="4732957"/>
              <a:ext cx="40005" cy="38735"/>
            </a:xfrm>
            <a:custGeom>
              <a:avLst/>
              <a:gdLst/>
              <a:ahLst/>
              <a:cxnLst/>
              <a:rect l="l" t="t" r="r" b="b"/>
              <a:pathLst>
                <a:path w="40004" h="38735">
                  <a:moveTo>
                    <a:pt x="39725" y="38239"/>
                  </a:moveTo>
                  <a:lnTo>
                    <a:pt x="39082" y="33796"/>
                  </a:lnTo>
                  <a:lnTo>
                    <a:pt x="38238" y="29363"/>
                  </a:lnTo>
                  <a:lnTo>
                    <a:pt x="37241" y="25805"/>
                  </a:lnTo>
                  <a:lnTo>
                    <a:pt x="36243" y="22248"/>
                  </a:lnTo>
                  <a:lnTo>
                    <a:pt x="35555" y="20696"/>
                  </a:lnTo>
                  <a:lnTo>
                    <a:pt x="33716" y="16461"/>
                  </a:lnTo>
                  <a:lnTo>
                    <a:pt x="31877" y="12227"/>
                  </a:lnTo>
                  <a:lnTo>
                    <a:pt x="28733" y="6185"/>
                  </a:lnTo>
                  <a:lnTo>
                    <a:pt x="25582" y="0"/>
                  </a:lnTo>
                </a:path>
                <a:path w="40004" h="38735">
                  <a:moveTo>
                    <a:pt x="39725" y="38239"/>
                  </a:moveTo>
                  <a:lnTo>
                    <a:pt x="27988" y="35530"/>
                  </a:lnTo>
                  <a:lnTo>
                    <a:pt x="19937" y="33677"/>
                  </a:lnTo>
                  <a:lnTo>
                    <a:pt x="11849" y="31827"/>
                  </a:lnTo>
                  <a:lnTo>
                    <a:pt x="0" y="29123"/>
                  </a:lnTo>
                </a:path>
              </a:pathLst>
            </a:custGeom>
            <a:ln w="16168">
              <a:solidFill>
                <a:srgbClr val="000000"/>
              </a:solidFill>
            </a:ln>
          </p:spPr>
          <p:txBody>
            <a:bodyPr wrap="square" lIns="0" tIns="0" rIns="0" bIns="0" rtlCol="0"/>
            <a:lstStyle/>
            <a:p>
              <a:endParaRPr/>
            </a:p>
          </p:txBody>
        </p:sp>
        <p:sp>
          <p:nvSpPr>
            <p:cNvPr id="314" name="object 314"/>
            <p:cNvSpPr/>
            <p:nvPr/>
          </p:nvSpPr>
          <p:spPr>
            <a:xfrm>
              <a:off x="7395827" y="4743142"/>
              <a:ext cx="9525" cy="19685"/>
            </a:xfrm>
            <a:custGeom>
              <a:avLst/>
              <a:gdLst/>
              <a:ahLst/>
              <a:cxnLst/>
              <a:rect l="l" t="t" r="r" b="b"/>
              <a:pathLst>
                <a:path w="9525" h="19685">
                  <a:moveTo>
                    <a:pt x="9502" y="19421"/>
                  </a:moveTo>
                  <a:lnTo>
                    <a:pt x="8497" y="15719"/>
                  </a:lnTo>
                  <a:lnTo>
                    <a:pt x="7491" y="12018"/>
                  </a:lnTo>
                  <a:lnTo>
                    <a:pt x="5908" y="8781"/>
                  </a:lnTo>
                  <a:lnTo>
                    <a:pt x="4324" y="5544"/>
                  </a:lnTo>
                  <a:lnTo>
                    <a:pt x="2162" y="2772"/>
                  </a:lnTo>
                  <a:lnTo>
                    <a:pt x="0" y="0"/>
                  </a:lnTo>
                </a:path>
              </a:pathLst>
            </a:custGeom>
            <a:ln w="11549">
              <a:solidFill>
                <a:srgbClr val="000000"/>
              </a:solidFill>
            </a:ln>
          </p:spPr>
          <p:txBody>
            <a:bodyPr wrap="square" lIns="0" tIns="0" rIns="0" bIns="0" rtlCol="0"/>
            <a:lstStyle/>
            <a:p>
              <a:endParaRPr/>
            </a:p>
          </p:txBody>
        </p:sp>
        <p:sp>
          <p:nvSpPr>
            <p:cNvPr id="315" name="object 315"/>
            <p:cNvSpPr/>
            <p:nvPr/>
          </p:nvSpPr>
          <p:spPr>
            <a:xfrm>
              <a:off x="7396383" y="4740314"/>
              <a:ext cx="74295" cy="3175"/>
            </a:xfrm>
            <a:custGeom>
              <a:avLst/>
              <a:gdLst/>
              <a:ahLst/>
              <a:cxnLst/>
              <a:rect l="l" t="t" r="r" b="b"/>
              <a:pathLst>
                <a:path w="74295" h="3175">
                  <a:moveTo>
                    <a:pt x="73706" y="2715"/>
                  </a:moveTo>
                  <a:lnTo>
                    <a:pt x="67222" y="1907"/>
                  </a:lnTo>
                  <a:lnTo>
                    <a:pt x="60738" y="1100"/>
                  </a:lnTo>
                  <a:lnTo>
                    <a:pt x="54880" y="692"/>
                  </a:lnTo>
                  <a:lnTo>
                    <a:pt x="49021" y="284"/>
                  </a:lnTo>
                  <a:lnTo>
                    <a:pt x="45200" y="345"/>
                  </a:lnTo>
                  <a:lnTo>
                    <a:pt x="38555" y="268"/>
                  </a:lnTo>
                  <a:lnTo>
                    <a:pt x="31909" y="192"/>
                  </a:lnTo>
                  <a:lnTo>
                    <a:pt x="22036" y="0"/>
                  </a:lnTo>
                  <a:lnTo>
                    <a:pt x="15607" y="200"/>
                  </a:lnTo>
                  <a:lnTo>
                    <a:pt x="9177" y="401"/>
                  </a:lnTo>
                  <a:lnTo>
                    <a:pt x="4592" y="1226"/>
                  </a:lnTo>
                  <a:lnTo>
                    <a:pt x="0" y="1906"/>
                  </a:lnTo>
                </a:path>
              </a:pathLst>
            </a:custGeom>
            <a:ln w="16175">
              <a:solidFill>
                <a:srgbClr val="000000"/>
              </a:solidFill>
            </a:ln>
          </p:spPr>
          <p:txBody>
            <a:bodyPr wrap="square" lIns="0" tIns="0" rIns="0" bIns="0" rtlCol="0"/>
            <a:lstStyle/>
            <a:p>
              <a:endParaRPr/>
            </a:p>
          </p:txBody>
        </p:sp>
        <p:sp>
          <p:nvSpPr>
            <p:cNvPr id="316" name="object 316"/>
            <p:cNvSpPr/>
            <p:nvPr/>
          </p:nvSpPr>
          <p:spPr>
            <a:xfrm>
              <a:off x="7432146" y="4733384"/>
              <a:ext cx="38735" cy="10795"/>
            </a:xfrm>
            <a:custGeom>
              <a:avLst/>
              <a:gdLst/>
              <a:ahLst/>
              <a:cxnLst/>
              <a:rect l="l" t="t" r="r" b="b"/>
              <a:pathLst>
                <a:path w="38734" h="10795">
                  <a:moveTo>
                    <a:pt x="38592" y="10477"/>
                  </a:moveTo>
                  <a:lnTo>
                    <a:pt x="27194" y="7404"/>
                  </a:lnTo>
                  <a:lnTo>
                    <a:pt x="19374" y="5288"/>
                  </a:lnTo>
                  <a:lnTo>
                    <a:pt x="11515" y="3147"/>
                  </a:lnTo>
                  <a:lnTo>
                    <a:pt x="0" y="0"/>
                  </a:lnTo>
                </a:path>
              </a:pathLst>
            </a:custGeom>
            <a:ln w="13858">
              <a:solidFill>
                <a:srgbClr val="808080"/>
              </a:solidFill>
            </a:ln>
          </p:spPr>
          <p:txBody>
            <a:bodyPr wrap="square" lIns="0" tIns="0" rIns="0" bIns="0" rtlCol="0"/>
            <a:lstStyle/>
            <a:p>
              <a:endParaRPr/>
            </a:p>
          </p:txBody>
        </p:sp>
        <p:sp>
          <p:nvSpPr>
            <p:cNvPr id="317" name="object 317"/>
            <p:cNvSpPr/>
            <p:nvPr/>
          </p:nvSpPr>
          <p:spPr>
            <a:xfrm>
              <a:off x="7396977" y="4733405"/>
              <a:ext cx="34925" cy="8890"/>
            </a:xfrm>
            <a:custGeom>
              <a:avLst/>
              <a:gdLst/>
              <a:ahLst/>
              <a:cxnLst/>
              <a:rect l="l" t="t" r="r" b="b"/>
              <a:pathLst>
                <a:path w="34925" h="8889">
                  <a:moveTo>
                    <a:pt x="34552" y="0"/>
                  </a:moveTo>
                  <a:lnTo>
                    <a:pt x="29337" y="282"/>
                  </a:lnTo>
                  <a:lnTo>
                    <a:pt x="24113" y="421"/>
                  </a:lnTo>
                  <a:lnTo>
                    <a:pt x="20133" y="1214"/>
                  </a:lnTo>
                  <a:lnTo>
                    <a:pt x="16152" y="2008"/>
                  </a:lnTo>
                  <a:lnTo>
                    <a:pt x="12419" y="3655"/>
                  </a:lnTo>
                  <a:lnTo>
                    <a:pt x="10043" y="4362"/>
                  </a:lnTo>
                  <a:lnTo>
                    <a:pt x="7667" y="5068"/>
                  </a:lnTo>
                  <a:lnTo>
                    <a:pt x="6872" y="5256"/>
                  </a:lnTo>
                  <a:lnTo>
                    <a:pt x="5299" y="5919"/>
                  </a:lnTo>
                  <a:lnTo>
                    <a:pt x="3725" y="6582"/>
                  </a:lnTo>
                  <a:lnTo>
                    <a:pt x="1966" y="7544"/>
                  </a:lnTo>
                  <a:lnTo>
                    <a:pt x="0" y="8373"/>
                  </a:lnTo>
                </a:path>
              </a:pathLst>
            </a:custGeom>
            <a:ln w="11549">
              <a:solidFill>
                <a:srgbClr val="000000"/>
              </a:solidFill>
            </a:ln>
          </p:spPr>
          <p:txBody>
            <a:bodyPr wrap="square" lIns="0" tIns="0" rIns="0" bIns="0" rtlCol="0"/>
            <a:lstStyle/>
            <a:p>
              <a:endParaRPr/>
            </a:p>
          </p:txBody>
        </p:sp>
        <p:pic>
          <p:nvPicPr>
            <p:cNvPr id="318" name="object 318"/>
            <p:cNvPicPr/>
            <p:nvPr/>
          </p:nvPicPr>
          <p:blipFill>
            <a:blip r:embed="rId89" cstate="print"/>
            <a:stretch>
              <a:fillRect/>
            </a:stretch>
          </p:blipFill>
          <p:spPr>
            <a:xfrm>
              <a:off x="7393419" y="4729518"/>
              <a:ext cx="90601" cy="44312"/>
            </a:xfrm>
            <a:prstGeom prst="rect">
              <a:avLst/>
            </a:prstGeom>
          </p:spPr>
        </p:pic>
        <p:sp>
          <p:nvSpPr>
            <p:cNvPr id="319" name="object 319"/>
            <p:cNvSpPr/>
            <p:nvPr/>
          </p:nvSpPr>
          <p:spPr>
            <a:xfrm>
              <a:off x="7393413" y="4729574"/>
              <a:ext cx="90805" cy="44450"/>
            </a:xfrm>
            <a:custGeom>
              <a:avLst/>
              <a:gdLst/>
              <a:ahLst/>
              <a:cxnLst/>
              <a:rect l="l" t="t" r="r" b="b"/>
              <a:pathLst>
                <a:path w="90804" h="44450">
                  <a:moveTo>
                    <a:pt x="0" y="12000"/>
                  </a:moveTo>
                  <a:lnTo>
                    <a:pt x="40889" y="41864"/>
                  </a:lnTo>
                  <a:lnTo>
                    <a:pt x="58869" y="44254"/>
                  </a:lnTo>
                  <a:lnTo>
                    <a:pt x="74214" y="43243"/>
                  </a:lnTo>
                  <a:lnTo>
                    <a:pt x="85325" y="39140"/>
                  </a:lnTo>
                  <a:lnTo>
                    <a:pt x="90603" y="32253"/>
                  </a:lnTo>
                  <a:lnTo>
                    <a:pt x="88760" y="23775"/>
                  </a:lnTo>
                  <a:lnTo>
                    <a:pt x="80454" y="15331"/>
                  </a:lnTo>
                  <a:lnTo>
                    <a:pt x="67000" y="7883"/>
                  </a:lnTo>
                  <a:lnTo>
                    <a:pt x="49713" y="2390"/>
                  </a:lnTo>
                  <a:lnTo>
                    <a:pt x="31733" y="0"/>
                  </a:lnTo>
                  <a:lnTo>
                    <a:pt x="16388" y="1010"/>
                  </a:lnTo>
                  <a:lnTo>
                    <a:pt x="5277" y="5114"/>
                  </a:lnTo>
                  <a:lnTo>
                    <a:pt x="0" y="12000"/>
                  </a:lnTo>
                  <a:close/>
                </a:path>
              </a:pathLst>
            </a:custGeom>
            <a:ln w="6931">
              <a:solidFill>
                <a:srgbClr val="99CCFF"/>
              </a:solidFill>
            </a:ln>
          </p:spPr>
          <p:txBody>
            <a:bodyPr wrap="square" lIns="0" tIns="0" rIns="0" bIns="0" rtlCol="0"/>
            <a:lstStyle/>
            <a:p>
              <a:endParaRPr/>
            </a:p>
          </p:txBody>
        </p:sp>
        <p:sp>
          <p:nvSpPr>
            <p:cNvPr id="320" name="object 320"/>
            <p:cNvSpPr/>
            <p:nvPr/>
          </p:nvSpPr>
          <p:spPr>
            <a:xfrm>
              <a:off x="7819471" y="5046856"/>
              <a:ext cx="255904" cy="88265"/>
            </a:xfrm>
            <a:custGeom>
              <a:avLst/>
              <a:gdLst/>
              <a:ahLst/>
              <a:cxnLst/>
              <a:rect l="l" t="t" r="r" b="b"/>
              <a:pathLst>
                <a:path w="255904" h="88264">
                  <a:moveTo>
                    <a:pt x="117847" y="0"/>
                  </a:moveTo>
                  <a:lnTo>
                    <a:pt x="0" y="46967"/>
                  </a:lnTo>
                  <a:lnTo>
                    <a:pt x="140172" y="88007"/>
                  </a:lnTo>
                  <a:lnTo>
                    <a:pt x="255656" y="41276"/>
                  </a:lnTo>
                  <a:lnTo>
                    <a:pt x="117847" y="0"/>
                  </a:lnTo>
                  <a:close/>
                </a:path>
              </a:pathLst>
            </a:custGeom>
            <a:solidFill>
              <a:srgbClr val="6666FF">
                <a:alpha val="38821"/>
              </a:srgbClr>
            </a:solidFill>
          </p:spPr>
          <p:txBody>
            <a:bodyPr wrap="square" lIns="0" tIns="0" rIns="0" bIns="0" rtlCol="0"/>
            <a:lstStyle/>
            <a:p>
              <a:endParaRPr/>
            </a:p>
          </p:txBody>
        </p:sp>
        <p:pic>
          <p:nvPicPr>
            <p:cNvPr id="321" name="object 321"/>
            <p:cNvPicPr/>
            <p:nvPr/>
          </p:nvPicPr>
          <p:blipFill>
            <a:blip r:embed="rId90" cstate="print"/>
            <a:stretch>
              <a:fillRect/>
            </a:stretch>
          </p:blipFill>
          <p:spPr>
            <a:xfrm>
              <a:off x="7674980" y="5003376"/>
              <a:ext cx="255657" cy="88007"/>
            </a:xfrm>
            <a:prstGeom prst="rect">
              <a:avLst/>
            </a:prstGeom>
          </p:spPr>
        </p:pic>
        <p:sp>
          <p:nvSpPr>
            <p:cNvPr id="322" name="object 322"/>
            <p:cNvSpPr/>
            <p:nvPr/>
          </p:nvSpPr>
          <p:spPr>
            <a:xfrm>
              <a:off x="7675525" y="5003510"/>
              <a:ext cx="255904" cy="88265"/>
            </a:xfrm>
            <a:custGeom>
              <a:avLst/>
              <a:gdLst/>
              <a:ahLst/>
              <a:cxnLst/>
              <a:rect l="l" t="t" r="r" b="b"/>
              <a:pathLst>
                <a:path w="255904" h="88264">
                  <a:moveTo>
                    <a:pt x="117848" y="0"/>
                  </a:moveTo>
                  <a:lnTo>
                    <a:pt x="0" y="46967"/>
                  </a:lnTo>
                  <a:lnTo>
                    <a:pt x="140172" y="88007"/>
                  </a:lnTo>
                  <a:lnTo>
                    <a:pt x="255657" y="41276"/>
                  </a:lnTo>
                  <a:lnTo>
                    <a:pt x="117848" y="0"/>
                  </a:lnTo>
                  <a:close/>
                </a:path>
              </a:pathLst>
            </a:custGeom>
            <a:solidFill>
              <a:srgbClr val="6666FF">
                <a:alpha val="38821"/>
              </a:srgbClr>
            </a:solidFill>
          </p:spPr>
          <p:txBody>
            <a:bodyPr wrap="square" lIns="0" tIns="0" rIns="0" bIns="0" rtlCol="0"/>
            <a:lstStyle/>
            <a:p>
              <a:endParaRPr/>
            </a:p>
          </p:txBody>
        </p:sp>
        <p:pic>
          <p:nvPicPr>
            <p:cNvPr id="323" name="object 323"/>
            <p:cNvPicPr/>
            <p:nvPr/>
          </p:nvPicPr>
          <p:blipFill>
            <a:blip r:embed="rId91" cstate="print"/>
            <a:stretch>
              <a:fillRect/>
            </a:stretch>
          </p:blipFill>
          <p:spPr>
            <a:xfrm>
              <a:off x="7553351" y="4953155"/>
              <a:ext cx="255140" cy="88009"/>
            </a:xfrm>
            <a:prstGeom prst="rect">
              <a:avLst/>
            </a:prstGeom>
          </p:spPr>
        </p:pic>
        <p:sp>
          <p:nvSpPr>
            <p:cNvPr id="324" name="object 324"/>
            <p:cNvSpPr/>
            <p:nvPr/>
          </p:nvSpPr>
          <p:spPr>
            <a:xfrm>
              <a:off x="7537814" y="4953952"/>
              <a:ext cx="255270" cy="88265"/>
            </a:xfrm>
            <a:custGeom>
              <a:avLst/>
              <a:gdLst/>
              <a:ahLst/>
              <a:cxnLst/>
              <a:rect l="l" t="t" r="r" b="b"/>
              <a:pathLst>
                <a:path w="255270" h="88264">
                  <a:moveTo>
                    <a:pt x="117601" y="0"/>
                  </a:moveTo>
                  <a:lnTo>
                    <a:pt x="0" y="46942"/>
                  </a:lnTo>
                  <a:lnTo>
                    <a:pt x="139898" y="88009"/>
                  </a:lnTo>
                  <a:lnTo>
                    <a:pt x="255140" y="41303"/>
                  </a:lnTo>
                  <a:lnTo>
                    <a:pt x="117601" y="0"/>
                  </a:lnTo>
                  <a:close/>
                </a:path>
              </a:pathLst>
            </a:custGeom>
            <a:solidFill>
              <a:srgbClr val="6666FF">
                <a:alpha val="38821"/>
              </a:srgbClr>
            </a:solidFill>
          </p:spPr>
          <p:txBody>
            <a:bodyPr wrap="square" lIns="0" tIns="0" rIns="0" bIns="0" rtlCol="0"/>
            <a:lstStyle/>
            <a:p>
              <a:endParaRPr/>
            </a:p>
          </p:txBody>
        </p:sp>
        <p:pic>
          <p:nvPicPr>
            <p:cNvPr id="325" name="object 325"/>
            <p:cNvPicPr/>
            <p:nvPr/>
          </p:nvPicPr>
          <p:blipFill>
            <a:blip r:embed="rId92" cstate="print"/>
            <a:stretch>
              <a:fillRect/>
            </a:stretch>
          </p:blipFill>
          <p:spPr>
            <a:xfrm>
              <a:off x="7310237" y="4871608"/>
              <a:ext cx="110916" cy="175612"/>
            </a:xfrm>
            <a:prstGeom prst="rect">
              <a:avLst/>
            </a:prstGeom>
          </p:spPr>
        </p:pic>
        <p:sp>
          <p:nvSpPr>
            <p:cNvPr id="326" name="object 326"/>
            <p:cNvSpPr/>
            <p:nvPr/>
          </p:nvSpPr>
          <p:spPr>
            <a:xfrm>
              <a:off x="7338142" y="4944086"/>
              <a:ext cx="71755" cy="31750"/>
            </a:xfrm>
            <a:custGeom>
              <a:avLst/>
              <a:gdLst/>
              <a:ahLst/>
              <a:cxnLst/>
              <a:rect l="l" t="t" r="r" b="b"/>
              <a:pathLst>
                <a:path w="71754" h="31750">
                  <a:moveTo>
                    <a:pt x="0" y="735"/>
                  </a:moveTo>
                  <a:lnTo>
                    <a:pt x="3174" y="11075"/>
                  </a:lnTo>
                  <a:lnTo>
                    <a:pt x="71565" y="31366"/>
                  </a:lnTo>
                  <a:lnTo>
                    <a:pt x="70990" y="25611"/>
                  </a:lnTo>
                  <a:lnTo>
                    <a:pt x="57409" y="18249"/>
                  </a:lnTo>
                  <a:lnTo>
                    <a:pt x="39206" y="7473"/>
                  </a:lnTo>
                  <a:lnTo>
                    <a:pt x="17052" y="0"/>
                  </a:lnTo>
                  <a:lnTo>
                    <a:pt x="0" y="735"/>
                  </a:lnTo>
                  <a:close/>
                </a:path>
              </a:pathLst>
            </a:custGeom>
            <a:solidFill>
              <a:srgbClr val="666699">
                <a:alpha val="76078"/>
              </a:srgbClr>
            </a:solidFill>
          </p:spPr>
          <p:txBody>
            <a:bodyPr wrap="square" lIns="0" tIns="0" rIns="0" bIns="0" rtlCol="0"/>
            <a:lstStyle/>
            <a:p>
              <a:endParaRPr/>
            </a:p>
          </p:txBody>
        </p:sp>
        <p:pic>
          <p:nvPicPr>
            <p:cNvPr id="327" name="object 327"/>
            <p:cNvPicPr/>
            <p:nvPr/>
          </p:nvPicPr>
          <p:blipFill>
            <a:blip r:embed="rId93" cstate="print"/>
            <a:stretch>
              <a:fillRect/>
            </a:stretch>
          </p:blipFill>
          <p:spPr>
            <a:xfrm>
              <a:off x="7317593" y="4959998"/>
              <a:ext cx="83667" cy="23688"/>
            </a:xfrm>
            <a:prstGeom prst="rect">
              <a:avLst/>
            </a:prstGeom>
          </p:spPr>
        </p:pic>
        <p:sp>
          <p:nvSpPr>
            <p:cNvPr id="328" name="object 328"/>
            <p:cNvSpPr/>
            <p:nvPr/>
          </p:nvSpPr>
          <p:spPr>
            <a:xfrm>
              <a:off x="7324055" y="4964980"/>
              <a:ext cx="74930" cy="15875"/>
            </a:xfrm>
            <a:custGeom>
              <a:avLst/>
              <a:gdLst/>
              <a:ahLst/>
              <a:cxnLst/>
              <a:rect l="l" t="t" r="r" b="b"/>
              <a:pathLst>
                <a:path w="74929" h="15875">
                  <a:moveTo>
                    <a:pt x="0" y="0"/>
                  </a:moveTo>
                  <a:lnTo>
                    <a:pt x="6335" y="417"/>
                  </a:lnTo>
                  <a:lnTo>
                    <a:pt x="12671" y="835"/>
                  </a:lnTo>
                  <a:lnTo>
                    <a:pt x="18813" y="1711"/>
                  </a:lnTo>
                  <a:lnTo>
                    <a:pt x="24956" y="2588"/>
                  </a:lnTo>
                  <a:lnTo>
                    <a:pt x="67627" y="13315"/>
                  </a:lnTo>
                  <a:lnTo>
                    <a:pt x="74676" y="15246"/>
                  </a:lnTo>
                </a:path>
              </a:pathLst>
            </a:custGeom>
            <a:ln w="23853">
              <a:solidFill>
                <a:srgbClr val="000000"/>
              </a:solidFill>
            </a:ln>
          </p:spPr>
          <p:txBody>
            <a:bodyPr wrap="square" lIns="0" tIns="0" rIns="0" bIns="0" rtlCol="0"/>
            <a:lstStyle/>
            <a:p>
              <a:endParaRPr/>
            </a:p>
          </p:txBody>
        </p:sp>
        <p:sp>
          <p:nvSpPr>
            <p:cNvPr id="329" name="object 329"/>
            <p:cNvSpPr/>
            <p:nvPr/>
          </p:nvSpPr>
          <p:spPr>
            <a:xfrm>
              <a:off x="7350505" y="4978439"/>
              <a:ext cx="48895" cy="2540"/>
            </a:xfrm>
            <a:custGeom>
              <a:avLst/>
              <a:gdLst/>
              <a:ahLst/>
              <a:cxnLst/>
              <a:rect l="l" t="t" r="r" b="b"/>
              <a:pathLst>
                <a:path w="48895" h="2539">
                  <a:moveTo>
                    <a:pt x="0" y="2429"/>
                  </a:moveTo>
                  <a:lnTo>
                    <a:pt x="7595" y="1252"/>
                  </a:lnTo>
                  <a:lnTo>
                    <a:pt x="15390" y="67"/>
                  </a:lnTo>
                  <a:lnTo>
                    <a:pt x="23490" y="33"/>
                  </a:lnTo>
                  <a:lnTo>
                    <a:pt x="31590" y="0"/>
                  </a:lnTo>
                  <a:lnTo>
                    <a:pt x="40060" y="960"/>
                  </a:lnTo>
                  <a:lnTo>
                    <a:pt x="48697" y="1990"/>
                  </a:lnTo>
                </a:path>
              </a:pathLst>
            </a:custGeom>
            <a:ln w="20790">
              <a:solidFill>
                <a:srgbClr val="000000"/>
              </a:solidFill>
            </a:ln>
          </p:spPr>
          <p:txBody>
            <a:bodyPr wrap="square" lIns="0" tIns="0" rIns="0" bIns="0" rtlCol="0"/>
            <a:lstStyle/>
            <a:p>
              <a:endParaRPr/>
            </a:p>
          </p:txBody>
        </p:sp>
        <p:sp>
          <p:nvSpPr>
            <p:cNvPr id="330" name="object 330"/>
            <p:cNvSpPr/>
            <p:nvPr/>
          </p:nvSpPr>
          <p:spPr>
            <a:xfrm>
              <a:off x="7336893" y="4956980"/>
              <a:ext cx="49530" cy="31115"/>
            </a:xfrm>
            <a:custGeom>
              <a:avLst/>
              <a:gdLst/>
              <a:ahLst/>
              <a:cxnLst/>
              <a:rect l="l" t="t" r="r" b="b"/>
              <a:pathLst>
                <a:path w="49529" h="31114">
                  <a:moveTo>
                    <a:pt x="0" y="0"/>
                  </a:moveTo>
                  <a:lnTo>
                    <a:pt x="34450" y="19347"/>
                  </a:lnTo>
                  <a:lnTo>
                    <a:pt x="38606" y="22121"/>
                  </a:lnTo>
                  <a:lnTo>
                    <a:pt x="42763" y="24895"/>
                  </a:lnTo>
                  <a:lnTo>
                    <a:pt x="45915" y="27712"/>
                  </a:lnTo>
                  <a:lnTo>
                    <a:pt x="49269" y="30520"/>
                  </a:lnTo>
                </a:path>
              </a:pathLst>
            </a:custGeom>
            <a:ln w="18480">
              <a:solidFill>
                <a:srgbClr val="000000"/>
              </a:solidFill>
            </a:ln>
          </p:spPr>
          <p:txBody>
            <a:bodyPr wrap="square" lIns="0" tIns="0" rIns="0" bIns="0" rtlCol="0"/>
            <a:lstStyle/>
            <a:p>
              <a:endParaRPr/>
            </a:p>
          </p:txBody>
        </p:sp>
        <p:sp>
          <p:nvSpPr>
            <p:cNvPr id="331" name="object 331"/>
            <p:cNvSpPr/>
            <p:nvPr/>
          </p:nvSpPr>
          <p:spPr>
            <a:xfrm>
              <a:off x="7324459" y="4965429"/>
              <a:ext cx="27305" cy="15240"/>
            </a:xfrm>
            <a:custGeom>
              <a:avLst/>
              <a:gdLst/>
              <a:ahLst/>
              <a:cxnLst/>
              <a:rect l="l" t="t" r="r" b="b"/>
              <a:pathLst>
                <a:path w="27304" h="15239">
                  <a:moveTo>
                    <a:pt x="0" y="0"/>
                  </a:moveTo>
                  <a:lnTo>
                    <a:pt x="4992" y="2662"/>
                  </a:lnTo>
                  <a:lnTo>
                    <a:pt x="10018" y="5246"/>
                  </a:lnTo>
                  <a:lnTo>
                    <a:pt x="14475" y="7776"/>
                  </a:lnTo>
                  <a:lnTo>
                    <a:pt x="18932" y="10306"/>
                  </a:lnTo>
                  <a:lnTo>
                    <a:pt x="22887" y="12624"/>
                  </a:lnTo>
                  <a:lnTo>
                    <a:pt x="26841" y="14942"/>
                  </a:lnTo>
                </a:path>
              </a:pathLst>
            </a:custGeom>
            <a:ln w="18482">
              <a:solidFill>
                <a:srgbClr val="000000"/>
              </a:solidFill>
            </a:ln>
          </p:spPr>
          <p:txBody>
            <a:bodyPr wrap="square" lIns="0" tIns="0" rIns="0" bIns="0" rtlCol="0"/>
            <a:lstStyle/>
            <a:p>
              <a:endParaRPr/>
            </a:p>
          </p:txBody>
        </p:sp>
        <p:sp>
          <p:nvSpPr>
            <p:cNvPr id="332" name="object 332"/>
            <p:cNvSpPr/>
            <p:nvPr/>
          </p:nvSpPr>
          <p:spPr>
            <a:xfrm>
              <a:off x="7335592" y="4957270"/>
              <a:ext cx="15875" cy="23495"/>
            </a:xfrm>
            <a:custGeom>
              <a:avLst/>
              <a:gdLst/>
              <a:ahLst/>
              <a:cxnLst/>
              <a:rect l="l" t="t" r="r" b="b"/>
              <a:pathLst>
                <a:path w="15875" h="23495">
                  <a:moveTo>
                    <a:pt x="0" y="0"/>
                  </a:moveTo>
                  <a:lnTo>
                    <a:pt x="2516" y="2922"/>
                  </a:lnTo>
                  <a:lnTo>
                    <a:pt x="5065" y="5766"/>
                  </a:lnTo>
                  <a:lnTo>
                    <a:pt x="7751" y="9691"/>
                  </a:lnTo>
                  <a:lnTo>
                    <a:pt x="10437" y="13616"/>
                  </a:lnTo>
                  <a:lnTo>
                    <a:pt x="12923" y="18481"/>
                  </a:lnTo>
                  <a:lnTo>
                    <a:pt x="15611" y="23338"/>
                  </a:lnTo>
                </a:path>
              </a:pathLst>
            </a:custGeom>
            <a:ln w="16172">
              <a:solidFill>
                <a:srgbClr val="000000"/>
              </a:solidFill>
            </a:ln>
          </p:spPr>
          <p:txBody>
            <a:bodyPr wrap="square" lIns="0" tIns="0" rIns="0" bIns="0" rtlCol="0"/>
            <a:lstStyle/>
            <a:p>
              <a:endParaRPr/>
            </a:p>
          </p:txBody>
        </p:sp>
        <p:sp>
          <p:nvSpPr>
            <p:cNvPr id="333" name="object 333"/>
            <p:cNvSpPr/>
            <p:nvPr/>
          </p:nvSpPr>
          <p:spPr>
            <a:xfrm>
              <a:off x="7323050" y="4957026"/>
              <a:ext cx="12700" cy="7620"/>
            </a:xfrm>
            <a:custGeom>
              <a:avLst/>
              <a:gdLst/>
              <a:ahLst/>
              <a:cxnLst/>
              <a:rect l="l" t="t" r="r" b="b"/>
              <a:pathLst>
                <a:path w="12700" h="7620">
                  <a:moveTo>
                    <a:pt x="0" y="7531"/>
                  </a:moveTo>
                  <a:lnTo>
                    <a:pt x="1902" y="5818"/>
                  </a:lnTo>
                  <a:lnTo>
                    <a:pt x="4006" y="4097"/>
                  </a:lnTo>
                  <a:lnTo>
                    <a:pt x="6111" y="2842"/>
                  </a:lnTo>
                  <a:lnTo>
                    <a:pt x="8215" y="1587"/>
                  </a:lnTo>
                  <a:lnTo>
                    <a:pt x="10321" y="798"/>
                  </a:lnTo>
                  <a:lnTo>
                    <a:pt x="12628" y="0"/>
                  </a:lnTo>
                </a:path>
              </a:pathLst>
            </a:custGeom>
            <a:ln w="16166">
              <a:solidFill>
                <a:srgbClr val="000000"/>
              </a:solidFill>
            </a:ln>
          </p:spPr>
          <p:txBody>
            <a:bodyPr wrap="square" lIns="0" tIns="0" rIns="0" bIns="0" rtlCol="0"/>
            <a:lstStyle/>
            <a:p>
              <a:endParaRPr/>
            </a:p>
          </p:txBody>
        </p:sp>
        <p:sp>
          <p:nvSpPr>
            <p:cNvPr id="334" name="object 334"/>
            <p:cNvSpPr/>
            <p:nvPr/>
          </p:nvSpPr>
          <p:spPr>
            <a:xfrm>
              <a:off x="7351308" y="4963255"/>
              <a:ext cx="35560" cy="24765"/>
            </a:xfrm>
            <a:custGeom>
              <a:avLst/>
              <a:gdLst/>
              <a:ahLst/>
              <a:cxnLst/>
              <a:rect l="l" t="t" r="r" b="b"/>
              <a:pathLst>
                <a:path w="35559" h="24764">
                  <a:moveTo>
                    <a:pt x="0" y="17114"/>
                  </a:moveTo>
                  <a:lnTo>
                    <a:pt x="6778" y="8517"/>
                  </a:lnTo>
                  <a:lnTo>
                    <a:pt x="9118" y="6710"/>
                  </a:lnTo>
                  <a:lnTo>
                    <a:pt x="11457" y="4902"/>
                  </a:lnTo>
                  <a:lnTo>
                    <a:pt x="15235" y="2490"/>
                  </a:lnTo>
                  <a:lnTo>
                    <a:pt x="19046" y="0"/>
                  </a:lnTo>
                </a:path>
                <a:path w="35559" h="24764">
                  <a:moveTo>
                    <a:pt x="0" y="17114"/>
                  </a:moveTo>
                  <a:lnTo>
                    <a:pt x="10421" y="19349"/>
                  </a:lnTo>
                  <a:lnTo>
                    <a:pt x="17568" y="20885"/>
                  </a:lnTo>
                  <a:lnTo>
                    <a:pt x="24747" y="22435"/>
                  </a:lnTo>
                  <a:lnTo>
                    <a:pt x="35262" y="24710"/>
                  </a:lnTo>
                </a:path>
              </a:pathLst>
            </a:custGeom>
            <a:ln w="16172">
              <a:solidFill>
                <a:srgbClr val="000000"/>
              </a:solidFill>
            </a:ln>
          </p:spPr>
          <p:txBody>
            <a:bodyPr wrap="square" lIns="0" tIns="0" rIns="0" bIns="0" rtlCol="0"/>
            <a:lstStyle/>
            <a:p>
              <a:endParaRPr/>
            </a:p>
          </p:txBody>
        </p:sp>
        <p:sp>
          <p:nvSpPr>
            <p:cNvPr id="335" name="object 335"/>
            <p:cNvSpPr/>
            <p:nvPr/>
          </p:nvSpPr>
          <p:spPr>
            <a:xfrm>
              <a:off x="7387484" y="4980668"/>
              <a:ext cx="12065" cy="8255"/>
            </a:xfrm>
            <a:custGeom>
              <a:avLst/>
              <a:gdLst/>
              <a:ahLst/>
              <a:cxnLst/>
              <a:rect l="l" t="t" r="r" b="b"/>
              <a:pathLst>
                <a:path w="12065" h="8254">
                  <a:moveTo>
                    <a:pt x="0" y="7953"/>
                  </a:moveTo>
                  <a:lnTo>
                    <a:pt x="1534" y="6179"/>
                  </a:lnTo>
                  <a:lnTo>
                    <a:pt x="3068" y="4405"/>
                  </a:lnTo>
                  <a:lnTo>
                    <a:pt x="5006" y="3079"/>
                  </a:lnTo>
                  <a:lnTo>
                    <a:pt x="6943" y="1754"/>
                  </a:lnTo>
                  <a:lnTo>
                    <a:pt x="9283" y="877"/>
                  </a:lnTo>
                  <a:lnTo>
                    <a:pt x="11623" y="0"/>
                  </a:lnTo>
                </a:path>
              </a:pathLst>
            </a:custGeom>
            <a:ln w="11547">
              <a:solidFill>
                <a:srgbClr val="000000"/>
              </a:solidFill>
            </a:ln>
          </p:spPr>
          <p:txBody>
            <a:bodyPr wrap="square" lIns="0" tIns="0" rIns="0" bIns="0" rtlCol="0"/>
            <a:lstStyle/>
            <a:p>
              <a:endParaRPr/>
            </a:p>
          </p:txBody>
        </p:sp>
        <p:sp>
          <p:nvSpPr>
            <p:cNvPr id="336" name="object 336"/>
            <p:cNvSpPr/>
            <p:nvPr/>
          </p:nvSpPr>
          <p:spPr>
            <a:xfrm>
              <a:off x="7336392" y="4956766"/>
              <a:ext cx="62865" cy="23495"/>
            </a:xfrm>
            <a:custGeom>
              <a:avLst/>
              <a:gdLst/>
              <a:ahLst/>
              <a:cxnLst/>
              <a:rect l="l" t="t" r="r" b="b"/>
              <a:pathLst>
                <a:path w="62865" h="23495">
                  <a:moveTo>
                    <a:pt x="0" y="0"/>
                  </a:moveTo>
                  <a:lnTo>
                    <a:pt x="5626" y="1624"/>
                  </a:lnTo>
                  <a:lnTo>
                    <a:pt x="11253" y="3249"/>
                  </a:lnTo>
                  <a:lnTo>
                    <a:pt x="16277" y="4899"/>
                  </a:lnTo>
                  <a:lnTo>
                    <a:pt x="21301" y="6549"/>
                  </a:lnTo>
                  <a:lnTo>
                    <a:pt x="24517" y="7810"/>
                  </a:lnTo>
                  <a:lnTo>
                    <a:pt x="30145" y="9900"/>
                  </a:lnTo>
                  <a:lnTo>
                    <a:pt x="35772" y="11991"/>
                  </a:lnTo>
                  <a:lnTo>
                    <a:pt x="44147" y="15052"/>
                  </a:lnTo>
                  <a:lnTo>
                    <a:pt x="49540" y="17230"/>
                  </a:lnTo>
                  <a:lnTo>
                    <a:pt x="54934" y="19408"/>
                  </a:lnTo>
                  <a:lnTo>
                    <a:pt x="58653" y="21346"/>
                  </a:lnTo>
                  <a:lnTo>
                    <a:pt x="62406" y="23206"/>
                  </a:lnTo>
                </a:path>
              </a:pathLst>
            </a:custGeom>
            <a:ln w="16170">
              <a:solidFill>
                <a:srgbClr val="000000"/>
              </a:solidFill>
            </a:ln>
          </p:spPr>
          <p:txBody>
            <a:bodyPr wrap="square" lIns="0" tIns="0" rIns="0" bIns="0" rtlCol="0"/>
            <a:lstStyle/>
            <a:p>
              <a:endParaRPr/>
            </a:p>
          </p:txBody>
        </p:sp>
        <p:sp>
          <p:nvSpPr>
            <p:cNvPr id="337" name="object 337"/>
            <p:cNvSpPr/>
            <p:nvPr/>
          </p:nvSpPr>
          <p:spPr>
            <a:xfrm>
              <a:off x="7335690" y="4957029"/>
              <a:ext cx="34925" cy="6985"/>
            </a:xfrm>
            <a:custGeom>
              <a:avLst/>
              <a:gdLst/>
              <a:ahLst/>
              <a:cxnLst/>
              <a:rect l="l" t="t" r="r" b="b"/>
              <a:pathLst>
                <a:path w="34925" h="6985">
                  <a:moveTo>
                    <a:pt x="0" y="0"/>
                  </a:moveTo>
                  <a:lnTo>
                    <a:pt x="10202" y="1920"/>
                  </a:lnTo>
                  <a:lnTo>
                    <a:pt x="17203" y="3234"/>
                  </a:lnTo>
                  <a:lnTo>
                    <a:pt x="24242" y="4545"/>
                  </a:lnTo>
                  <a:lnTo>
                    <a:pt x="34558" y="6461"/>
                  </a:lnTo>
                </a:path>
              </a:pathLst>
            </a:custGeom>
            <a:ln w="13862">
              <a:solidFill>
                <a:srgbClr val="000000"/>
              </a:solidFill>
            </a:ln>
          </p:spPr>
          <p:txBody>
            <a:bodyPr wrap="square" lIns="0" tIns="0" rIns="0" bIns="0" rtlCol="0"/>
            <a:lstStyle/>
            <a:p>
              <a:endParaRPr/>
            </a:p>
          </p:txBody>
        </p:sp>
        <p:sp>
          <p:nvSpPr>
            <p:cNvPr id="338" name="object 338"/>
            <p:cNvSpPr/>
            <p:nvPr/>
          </p:nvSpPr>
          <p:spPr>
            <a:xfrm>
              <a:off x="7370758" y="4963698"/>
              <a:ext cx="27940" cy="15875"/>
            </a:xfrm>
            <a:custGeom>
              <a:avLst/>
              <a:gdLst/>
              <a:ahLst/>
              <a:cxnLst/>
              <a:rect l="l" t="t" r="r" b="b"/>
              <a:pathLst>
                <a:path w="27940" h="15875">
                  <a:moveTo>
                    <a:pt x="0" y="0"/>
                  </a:moveTo>
                  <a:lnTo>
                    <a:pt x="4355" y="1835"/>
                  </a:lnTo>
                  <a:lnTo>
                    <a:pt x="8743" y="3591"/>
                  </a:lnTo>
                  <a:lnTo>
                    <a:pt x="11960" y="5319"/>
                  </a:lnTo>
                  <a:lnTo>
                    <a:pt x="15177" y="7047"/>
                  </a:lnTo>
                  <a:lnTo>
                    <a:pt x="18027" y="9179"/>
                  </a:lnTo>
                  <a:lnTo>
                    <a:pt x="19903" y="10342"/>
                  </a:lnTo>
                  <a:lnTo>
                    <a:pt x="21780" y="11506"/>
                  </a:lnTo>
                  <a:lnTo>
                    <a:pt x="22417" y="11867"/>
                  </a:lnTo>
                  <a:lnTo>
                    <a:pt x="23624" y="12748"/>
                  </a:lnTo>
                  <a:lnTo>
                    <a:pt x="24831" y="13629"/>
                  </a:lnTo>
                  <a:lnTo>
                    <a:pt x="26138" y="14739"/>
                  </a:lnTo>
                  <a:lnTo>
                    <a:pt x="27647" y="15840"/>
                  </a:lnTo>
                </a:path>
              </a:pathLst>
            </a:custGeom>
            <a:ln w="11551">
              <a:solidFill>
                <a:srgbClr val="000000"/>
              </a:solidFill>
            </a:ln>
          </p:spPr>
          <p:txBody>
            <a:bodyPr wrap="square" lIns="0" tIns="0" rIns="0" bIns="0" rtlCol="0"/>
            <a:lstStyle/>
            <a:p>
              <a:endParaRPr/>
            </a:p>
          </p:txBody>
        </p:sp>
        <p:pic>
          <p:nvPicPr>
            <p:cNvPr id="339" name="object 339"/>
            <p:cNvPicPr/>
            <p:nvPr/>
          </p:nvPicPr>
          <p:blipFill>
            <a:blip r:embed="rId94" cstate="print"/>
            <a:stretch>
              <a:fillRect/>
            </a:stretch>
          </p:blipFill>
          <p:spPr>
            <a:xfrm>
              <a:off x="7318464" y="4961978"/>
              <a:ext cx="85077" cy="23788"/>
            </a:xfrm>
            <a:prstGeom prst="rect">
              <a:avLst/>
            </a:prstGeom>
          </p:spPr>
        </p:pic>
        <p:sp>
          <p:nvSpPr>
            <p:cNvPr id="340" name="object 340"/>
            <p:cNvSpPr/>
            <p:nvPr/>
          </p:nvSpPr>
          <p:spPr>
            <a:xfrm>
              <a:off x="7318467" y="4962190"/>
              <a:ext cx="85090" cy="24130"/>
            </a:xfrm>
            <a:custGeom>
              <a:avLst/>
              <a:gdLst/>
              <a:ahLst/>
              <a:cxnLst/>
              <a:rect l="l" t="t" r="r" b="b"/>
              <a:pathLst>
                <a:path w="85090" h="24129">
                  <a:moveTo>
                    <a:pt x="0" y="5160"/>
                  </a:moveTo>
                  <a:lnTo>
                    <a:pt x="40983" y="21785"/>
                  </a:lnTo>
                  <a:lnTo>
                    <a:pt x="57664" y="23581"/>
                  </a:lnTo>
                  <a:lnTo>
                    <a:pt x="71521" y="23546"/>
                  </a:lnTo>
                  <a:lnTo>
                    <a:pt x="81133" y="21790"/>
                  </a:lnTo>
                  <a:lnTo>
                    <a:pt x="85082" y="18420"/>
                  </a:lnTo>
                  <a:lnTo>
                    <a:pt x="82345" y="14008"/>
                  </a:lnTo>
                  <a:lnTo>
                    <a:pt x="73724" y="9410"/>
                  </a:lnTo>
                  <a:lnTo>
                    <a:pt x="60535" y="5161"/>
                  </a:lnTo>
                  <a:lnTo>
                    <a:pt x="44099" y="1795"/>
                  </a:lnTo>
                  <a:lnTo>
                    <a:pt x="27417" y="0"/>
                  </a:lnTo>
                  <a:lnTo>
                    <a:pt x="13561" y="34"/>
                  </a:lnTo>
                  <a:lnTo>
                    <a:pt x="3949" y="1790"/>
                  </a:lnTo>
                  <a:lnTo>
                    <a:pt x="0" y="5160"/>
                  </a:lnTo>
                  <a:close/>
                </a:path>
              </a:pathLst>
            </a:custGeom>
            <a:ln w="6932">
              <a:solidFill>
                <a:srgbClr val="99CCFF"/>
              </a:solidFill>
            </a:ln>
          </p:spPr>
          <p:txBody>
            <a:bodyPr wrap="square" lIns="0" tIns="0" rIns="0" bIns="0" rtlCol="0"/>
            <a:lstStyle/>
            <a:p>
              <a:endParaRPr/>
            </a:p>
          </p:txBody>
        </p:sp>
        <p:sp>
          <p:nvSpPr>
            <p:cNvPr id="341" name="object 341"/>
            <p:cNvSpPr/>
            <p:nvPr/>
          </p:nvSpPr>
          <p:spPr>
            <a:xfrm>
              <a:off x="7889659" y="5819019"/>
              <a:ext cx="323850" cy="154940"/>
            </a:xfrm>
            <a:custGeom>
              <a:avLst/>
              <a:gdLst/>
              <a:ahLst/>
              <a:cxnLst/>
              <a:rect l="l" t="t" r="r" b="b"/>
              <a:pathLst>
                <a:path w="323850" h="154939">
                  <a:moveTo>
                    <a:pt x="323432" y="0"/>
                  </a:moveTo>
                  <a:lnTo>
                    <a:pt x="295109" y="38398"/>
                  </a:lnTo>
                  <a:lnTo>
                    <a:pt x="262010" y="71924"/>
                  </a:lnTo>
                  <a:lnTo>
                    <a:pt x="224792" y="100245"/>
                  </a:lnTo>
                  <a:lnTo>
                    <a:pt x="184116" y="123031"/>
                  </a:lnTo>
                  <a:lnTo>
                    <a:pt x="140640" y="139952"/>
                  </a:lnTo>
                  <a:lnTo>
                    <a:pt x="95022" y="150676"/>
                  </a:lnTo>
                  <a:lnTo>
                    <a:pt x="47923" y="154874"/>
                  </a:lnTo>
                  <a:lnTo>
                    <a:pt x="0" y="152214"/>
                  </a:lnTo>
                </a:path>
              </a:pathLst>
            </a:custGeom>
            <a:ln w="23847">
              <a:solidFill>
                <a:srgbClr val="FF0000"/>
              </a:solidFill>
            </a:ln>
          </p:spPr>
          <p:txBody>
            <a:bodyPr wrap="square" lIns="0" tIns="0" rIns="0" bIns="0" rtlCol="0"/>
            <a:lstStyle/>
            <a:p>
              <a:endParaRPr/>
            </a:p>
          </p:txBody>
        </p:sp>
        <p:sp>
          <p:nvSpPr>
            <p:cNvPr id="342" name="object 342"/>
            <p:cNvSpPr/>
            <p:nvPr/>
          </p:nvSpPr>
          <p:spPr>
            <a:xfrm>
              <a:off x="7811237" y="5745886"/>
              <a:ext cx="439420" cy="276860"/>
            </a:xfrm>
            <a:custGeom>
              <a:avLst/>
              <a:gdLst/>
              <a:ahLst/>
              <a:cxnLst/>
              <a:rect l="l" t="t" r="r" b="b"/>
              <a:pathLst>
                <a:path w="439420" h="276860">
                  <a:moveTo>
                    <a:pt x="106032" y="182295"/>
                  </a:moveTo>
                  <a:lnTo>
                    <a:pt x="0" y="205333"/>
                  </a:lnTo>
                  <a:lnTo>
                    <a:pt x="82054" y="276339"/>
                  </a:lnTo>
                  <a:lnTo>
                    <a:pt x="106032" y="182295"/>
                  </a:lnTo>
                  <a:close/>
                </a:path>
                <a:path w="439420" h="276860">
                  <a:moveTo>
                    <a:pt x="438823" y="108483"/>
                  </a:moveTo>
                  <a:lnTo>
                    <a:pt x="436397" y="0"/>
                  </a:lnTo>
                  <a:lnTo>
                    <a:pt x="351066" y="67030"/>
                  </a:lnTo>
                  <a:lnTo>
                    <a:pt x="438823" y="108483"/>
                  </a:lnTo>
                  <a:close/>
                </a:path>
              </a:pathLst>
            </a:custGeom>
            <a:solidFill>
              <a:srgbClr val="FF0000"/>
            </a:solidFill>
          </p:spPr>
          <p:txBody>
            <a:bodyPr wrap="square" lIns="0" tIns="0" rIns="0" bIns="0" rtlCol="0"/>
            <a:lstStyle/>
            <a:p>
              <a:endParaRPr/>
            </a:p>
          </p:txBody>
        </p:sp>
      </p:grpSp>
      <p:sp>
        <p:nvSpPr>
          <p:cNvPr id="343" name="object 343"/>
          <p:cNvSpPr txBox="1"/>
          <p:nvPr/>
        </p:nvSpPr>
        <p:spPr>
          <a:xfrm>
            <a:off x="8236031" y="5176631"/>
            <a:ext cx="1216025" cy="308418"/>
          </a:xfrm>
          <a:prstGeom prst="rect">
            <a:avLst/>
          </a:prstGeom>
          <a:solidFill>
            <a:srgbClr val="FBD4B5"/>
          </a:solidFill>
        </p:spPr>
        <p:txBody>
          <a:bodyPr vert="horz" wrap="square" lIns="0" tIns="51435" rIns="0" bIns="0" rtlCol="0">
            <a:spAutoFit/>
          </a:bodyPr>
          <a:lstStyle/>
          <a:p>
            <a:pPr marL="193675" marR="55244" indent="-129539">
              <a:lnSpc>
                <a:spcPts val="980"/>
              </a:lnSpc>
              <a:spcBef>
                <a:spcPts val="405"/>
              </a:spcBef>
            </a:pPr>
            <a:r>
              <a:rPr sz="850" b="1" spc="-5" dirty="0">
                <a:solidFill>
                  <a:srgbClr val="FF0000"/>
                </a:solidFill>
                <a:latin typeface="ＭＳ Ｐゴシック"/>
                <a:cs typeface="ＭＳ Ｐゴシック"/>
              </a:rPr>
              <a:t>衛星運用時にニーズに</a:t>
            </a:r>
            <a:r>
              <a:rPr sz="850" b="1" spc="10" dirty="0">
                <a:solidFill>
                  <a:srgbClr val="FF0000"/>
                </a:solidFill>
                <a:latin typeface="ＭＳ Ｐゴシック"/>
                <a:cs typeface="ＭＳ Ｐゴシック"/>
              </a:rPr>
              <a:t>対応した可変</a:t>
            </a:r>
            <a:r>
              <a:rPr sz="850" spc="-20" dirty="0">
                <a:solidFill>
                  <a:srgbClr val="FF0000"/>
                </a:solidFill>
                <a:latin typeface="ＭＳ Ｐゴシック"/>
                <a:cs typeface="ＭＳ Ｐゴシック"/>
              </a:rPr>
              <a:t>ビーム</a:t>
            </a:r>
            <a:endParaRPr sz="850">
              <a:latin typeface="ＭＳ Ｐゴシック"/>
              <a:cs typeface="ＭＳ Ｐゴシック"/>
            </a:endParaRPr>
          </a:p>
        </p:txBody>
      </p:sp>
      <p:sp>
        <p:nvSpPr>
          <p:cNvPr id="344" name="object 344"/>
          <p:cNvSpPr txBox="1"/>
          <p:nvPr/>
        </p:nvSpPr>
        <p:spPr>
          <a:xfrm>
            <a:off x="1404209" y="6596215"/>
            <a:ext cx="3390900" cy="197490"/>
          </a:xfrm>
          <a:prstGeom prst="rect">
            <a:avLst/>
          </a:prstGeom>
        </p:spPr>
        <p:txBody>
          <a:bodyPr vert="horz" wrap="square" lIns="0" tIns="12700" rIns="0" bIns="0" rtlCol="0">
            <a:spAutoFit/>
          </a:bodyPr>
          <a:lstStyle/>
          <a:p>
            <a:pPr marL="12700">
              <a:spcBef>
                <a:spcPts val="100"/>
              </a:spcBef>
            </a:pPr>
            <a:r>
              <a:rPr sz="1200" spc="-20" dirty="0">
                <a:latin typeface="Meiryo UI"/>
                <a:cs typeface="Meiryo UI"/>
              </a:rPr>
              <a:t>周波数幅を動的に変更可能なデジタルチャネライザ技術</a:t>
            </a:r>
            <a:endParaRPr sz="1200">
              <a:latin typeface="Meiryo UI"/>
              <a:cs typeface="Meiryo UI"/>
            </a:endParaRPr>
          </a:p>
        </p:txBody>
      </p:sp>
      <p:sp>
        <p:nvSpPr>
          <p:cNvPr id="345" name="object 345"/>
          <p:cNvSpPr txBox="1"/>
          <p:nvPr/>
        </p:nvSpPr>
        <p:spPr>
          <a:xfrm>
            <a:off x="7319921" y="6597282"/>
            <a:ext cx="3707765" cy="197490"/>
          </a:xfrm>
          <a:prstGeom prst="rect">
            <a:avLst/>
          </a:prstGeom>
        </p:spPr>
        <p:txBody>
          <a:bodyPr vert="horz" wrap="square" lIns="0" tIns="12700" rIns="0" bIns="0" rtlCol="0">
            <a:spAutoFit/>
          </a:bodyPr>
          <a:lstStyle/>
          <a:p>
            <a:pPr marL="12700">
              <a:spcBef>
                <a:spcPts val="100"/>
              </a:spcBef>
            </a:pPr>
            <a:r>
              <a:rPr sz="1200" spc="-20" dirty="0">
                <a:latin typeface="Meiryo UI"/>
                <a:cs typeface="Meiryo UI"/>
              </a:rPr>
              <a:t>照射地域を動的に変更可能なデジタルビームフォーミング技術</a:t>
            </a:r>
            <a:endParaRPr sz="1200">
              <a:latin typeface="Meiryo UI"/>
              <a:cs typeface="Meiryo UI"/>
            </a:endParaRPr>
          </a:p>
        </p:txBody>
      </p:sp>
      <p:grpSp>
        <p:nvGrpSpPr>
          <p:cNvPr id="346" name="object 346"/>
          <p:cNvGrpSpPr/>
          <p:nvPr/>
        </p:nvGrpSpPr>
        <p:grpSpPr>
          <a:xfrm>
            <a:off x="4672584" y="5340097"/>
            <a:ext cx="2938780" cy="890269"/>
            <a:chOff x="3529584" y="5340096"/>
            <a:chExt cx="2938780" cy="890269"/>
          </a:xfrm>
        </p:grpSpPr>
        <p:pic>
          <p:nvPicPr>
            <p:cNvPr id="347" name="object 347"/>
            <p:cNvPicPr/>
            <p:nvPr/>
          </p:nvPicPr>
          <p:blipFill>
            <a:blip r:embed="rId95" cstate="print"/>
            <a:stretch>
              <a:fillRect/>
            </a:stretch>
          </p:blipFill>
          <p:spPr>
            <a:xfrm>
              <a:off x="5983224" y="5340096"/>
              <a:ext cx="484631" cy="865631"/>
            </a:xfrm>
            <a:prstGeom prst="rect">
              <a:avLst/>
            </a:prstGeom>
          </p:spPr>
        </p:pic>
        <p:pic>
          <p:nvPicPr>
            <p:cNvPr id="348" name="object 348"/>
            <p:cNvPicPr/>
            <p:nvPr/>
          </p:nvPicPr>
          <p:blipFill>
            <a:blip r:embed="rId96" cstate="print"/>
            <a:stretch>
              <a:fillRect/>
            </a:stretch>
          </p:blipFill>
          <p:spPr>
            <a:xfrm>
              <a:off x="6032678" y="5369601"/>
              <a:ext cx="384530" cy="766358"/>
            </a:xfrm>
            <a:prstGeom prst="rect">
              <a:avLst/>
            </a:prstGeom>
          </p:spPr>
        </p:pic>
        <p:sp>
          <p:nvSpPr>
            <p:cNvPr id="349" name="object 349"/>
            <p:cNvSpPr/>
            <p:nvPr/>
          </p:nvSpPr>
          <p:spPr>
            <a:xfrm>
              <a:off x="6032672" y="5369604"/>
              <a:ext cx="384810" cy="766445"/>
            </a:xfrm>
            <a:custGeom>
              <a:avLst/>
              <a:gdLst/>
              <a:ahLst/>
              <a:cxnLst/>
              <a:rect l="l" t="t" r="r" b="b"/>
              <a:pathLst>
                <a:path w="384810" h="766445">
                  <a:moveTo>
                    <a:pt x="0" y="401091"/>
                  </a:moveTo>
                  <a:lnTo>
                    <a:pt x="380987" y="0"/>
                  </a:lnTo>
                  <a:lnTo>
                    <a:pt x="384543" y="766356"/>
                  </a:lnTo>
                  <a:lnTo>
                    <a:pt x="0" y="401091"/>
                  </a:lnTo>
                  <a:close/>
                </a:path>
              </a:pathLst>
            </a:custGeom>
            <a:ln w="9525">
              <a:solidFill>
                <a:srgbClr val="F69240"/>
              </a:solidFill>
            </a:ln>
          </p:spPr>
          <p:txBody>
            <a:bodyPr wrap="square" lIns="0" tIns="0" rIns="0" bIns="0" rtlCol="0"/>
            <a:lstStyle/>
            <a:p>
              <a:endParaRPr/>
            </a:p>
          </p:txBody>
        </p:sp>
        <p:pic>
          <p:nvPicPr>
            <p:cNvPr id="350" name="object 350"/>
            <p:cNvPicPr/>
            <p:nvPr/>
          </p:nvPicPr>
          <p:blipFill>
            <a:blip r:embed="rId97" cstate="print"/>
            <a:stretch>
              <a:fillRect/>
            </a:stretch>
          </p:blipFill>
          <p:spPr>
            <a:xfrm>
              <a:off x="3529584" y="5361432"/>
              <a:ext cx="484631" cy="868679"/>
            </a:xfrm>
            <a:prstGeom prst="rect">
              <a:avLst/>
            </a:prstGeom>
          </p:spPr>
        </p:pic>
        <p:pic>
          <p:nvPicPr>
            <p:cNvPr id="351" name="object 351"/>
            <p:cNvPicPr/>
            <p:nvPr/>
          </p:nvPicPr>
          <p:blipFill>
            <a:blip r:embed="rId98" cstate="print"/>
            <a:stretch>
              <a:fillRect/>
            </a:stretch>
          </p:blipFill>
          <p:spPr>
            <a:xfrm>
              <a:off x="3578796" y="5393413"/>
              <a:ext cx="384536" cy="766352"/>
            </a:xfrm>
            <a:prstGeom prst="rect">
              <a:avLst/>
            </a:prstGeom>
          </p:spPr>
        </p:pic>
        <p:sp>
          <p:nvSpPr>
            <p:cNvPr id="352" name="object 352"/>
            <p:cNvSpPr/>
            <p:nvPr/>
          </p:nvSpPr>
          <p:spPr>
            <a:xfrm>
              <a:off x="3578794" y="5393412"/>
              <a:ext cx="384810" cy="766445"/>
            </a:xfrm>
            <a:custGeom>
              <a:avLst/>
              <a:gdLst/>
              <a:ahLst/>
              <a:cxnLst/>
              <a:rect l="l" t="t" r="r" b="b"/>
              <a:pathLst>
                <a:path w="384810" h="766445">
                  <a:moveTo>
                    <a:pt x="384543" y="401091"/>
                  </a:moveTo>
                  <a:lnTo>
                    <a:pt x="3555" y="0"/>
                  </a:lnTo>
                  <a:lnTo>
                    <a:pt x="0" y="766356"/>
                  </a:lnTo>
                  <a:lnTo>
                    <a:pt x="384543" y="401091"/>
                  </a:lnTo>
                  <a:close/>
                </a:path>
              </a:pathLst>
            </a:custGeom>
            <a:ln w="9525">
              <a:solidFill>
                <a:srgbClr val="F69240"/>
              </a:solidFill>
            </a:ln>
          </p:spPr>
          <p:txBody>
            <a:bodyPr wrap="square" lIns="0" tIns="0" rIns="0" bIns="0" rtlCol="0"/>
            <a:lstStyle/>
            <a:p>
              <a:endParaRPr/>
            </a:p>
          </p:txBody>
        </p:sp>
      </p:grpSp>
      <p:sp>
        <p:nvSpPr>
          <p:cNvPr id="353" name="テキスト ボックス 352">
            <a:extLst>
              <a:ext uri="{FF2B5EF4-FFF2-40B4-BE49-F238E27FC236}">
                <a16:creationId xmlns:a16="http://schemas.microsoft.com/office/drawing/2014/main" id="{23370D1E-4E81-4A6E-9463-8F38EC95AB38}"/>
              </a:ext>
            </a:extLst>
          </p:cNvPr>
          <p:cNvSpPr txBox="1"/>
          <p:nvPr/>
        </p:nvSpPr>
        <p:spPr>
          <a:xfrm>
            <a:off x="5283200" y="6601324"/>
            <a:ext cx="1625600" cy="261610"/>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総務省資料</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3787" y="910047"/>
            <a:ext cx="10861963" cy="688009"/>
          </a:xfrm>
          <a:prstGeom prst="rect">
            <a:avLst/>
          </a:prstGeom>
          <a:ln w="27432">
            <a:solidFill>
              <a:srgbClr val="002060"/>
            </a:solidFill>
          </a:ln>
        </p:spPr>
        <p:txBody>
          <a:bodyPr vert="horz" wrap="square" lIns="0" tIns="71755" rIns="0" bIns="0" rtlCol="0">
            <a:spAutoFit/>
          </a:bodyPr>
          <a:lstStyle/>
          <a:p>
            <a:pPr marL="443865" marR="80010" indent="-353695">
              <a:spcBef>
                <a:spcPts val="565"/>
              </a:spcBef>
              <a:buFont typeface="Wingdings"/>
              <a:buChar char=""/>
              <a:tabLst>
                <a:tab pos="443865" algn="l"/>
                <a:tab pos="445134" algn="l"/>
              </a:tabLst>
            </a:pPr>
            <a:r>
              <a:rPr sz="2000" b="1" spc="35" dirty="0">
                <a:latin typeface="Meiryo UI"/>
                <a:cs typeface="Meiryo UI"/>
              </a:rPr>
              <a:t>量子暗号通信の長距離化・ネットワーク化</a:t>
            </a:r>
            <a:r>
              <a:rPr sz="2000" spc="50" dirty="0">
                <a:latin typeface="Meiryo UI"/>
                <a:cs typeface="Meiryo UI"/>
              </a:rPr>
              <a:t>を可能とし、</a:t>
            </a:r>
            <a:r>
              <a:rPr sz="2000" b="1" spc="40" dirty="0">
                <a:latin typeface="Meiryo UI"/>
                <a:cs typeface="Meiryo UI"/>
              </a:rPr>
              <a:t>地上系と衛星系</a:t>
            </a:r>
            <a:r>
              <a:rPr sz="2000" spc="65" dirty="0">
                <a:latin typeface="Meiryo UI"/>
                <a:cs typeface="Meiryo UI"/>
              </a:rPr>
              <a:t>をあわせて</a:t>
            </a:r>
            <a:r>
              <a:rPr sz="2000" b="1" spc="25" dirty="0">
                <a:latin typeface="Meiryo UI"/>
                <a:cs typeface="Meiryo UI"/>
              </a:rPr>
              <a:t>距離に依らない堅牢な</a:t>
            </a:r>
            <a:r>
              <a:rPr sz="2000" b="1" spc="-20" dirty="0">
                <a:latin typeface="Meiryo UI"/>
                <a:cs typeface="Meiryo UI"/>
              </a:rPr>
              <a:t>グローバル量子暗号通信網を構築</a:t>
            </a:r>
            <a:r>
              <a:rPr sz="2000" spc="-15" dirty="0">
                <a:latin typeface="Meiryo UI"/>
                <a:cs typeface="Meiryo UI"/>
              </a:rPr>
              <a:t>するための技術の</a:t>
            </a:r>
            <a:r>
              <a:rPr sz="2000" b="1" spc="-25" dirty="0">
                <a:latin typeface="Meiryo UI"/>
                <a:cs typeface="Meiryo UI"/>
              </a:rPr>
              <a:t>研究開発を実施。</a:t>
            </a:r>
            <a:endParaRPr sz="2000" dirty="0">
              <a:latin typeface="Meiryo UI"/>
              <a:cs typeface="Meiryo UI"/>
            </a:endParaRPr>
          </a:p>
        </p:txBody>
      </p:sp>
      <p:sp>
        <p:nvSpPr>
          <p:cNvPr id="3" name="object 3"/>
          <p:cNvSpPr txBox="1">
            <a:spLocks noGrp="1"/>
          </p:cNvSpPr>
          <p:nvPr>
            <p:ph type="title"/>
          </p:nvPr>
        </p:nvSpPr>
        <p:spPr>
          <a:xfrm>
            <a:off x="3807777" y="234980"/>
            <a:ext cx="4576445"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BIZ UDP明朝 Medium" panose="02020500000000000000" pitchFamily="18" charset="-128"/>
                <a:ea typeface="BIZ UDP明朝 Medium" panose="02020500000000000000" pitchFamily="18" charset="-128"/>
              </a:rPr>
              <a:t>量子暗号通信</a:t>
            </a:r>
            <a:endParaRPr sz="2800" dirty="0">
              <a:latin typeface="BIZ UDP明朝 Medium" panose="02020500000000000000" pitchFamily="18" charset="-128"/>
              <a:ea typeface="BIZ UDP明朝 Medium" panose="02020500000000000000" pitchFamily="18" charset="-128"/>
            </a:endParaRPr>
          </a:p>
        </p:txBody>
      </p:sp>
      <p:grpSp>
        <p:nvGrpSpPr>
          <p:cNvPr id="8" name="object 8"/>
          <p:cNvGrpSpPr/>
          <p:nvPr/>
        </p:nvGrpSpPr>
        <p:grpSpPr>
          <a:xfrm>
            <a:off x="1914081" y="1944625"/>
            <a:ext cx="7776209" cy="3834765"/>
            <a:chOff x="771080" y="1944624"/>
            <a:chExt cx="7776209" cy="3834765"/>
          </a:xfrm>
        </p:grpSpPr>
        <p:pic>
          <p:nvPicPr>
            <p:cNvPr id="9" name="object 9"/>
            <p:cNvPicPr/>
            <p:nvPr/>
          </p:nvPicPr>
          <p:blipFill>
            <a:blip r:embed="rId2" cstate="print"/>
            <a:stretch>
              <a:fillRect/>
            </a:stretch>
          </p:blipFill>
          <p:spPr>
            <a:xfrm>
              <a:off x="3368040" y="4392168"/>
              <a:ext cx="3096767" cy="1374635"/>
            </a:xfrm>
            <a:prstGeom prst="rect">
              <a:avLst/>
            </a:prstGeom>
          </p:spPr>
        </p:pic>
        <p:pic>
          <p:nvPicPr>
            <p:cNvPr id="10" name="object 10"/>
            <p:cNvPicPr/>
            <p:nvPr/>
          </p:nvPicPr>
          <p:blipFill>
            <a:blip r:embed="rId3" cstate="print"/>
            <a:stretch>
              <a:fillRect/>
            </a:stretch>
          </p:blipFill>
          <p:spPr>
            <a:xfrm>
              <a:off x="4975858" y="3023616"/>
              <a:ext cx="1247838" cy="2313406"/>
            </a:xfrm>
            <a:prstGeom prst="rect">
              <a:avLst/>
            </a:prstGeom>
          </p:spPr>
        </p:pic>
        <p:pic>
          <p:nvPicPr>
            <p:cNvPr id="11" name="object 11"/>
            <p:cNvPicPr/>
            <p:nvPr/>
          </p:nvPicPr>
          <p:blipFill>
            <a:blip r:embed="rId4" cstate="print"/>
            <a:stretch>
              <a:fillRect/>
            </a:stretch>
          </p:blipFill>
          <p:spPr>
            <a:xfrm>
              <a:off x="3552935" y="3026669"/>
              <a:ext cx="1240040" cy="2313406"/>
            </a:xfrm>
            <a:prstGeom prst="rect">
              <a:avLst/>
            </a:prstGeom>
          </p:spPr>
        </p:pic>
        <p:sp>
          <p:nvSpPr>
            <p:cNvPr id="12" name="object 12"/>
            <p:cNvSpPr/>
            <p:nvPr/>
          </p:nvSpPr>
          <p:spPr>
            <a:xfrm>
              <a:off x="1411224" y="4907279"/>
              <a:ext cx="7123430" cy="774700"/>
            </a:xfrm>
            <a:custGeom>
              <a:avLst/>
              <a:gdLst/>
              <a:ahLst/>
              <a:cxnLst/>
              <a:rect l="l" t="t" r="r" b="b"/>
              <a:pathLst>
                <a:path w="7123430" h="774700">
                  <a:moveTo>
                    <a:pt x="2987040" y="774192"/>
                  </a:moveTo>
                  <a:lnTo>
                    <a:pt x="2093607" y="9144"/>
                  </a:lnTo>
                  <a:lnTo>
                    <a:pt x="893432" y="9144"/>
                  </a:lnTo>
                  <a:lnTo>
                    <a:pt x="0" y="774192"/>
                  </a:lnTo>
                  <a:lnTo>
                    <a:pt x="2987040" y="774192"/>
                  </a:lnTo>
                  <a:close/>
                </a:path>
                <a:path w="7123430" h="774700">
                  <a:moveTo>
                    <a:pt x="7123176" y="765048"/>
                  </a:moveTo>
                  <a:lnTo>
                    <a:pt x="6366929" y="0"/>
                  </a:lnTo>
                  <a:lnTo>
                    <a:pt x="4712551" y="0"/>
                  </a:lnTo>
                  <a:lnTo>
                    <a:pt x="3956304" y="765048"/>
                  </a:lnTo>
                  <a:lnTo>
                    <a:pt x="7123176" y="765048"/>
                  </a:lnTo>
                  <a:close/>
                </a:path>
              </a:pathLst>
            </a:custGeom>
            <a:solidFill>
              <a:srgbClr val="C3D59B"/>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3" name="object 13"/>
            <p:cNvPicPr/>
            <p:nvPr/>
          </p:nvPicPr>
          <p:blipFill>
            <a:blip r:embed="rId5" cstate="print"/>
            <a:stretch>
              <a:fillRect/>
            </a:stretch>
          </p:blipFill>
          <p:spPr>
            <a:xfrm>
              <a:off x="3764279" y="4861560"/>
              <a:ext cx="329183" cy="326135"/>
            </a:xfrm>
            <a:prstGeom prst="rect">
              <a:avLst/>
            </a:prstGeom>
          </p:spPr>
        </p:pic>
        <p:pic>
          <p:nvPicPr>
            <p:cNvPr id="14" name="object 14"/>
            <p:cNvPicPr/>
            <p:nvPr/>
          </p:nvPicPr>
          <p:blipFill>
            <a:blip r:embed="rId6" cstate="print"/>
            <a:stretch>
              <a:fillRect/>
            </a:stretch>
          </p:blipFill>
          <p:spPr>
            <a:xfrm>
              <a:off x="5529071" y="4864607"/>
              <a:ext cx="326135" cy="326135"/>
            </a:xfrm>
            <a:prstGeom prst="rect">
              <a:avLst/>
            </a:prstGeom>
          </p:spPr>
        </p:pic>
        <p:pic>
          <p:nvPicPr>
            <p:cNvPr id="15" name="object 15"/>
            <p:cNvPicPr/>
            <p:nvPr/>
          </p:nvPicPr>
          <p:blipFill>
            <a:blip r:embed="rId7" cstate="print"/>
            <a:stretch>
              <a:fillRect/>
            </a:stretch>
          </p:blipFill>
          <p:spPr>
            <a:xfrm>
              <a:off x="1700784" y="5334000"/>
              <a:ext cx="454151" cy="256032"/>
            </a:xfrm>
            <a:prstGeom prst="rect">
              <a:avLst/>
            </a:prstGeom>
          </p:spPr>
        </p:pic>
        <p:pic>
          <p:nvPicPr>
            <p:cNvPr id="16" name="object 16"/>
            <p:cNvPicPr/>
            <p:nvPr/>
          </p:nvPicPr>
          <p:blipFill>
            <a:blip r:embed="rId8" cstate="print"/>
            <a:stretch>
              <a:fillRect/>
            </a:stretch>
          </p:blipFill>
          <p:spPr>
            <a:xfrm>
              <a:off x="1732787" y="5430011"/>
              <a:ext cx="112775" cy="94487"/>
            </a:xfrm>
            <a:prstGeom prst="rect">
              <a:avLst/>
            </a:prstGeom>
          </p:spPr>
        </p:pic>
        <p:sp>
          <p:nvSpPr>
            <p:cNvPr id="17" name="object 17"/>
            <p:cNvSpPr/>
            <p:nvPr/>
          </p:nvSpPr>
          <p:spPr>
            <a:xfrm>
              <a:off x="1732787" y="5430011"/>
              <a:ext cx="113030" cy="94615"/>
            </a:xfrm>
            <a:custGeom>
              <a:avLst/>
              <a:gdLst/>
              <a:ahLst/>
              <a:cxnLst/>
              <a:rect l="l" t="t" r="r" b="b"/>
              <a:pathLst>
                <a:path w="113030" h="94614">
                  <a:moveTo>
                    <a:pt x="0" y="0"/>
                  </a:moveTo>
                  <a:lnTo>
                    <a:pt x="112775" y="0"/>
                  </a:lnTo>
                  <a:lnTo>
                    <a:pt x="112775" y="94487"/>
                  </a:lnTo>
                  <a:lnTo>
                    <a:pt x="0" y="94487"/>
                  </a:lnTo>
                  <a:lnTo>
                    <a:pt x="0" y="0"/>
                  </a:lnTo>
                  <a:close/>
                </a:path>
              </a:pathLst>
            </a:custGeom>
            <a:ln w="3175">
              <a:solidFill>
                <a:srgbClr val="979A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 name="object 18"/>
            <p:cNvSpPr/>
            <p:nvPr/>
          </p:nvSpPr>
          <p:spPr>
            <a:xfrm>
              <a:off x="1731264" y="5516879"/>
              <a:ext cx="113030" cy="12700"/>
            </a:xfrm>
            <a:custGeom>
              <a:avLst/>
              <a:gdLst/>
              <a:ahLst/>
              <a:cxnLst/>
              <a:rect l="l" t="t" r="r" b="b"/>
              <a:pathLst>
                <a:path w="113030" h="12700">
                  <a:moveTo>
                    <a:pt x="0" y="12192"/>
                  </a:moveTo>
                  <a:lnTo>
                    <a:pt x="112775" y="12192"/>
                  </a:lnTo>
                  <a:lnTo>
                    <a:pt x="112775"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 name="object 19"/>
            <p:cNvSpPr/>
            <p:nvPr/>
          </p:nvSpPr>
          <p:spPr>
            <a:xfrm>
              <a:off x="1731264" y="5428488"/>
              <a:ext cx="0" cy="94615"/>
            </a:xfrm>
            <a:custGeom>
              <a:avLst/>
              <a:gdLst/>
              <a:ahLst/>
              <a:cxnLst/>
              <a:rect l="l" t="t" r="r" b="b"/>
              <a:pathLst>
                <a:path h="94614">
                  <a:moveTo>
                    <a:pt x="0" y="94487"/>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 name="object 20"/>
            <p:cNvSpPr/>
            <p:nvPr/>
          </p:nvSpPr>
          <p:spPr>
            <a:xfrm>
              <a:off x="1731264" y="5422391"/>
              <a:ext cx="113030" cy="12700"/>
            </a:xfrm>
            <a:custGeom>
              <a:avLst/>
              <a:gdLst/>
              <a:ahLst/>
              <a:cxnLst/>
              <a:rect l="l" t="t" r="r" b="b"/>
              <a:pathLst>
                <a:path w="113030" h="12700">
                  <a:moveTo>
                    <a:pt x="0" y="12192"/>
                  </a:moveTo>
                  <a:lnTo>
                    <a:pt x="112776" y="12192"/>
                  </a:lnTo>
                  <a:lnTo>
                    <a:pt x="112776"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 name="object 21"/>
            <p:cNvSpPr/>
            <p:nvPr/>
          </p:nvSpPr>
          <p:spPr>
            <a:xfrm>
              <a:off x="1844040" y="5428488"/>
              <a:ext cx="0" cy="94615"/>
            </a:xfrm>
            <a:custGeom>
              <a:avLst/>
              <a:gdLst/>
              <a:ahLst/>
              <a:cxnLst/>
              <a:rect l="l" t="t" r="r" b="b"/>
              <a:pathLst>
                <a:path h="94614">
                  <a:moveTo>
                    <a:pt x="0" y="0"/>
                  </a:moveTo>
                  <a:lnTo>
                    <a:pt x="0" y="94488"/>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 name="object 22"/>
            <p:cNvSpPr/>
            <p:nvPr/>
          </p:nvSpPr>
          <p:spPr>
            <a:xfrm>
              <a:off x="1901951"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1894334" y="5490971"/>
              <a:ext cx="24765" cy="9525"/>
            </a:xfrm>
            <a:custGeom>
              <a:avLst/>
              <a:gdLst/>
              <a:ahLst/>
              <a:cxnLst/>
              <a:rect l="l" t="t" r="r" b="b"/>
              <a:pathLst>
                <a:path w="24764" h="9525">
                  <a:moveTo>
                    <a:pt x="20650" y="0"/>
                  </a:moveTo>
                  <a:lnTo>
                    <a:pt x="3822" y="0"/>
                  </a:lnTo>
                  <a:lnTo>
                    <a:pt x="2285" y="228"/>
                  </a:lnTo>
                  <a:lnTo>
                    <a:pt x="1041" y="1269"/>
                  </a:lnTo>
                  <a:lnTo>
                    <a:pt x="190" y="2781"/>
                  </a:lnTo>
                  <a:lnTo>
                    <a:pt x="0" y="4508"/>
                  </a:lnTo>
                  <a:lnTo>
                    <a:pt x="190" y="6362"/>
                  </a:lnTo>
                  <a:lnTo>
                    <a:pt x="1041" y="7873"/>
                  </a:lnTo>
                  <a:lnTo>
                    <a:pt x="2285" y="8915"/>
                  </a:lnTo>
                  <a:lnTo>
                    <a:pt x="3822" y="9143"/>
                  </a:lnTo>
                  <a:lnTo>
                    <a:pt x="20650" y="9143"/>
                  </a:lnTo>
                  <a:lnTo>
                    <a:pt x="22085" y="8915"/>
                  </a:lnTo>
                  <a:lnTo>
                    <a:pt x="23329" y="7873"/>
                  </a:lnTo>
                  <a:lnTo>
                    <a:pt x="24193" y="6362"/>
                  </a:lnTo>
                  <a:lnTo>
                    <a:pt x="24383" y="4508"/>
                  </a:lnTo>
                  <a:lnTo>
                    <a:pt x="24193" y="2781"/>
                  </a:lnTo>
                  <a:lnTo>
                    <a:pt x="23329" y="1269"/>
                  </a:lnTo>
                  <a:lnTo>
                    <a:pt x="22085" y="228"/>
                  </a:lnTo>
                  <a:lnTo>
                    <a:pt x="20650"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1894334" y="5490971"/>
              <a:ext cx="24765" cy="9525"/>
            </a:xfrm>
            <a:custGeom>
              <a:avLst/>
              <a:gdLst/>
              <a:ahLst/>
              <a:cxnLst/>
              <a:rect l="l" t="t" r="r" b="b"/>
              <a:pathLst>
                <a:path w="24764" h="9525">
                  <a:moveTo>
                    <a:pt x="3822" y="0"/>
                  </a:moveTo>
                  <a:lnTo>
                    <a:pt x="20650" y="0"/>
                  </a:lnTo>
                  <a:lnTo>
                    <a:pt x="22085" y="228"/>
                  </a:lnTo>
                  <a:lnTo>
                    <a:pt x="23329" y="1269"/>
                  </a:lnTo>
                  <a:lnTo>
                    <a:pt x="24193" y="2781"/>
                  </a:lnTo>
                  <a:lnTo>
                    <a:pt x="24383" y="4508"/>
                  </a:lnTo>
                  <a:lnTo>
                    <a:pt x="24193" y="6362"/>
                  </a:lnTo>
                  <a:lnTo>
                    <a:pt x="23329" y="7873"/>
                  </a:lnTo>
                  <a:lnTo>
                    <a:pt x="22085" y="8915"/>
                  </a:lnTo>
                  <a:lnTo>
                    <a:pt x="20650" y="9143"/>
                  </a:lnTo>
                  <a:lnTo>
                    <a:pt x="3822" y="9143"/>
                  </a:lnTo>
                  <a:lnTo>
                    <a:pt x="2298" y="8915"/>
                  </a:lnTo>
                  <a:lnTo>
                    <a:pt x="1054" y="7873"/>
                  </a:lnTo>
                  <a:lnTo>
                    <a:pt x="190" y="6362"/>
                  </a:lnTo>
                  <a:lnTo>
                    <a:pt x="0" y="4508"/>
                  </a:lnTo>
                  <a:lnTo>
                    <a:pt x="190" y="2781"/>
                  </a:lnTo>
                  <a:lnTo>
                    <a:pt x="1054" y="1269"/>
                  </a:lnTo>
                  <a:lnTo>
                    <a:pt x="2298" y="228"/>
                  </a:lnTo>
                  <a:lnTo>
                    <a:pt x="3822"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1938528"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1927858" y="5500115"/>
              <a:ext cx="27940" cy="9525"/>
            </a:xfrm>
            <a:custGeom>
              <a:avLst/>
              <a:gdLst/>
              <a:ahLst/>
              <a:cxnLst/>
              <a:rect l="l" t="t" r="r" b="b"/>
              <a:pathLst>
                <a:path w="27939" h="9525">
                  <a:moveTo>
                    <a:pt x="23253" y="0"/>
                  </a:moveTo>
                  <a:lnTo>
                    <a:pt x="4394" y="0"/>
                  </a:lnTo>
                  <a:lnTo>
                    <a:pt x="2578" y="342"/>
                  </a:lnTo>
                  <a:lnTo>
                    <a:pt x="1282" y="1371"/>
                  </a:lnTo>
                  <a:lnTo>
                    <a:pt x="330" y="2857"/>
                  </a:lnTo>
                  <a:lnTo>
                    <a:pt x="0" y="4686"/>
                  </a:lnTo>
                  <a:lnTo>
                    <a:pt x="330" y="6400"/>
                  </a:lnTo>
                  <a:lnTo>
                    <a:pt x="1282" y="7886"/>
                  </a:lnTo>
                  <a:lnTo>
                    <a:pt x="2578" y="8915"/>
                  </a:lnTo>
                  <a:lnTo>
                    <a:pt x="4394" y="9144"/>
                  </a:lnTo>
                  <a:lnTo>
                    <a:pt x="23253" y="9144"/>
                  </a:lnTo>
                  <a:lnTo>
                    <a:pt x="24866" y="8915"/>
                  </a:lnTo>
                  <a:lnTo>
                    <a:pt x="26263" y="7886"/>
                  </a:lnTo>
                  <a:lnTo>
                    <a:pt x="27216" y="6400"/>
                  </a:lnTo>
                  <a:lnTo>
                    <a:pt x="27432" y="4686"/>
                  </a:lnTo>
                  <a:lnTo>
                    <a:pt x="27216" y="2857"/>
                  </a:lnTo>
                  <a:lnTo>
                    <a:pt x="26263" y="1371"/>
                  </a:lnTo>
                  <a:lnTo>
                    <a:pt x="24866" y="342"/>
                  </a:lnTo>
                  <a:lnTo>
                    <a:pt x="23253"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1927858" y="5500115"/>
              <a:ext cx="27940" cy="9525"/>
            </a:xfrm>
            <a:custGeom>
              <a:avLst/>
              <a:gdLst/>
              <a:ahLst/>
              <a:cxnLst/>
              <a:rect l="l" t="t" r="r" b="b"/>
              <a:pathLst>
                <a:path w="27939" h="9525">
                  <a:moveTo>
                    <a:pt x="4394" y="0"/>
                  </a:moveTo>
                  <a:lnTo>
                    <a:pt x="23253" y="0"/>
                  </a:lnTo>
                  <a:lnTo>
                    <a:pt x="24866" y="342"/>
                  </a:lnTo>
                  <a:lnTo>
                    <a:pt x="26250" y="1371"/>
                  </a:lnTo>
                  <a:lnTo>
                    <a:pt x="27216" y="2857"/>
                  </a:lnTo>
                  <a:lnTo>
                    <a:pt x="27432" y="4686"/>
                  </a:lnTo>
                  <a:lnTo>
                    <a:pt x="27216" y="6400"/>
                  </a:lnTo>
                  <a:lnTo>
                    <a:pt x="26250" y="7886"/>
                  </a:lnTo>
                  <a:lnTo>
                    <a:pt x="24866" y="8915"/>
                  </a:lnTo>
                  <a:lnTo>
                    <a:pt x="23253" y="9144"/>
                  </a:lnTo>
                  <a:lnTo>
                    <a:pt x="4394" y="9144"/>
                  </a:lnTo>
                  <a:lnTo>
                    <a:pt x="2578" y="8915"/>
                  </a:lnTo>
                  <a:lnTo>
                    <a:pt x="1282" y="7886"/>
                  </a:lnTo>
                  <a:lnTo>
                    <a:pt x="317" y="6400"/>
                  </a:lnTo>
                  <a:lnTo>
                    <a:pt x="0" y="4686"/>
                  </a:lnTo>
                  <a:lnTo>
                    <a:pt x="317" y="2857"/>
                  </a:lnTo>
                  <a:lnTo>
                    <a:pt x="1282" y="1371"/>
                  </a:lnTo>
                  <a:lnTo>
                    <a:pt x="2578" y="342"/>
                  </a:lnTo>
                  <a:lnTo>
                    <a:pt x="4394"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1975104"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1961384" y="5487920"/>
              <a:ext cx="27940" cy="9525"/>
            </a:xfrm>
            <a:custGeom>
              <a:avLst/>
              <a:gdLst/>
              <a:ahLst/>
              <a:cxnLst/>
              <a:rect l="l" t="t" r="r" b="b"/>
              <a:pathLst>
                <a:path w="27939" h="9525">
                  <a:moveTo>
                    <a:pt x="23164" y="0"/>
                  </a:moveTo>
                  <a:lnTo>
                    <a:pt x="4381" y="0"/>
                  </a:lnTo>
                  <a:lnTo>
                    <a:pt x="2781" y="342"/>
                  </a:lnTo>
                  <a:lnTo>
                    <a:pt x="1384" y="1371"/>
                  </a:lnTo>
                  <a:lnTo>
                    <a:pt x="431" y="2743"/>
                  </a:lnTo>
                  <a:lnTo>
                    <a:pt x="0" y="4686"/>
                  </a:lnTo>
                  <a:lnTo>
                    <a:pt x="431" y="6400"/>
                  </a:lnTo>
                  <a:lnTo>
                    <a:pt x="1384" y="7886"/>
                  </a:lnTo>
                  <a:lnTo>
                    <a:pt x="2781" y="8915"/>
                  </a:lnTo>
                  <a:lnTo>
                    <a:pt x="4381" y="9144"/>
                  </a:lnTo>
                  <a:lnTo>
                    <a:pt x="23164" y="9144"/>
                  </a:lnTo>
                  <a:lnTo>
                    <a:pt x="24879" y="8915"/>
                  </a:lnTo>
                  <a:lnTo>
                    <a:pt x="26263" y="7886"/>
                  </a:lnTo>
                  <a:lnTo>
                    <a:pt x="27216" y="6400"/>
                  </a:lnTo>
                  <a:lnTo>
                    <a:pt x="27431" y="4686"/>
                  </a:lnTo>
                  <a:lnTo>
                    <a:pt x="27216" y="2743"/>
                  </a:lnTo>
                  <a:lnTo>
                    <a:pt x="26263" y="1371"/>
                  </a:lnTo>
                  <a:lnTo>
                    <a:pt x="24879" y="342"/>
                  </a:lnTo>
                  <a:lnTo>
                    <a:pt x="23164"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1961382" y="5487923"/>
              <a:ext cx="27940" cy="9525"/>
            </a:xfrm>
            <a:custGeom>
              <a:avLst/>
              <a:gdLst/>
              <a:ahLst/>
              <a:cxnLst/>
              <a:rect l="l" t="t" r="r" b="b"/>
              <a:pathLst>
                <a:path w="27939" h="9525">
                  <a:moveTo>
                    <a:pt x="4381" y="0"/>
                  </a:moveTo>
                  <a:lnTo>
                    <a:pt x="23164" y="0"/>
                  </a:lnTo>
                  <a:lnTo>
                    <a:pt x="24879" y="342"/>
                  </a:lnTo>
                  <a:lnTo>
                    <a:pt x="26263" y="1371"/>
                  </a:lnTo>
                  <a:lnTo>
                    <a:pt x="27228" y="2743"/>
                  </a:lnTo>
                  <a:lnTo>
                    <a:pt x="27431" y="4686"/>
                  </a:lnTo>
                  <a:lnTo>
                    <a:pt x="27228" y="6400"/>
                  </a:lnTo>
                  <a:lnTo>
                    <a:pt x="26263" y="7886"/>
                  </a:lnTo>
                  <a:lnTo>
                    <a:pt x="24879" y="8915"/>
                  </a:lnTo>
                  <a:lnTo>
                    <a:pt x="23164" y="9144"/>
                  </a:lnTo>
                  <a:lnTo>
                    <a:pt x="4381" y="9144"/>
                  </a:lnTo>
                  <a:lnTo>
                    <a:pt x="2781" y="8915"/>
                  </a:lnTo>
                  <a:lnTo>
                    <a:pt x="1396" y="7886"/>
                  </a:lnTo>
                  <a:lnTo>
                    <a:pt x="431" y="6400"/>
                  </a:lnTo>
                  <a:lnTo>
                    <a:pt x="0" y="4686"/>
                  </a:lnTo>
                  <a:lnTo>
                    <a:pt x="431" y="2743"/>
                  </a:lnTo>
                  <a:lnTo>
                    <a:pt x="1396" y="1371"/>
                  </a:lnTo>
                  <a:lnTo>
                    <a:pt x="2781" y="342"/>
                  </a:lnTo>
                  <a:lnTo>
                    <a:pt x="4381"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1" name="object 31"/>
            <p:cNvSpPr/>
            <p:nvPr/>
          </p:nvSpPr>
          <p:spPr>
            <a:xfrm>
              <a:off x="1897382" y="5423915"/>
              <a:ext cx="15240" cy="18415"/>
            </a:xfrm>
            <a:custGeom>
              <a:avLst/>
              <a:gdLst/>
              <a:ahLst/>
              <a:cxnLst/>
              <a:rect l="l" t="t" r="r" b="b"/>
              <a:pathLst>
                <a:path w="15239" h="18414">
                  <a:moveTo>
                    <a:pt x="11811" y="0"/>
                  </a:moveTo>
                  <a:lnTo>
                    <a:pt x="3429" y="0"/>
                  </a:lnTo>
                  <a:lnTo>
                    <a:pt x="2019" y="241"/>
                  </a:lnTo>
                  <a:lnTo>
                    <a:pt x="1003" y="1206"/>
                  </a:lnTo>
                  <a:lnTo>
                    <a:pt x="203" y="2400"/>
                  </a:lnTo>
                  <a:lnTo>
                    <a:pt x="0" y="4089"/>
                  </a:lnTo>
                  <a:lnTo>
                    <a:pt x="0" y="14071"/>
                  </a:lnTo>
                  <a:lnTo>
                    <a:pt x="203" y="15760"/>
                  </a:lnTo>
                  <a:lnTo>
                    <a:pt x="1003" y="16967"/>
                  </a:lnTo>
                  <a:lnTo>
                    <a:pt x="2019" y="17932"/>
                  </a:lnTo>
                  <a:lnTo>
                    <a:pt x="3429" y="18288"/>
                  </a:lnTo>
                  <a:lnTo>
                    <a:pt x="11811" y="18288"/>
                  </a:lnTo>
                  <a:lnTo>
                    <a:pt x="13220" y="17932"/>
                  </a:lnTo>
                  <a:lnTo>
                    <a:pt x="14224" y="16967"/>
                  </a:lnTo>
                  <a:lnTo>
                    <a:pt x="15036" y="15760"/>
                  </a:lnTo>
                  <a:lnTo>
                    <a:pt x="15240" y="14071"/>
                  </a:lnTo>
                  <a:lnTo>
                    <a:pt x="15240" y="4089"/>
                  </a:lnTo>
                  <a:lnTo>
                    <a:pt x="15036" y="2400"/>
                  </a:lnTo>
                  <a:lnTo>
                    <a:pt x="14224" y="1206"/>
                  </a:lnTo>
                  <a:lnTo>
                    <a:pt x="13220" y="241"/>
                  </a:lnTo>
                  <a:lnTo>
                    <a:pt x="11811"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2" name="object 32"/>
            <p:cNvSpPr/>
            <p:nvPr/>
          </p:nvSpPr>
          <p:spPr>
            <a:xfrm>
              <a:off x="1897382" y="5423915"/>
              <a:ext cx="15240" cy="18415"/>
            </a:xfrm>
            <a:custGeom>
              <a:avLst/>
              <a:gdLst/>
              <a:ahLst/>
              <a:cxnLst/>
              <a:rect l="l" t="t" r="r" b="b"/>
              <a:pathLst>
                <a:path w="15239" h="18414">
                  <a:moveTo>
                    <a:pt x="3429" y="0"/>
                  </a:moveTo>
                  <a:lnTo>
                    <a:pt x="11811" y="0"/>
                  </a:lnTo>
                  <a:lnTo>
                    <a:pt x="13220" y="241"/>
                  </a:lnTo>
                  <a:lnTo>
                    <a:pt x="14224" y="1206"/>
                  </a:lnTo>
                  <a:lnTo>
                    <a:pt x="15036" y="2400"/>
                  </a:lnTo>
                  <a:lnTo>
                    <a:pt x="15240" y="4089"/>
                  </a:lnTo>
                  <a:lnTo>
                    <a:pt x="15240" y="14071"/>
                  </a:lnTo>
                  <a:lnTo>
                    <a:pt x="15036" y="15760"/>
                  </a:lnTo>
                  <a:lnTo>
                    <a:pt x="14224" y="16967"/>
                  </a:lnTo>
                  <a:lnTo>
                    <a:pt x="13220" y="17932"/>
                  </a:lnTo>
                  <a:lnTo>
                    <a:pt x="11811" y="18288"/>
                  </a:lnTo>
                  <a:lnTo>
                    <a:pt x="3429" y="18288"/>
                  </a:lnTo>
                  <a:lnTo>
                    <a:pt x="2019" y="17932"/>
                  </a:lnTo>
                  <a:lnTo>
                    <a:pt x="1003" y="16967"/>
                  </a:lnTo>
                  <a:lnTo>
                    <a:pt x="203" y="15760"/>
                  </a:lnTo>
                  <a:lnTo>
                    <a:pt x="0" y="14071"/>
                  </a:lnTo>
                  <a:lnTo>
                    <a:pt x="0" y="4089"/>
                  </a:lnTo>
                  <a:lnTo>
                    <a:pt x="203" y="2400"/>
                  </a:lnTo>
                  <a:lnTo>
                    <a:pt x="1003" y="1206"/>
                  </a:lnTo>
                  <a:lnTo>
                    <a:pt x="2019" y="241"/>
                  </a:lnTo>
                  <a:lnTo>
                    <a:pt x="3429"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3" name="object 33"/>
            <p:cNvSpPr/>
            <p:nvPr/>
          </p:nvSpPr>
          <p:spPr>
            <a:xfrm>
              <a:off x="1933949" y="542391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39" y="14071"/>
                  </a:lnTo>
                  <a:lnTo>
                    <a:pt x="15239"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4" name="object 34"/>
            <p:cNvSpPr/>
            <p:nvPr/>
          </p:nvSpPr>
          <p:spPr>
            <a:xfrm>
              <a:off x="1933949" y="5423915"/>
              <a:ext cx="15240" cy="18415"/>
            </a:xfrm>
            <a:custGeom>
              <a:avLst/>
              <a:gdLst/>
              <a:ahLst/>
              <a:cxnLst/>
              <a:rect l="l" t="t" r="r" b="b"/>
              <a:pathLst>
                <a:path w="15239" h="18414">
                  <a:moveTo>
                    <a:pt x="3314" y="0"/>
                  </a:moveTo>
                  <a:lnTo>
                    <a:pt x="11836" y="0"/>
                  </a:lnTo>
                  <a:lnTo>
                    <a:pt x="13246" y="241"/>
                  </a:lnTo>
                  <a:lnTo>
                    <a:pt x="14249" y="1206"/>
                  </a:lnTo>
                  <a:lnTo>
                    <a:pt x="14947" y="2400"/>
                  </a:lnTo>
                  <a:lnTo>
                    <a:pt x="15239" y="4089"/>
                  </a:lnTo>
                  <a:lnTo>
                    <a:pt x="15239"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5" name="object 35"/>
            <p:cNvSpPr/>
            <p:nvPr/>
          </p:nvSpPr>
          <p:spPr>
            <a:xfrm>
              <a:off x="1967489" y="542391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40" y="14071"/>
                  </a:lnTo>
                  <a:lnTo>
                    <a:pt x="15240"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6" name="object 36"/>
            <p:cNvSpPr/>
            <p:nvPr/>
          </p:nvSpPr>
          <p:spPr>
            <a:xfrm>
              <a:off x="1967489" y="5423915"/>
              <a:ext cx="15240" cy="18415"/>
            </a:xfrm>
            <a:custGeom>
              <a:avLst/>
              <a:gdLst/>
              <a:ahLst/>
              <a:cxnLst/>
              <a:rect l="l" t="t" r="r" b="b"/>
              <a:pathLst>
                <a:path w="15239" h="18414">
                  <a:moveTo>
                    <a:pt x="3403" y="0"/>
                  </a:moveTo>
                  <a:lnTo>
                    <a:pt x="11722" y="0"/>
                  </a:lnTo>
                  <a:lnTo>
                    <a:pt x="13131" y="241"/>
                  </a:lnTo>
                  <a:lnTo>
                    <a:pt x="14135" y="1206"/>
                  </a:lnTo>
                  <a:lnTo>
                    <a:pt x="14935" y="2400"/>
                  </a:lnTo>
                  <a:lnTo>
                    <a:pt x="15240" y="4089"/>
                  </a:lnTo>
                  <a:lnTo>
                    <a:pt x="15240"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7" name="object 37"/>
            <p:cNvSpPr/>
            <p:nvPr/>
          </p:nvSpPr>
          <p:spPr>
            <a:xfrm>
              <a:off x="1999487" y="5437632"/>
              <a:ext cx="60960" cy="73660"/>
            </a:xfrm>
            <a:custGeom>
              <a:avLst/>
              <a:gdLst/>
              <a:ahLst/>
              <a:cxnLst/>
              <a:rect l="l" t="t" r="r" b="b"/>
              <a:pathLst>
                <a:path w="60960" h="73660">
                  <a:moveTo>
                    <a:pt x="30480" y="0"/>
                  </a:moveTo>
                  <a:lnTo>
                    <a:pt x="18618" y="2873"/>
                  </a:lnTo>
                  <a:lnTo>
                    <a:pt x="8929" y="10710"/>
                  </a:lnTo>
                  <a:lnTo>
                    <a:pt x="2396" y="22336"/>
                  </a:lnTo>
                  <a:lnTo>
                    <a:pt x="0" y="36575"/>
                  </a:lnTo>
                  <a:lnTo>
                    <a:pt x="2396" y="50815"/>
                  </a:lnTo>
                  <a:lnTo>
                    <a:pt x="8929" y="62441"/>
                  </a:lnTo>
                  <a:lnTo>
                    <a:pt x="18618" y="70278"/>
                  </a:lnTo>
                  <a:lnTo>
                    <a:pt x="30480" y="73151"/>
                  </a:lnTo>
                  <a:lnTo>
                    <a:pt x="42341" y="70278"/>
                  </a:lnTo>
                  <a:lnTo>
                    <a:pt x="52030" y="62441"/>
                  </a:lnTo>
                  <a:lnTo>
                    <a:pt x="58563" y="50815"/>
                  </a:lnTo>
                  <a:lnTo>
                    <a:pt x="60960" y="36575"/>
                  </a:lnTo>
                  <a:lnTo>
                    <a:pt x="58563" y="22336"/>
                  </a:lnTo>
                  <a:lnTo>
                    <a:pt x="52030" y="10710"/>
                  </a:lnTo>
                  <a:lnTo>
                    <a:pt x="42341" y="2873"/>
                  </a:lnTo>
                  <a:lnTo>
                    <a:pt x="30480" y="0"/>
                  </a:lnTo>
                  <a:close/>
                </a:path>
              </a:pathLst>
            </a:custGeom>
            <a:solidFill>
              <a:srgbClr val="808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1999487" y="5437632"/>
              <a:ext cx="60960" cy="73660"/>
            </a:xfrm>
            <a:custGeom>
              <a:avLst/>
              <a:gdLst/>
              <a:ahLst/>
              <a:cxnLst/>
              <a:rect l="l" t="t" r="r" b="b"/>
              <a:pathLst>
                <a:path w="60960" h="73660">
                  <a:moveTo>
                    <a:pt x="0" y="36575"/>
                  </a:moveTo>
                  <a:lnTo>
                    <a:pt x="2396" y="22336"/>
                  </a:lnTo>
                  <a:lnTo>
                    <a:pt x="8929" y="10710"/>
                  </a:lnTo>
                  <a:lnTo>
                    <a:pt x="18618" y="2873"/>
                  </a:lnTo>
                  <a:lnTo>
                    <a:pt x="30480" y="0"/>
                  </a:lnTo>
                  <a:lnTo>
                    <a:pt x="42341" y="2873"/>
                  </a:lnTo>
                  <a:lnTo>
                    <a:pt x="52030" y="10710"/>
                  </a:lnTo>
                  <a:lnTo>
                    <a:pt x="58563" y="22336"/>
                  </a:lnTo>
                  <a:lnTo>
                    <a:pt x="60960" y="36575"/>
                  </a:lnTo>
                  <a:lnTo>
                    <a:pt x="58563" y="50815"/>
                  </a:lnTo>
                  <a:lnTo>
                    <a:pt x="52030" y="62441"/>
                  </a:lnTo>
                  <a:lnTo>
                    <a:pt x="42341" y="70278"/>
                  </a:lnTo>
                  <a:lnTo>
                    <a:pt x="30480" y="73151"/>
                  </a:lnTo>
                  <a:lnTo>
                    <a:pt x="18618" y="70278"/>
                  </a:lnTo>
                  <a:lnTo>
                    <a:pt x="8929" y="62441"/>
                  </a:lnTo>
                  <a:lnTo>
                    <a:pt x="2396" y="50815"/>
                  </a:lnTo>
                  <a:lnTo>
                    <a:pt x="0" y="36575"/>
                  </a:lnTo>
                  <a:close/>
                </a:path>
              </a:pathLst>
            </a:custGeom>
            <a:ln w="6096">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p:nvPr/>
          </p:nvSpPr>
          <p:spPr>
            <a:xfrm>
              <a:off x="3695700" y="5405628"/>
              <a:ext cx="353695" cy="180340"/>
            </a:xfrm>
            <a:custGeom>
              <a:avLst/>
              <a:gdLst/>
              <a:ahLst/>
              <a:cxnLst/>
              <a:rect l="l" t="t" r="r" b="b"/>
              <a:pathLst>
                <a:path w="353695" h="180339">
                  <a:moveTo>
                    <a:pt x="353567" y="0"/>
                  </a:moveTo>
                  <a:lnTo>
                    <a:pt x="0" y="0"/>
                  </a:lnTo>
                  <a:lnTo>
                    <a:pt x="0" y="179832"/>
                  </a:lnTo>
                  <a:lnTo>
                    <a:pt x="353567" y="179832"/>
                  </a:lnTo>
                  <a:lnTo>
                    <a:pt x="353567" y="0"/>
                  </a:lnTo>
                  <a:close/>
                </a:path>
              </a:pathLst>
            </a:custGeom>
            <a:solidFill>
              <a:srgbClr val="CC9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0" name="object 40"/>
            <p:cNvSpPr/>
            <p:nvPr/>
          </p:nvSpPr>
          <p:spPr>
            <a:xfrm>
              <a:off x="3695700" y="5405628"/>
              <a:ext cx="353695" cy="180340"/>
            </a:xfrm>
            <a:custGeom>
              <a:avLst/>
              <a:gdLst/>
              <a:ahLst/>
              <a:cxnLst/>
              <a:rect l="l" t="t" r="r" b="b"/>
              <a:pathLst>
                <a:path w="353695" h="180339">
                  <a:moveTo>
                    <a:pt x="0" y="0"/>
                  </a:moveTo>
                  <a:lnTo>
                    <a:pt x="353567" y="0"/>
                  </a:lnTo>
                  <a:lnTo>
                    <a:pt x="353567" y="179832"/>
                  </a:lnTo>
                  <a:lnTo>
                    <a:pt x="0" y="179832"/>
                  </a:lnTo>
                  <a:lnTo>
                    <a:pt x="0" y="0"/>
                  </a:lnTo>
                  <a:close/>
                </a:path>
              </a:pathLst>
            </a:custGeom>
            <a:ln w="3175">
              <a:solidFill>
                <a:srgbClr val="B8B8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1" name="object 41"/>
            <p:cNvSpPr/>
            <p:nvPr/>
          </p:nvSpPr>
          <p:spPr>
            <a:xfrm>
              <a:off x="3694175" y="5577840"/>
              <a:ext cx="353695" cy="12700"/>
            </a:xfrm>
            <a:custGeom>
              <a:avLst/>
              <a:gdLst/>
              <a:ahLst/>
              <a:cxnLst/>
              <a:rect l="l" t="t" r="r" b="b"/>
              <a:pathLst>
                <a:path w="353695" h="12700">
                  <a:moveTo>
                    <a:pt x="0" y="12192"/>
                  </a:moveTo>
                  <a:lnTo>
                    <a:pt x="353567" y="12192"/>
                  </a:lnTo>
                  <a:lnTo>
                    <a:pt x="353567"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2" name="object 42"/>
            <p:cNvSpPr/>
            <p:nvPr/>
          </p:nvSpPr>
          <p:spPr>
            <a:xfrm>
              <a:off x="3694175" y="5404103"/>
              <a:ext cx="0" cy="180340"/>
            </a:xfrm>
            <a:custGeom>
              <a:avLst/>
              <a:gdLst/>
              <a:ahLst/>
              <a:cxnLst/>
              <a:rect l="l" t="t" r="r" b="b"/>
              <a:pathLst>
                <a:path h="180339">
                  <a:moveTo>
                    <a:pt x="0" y="179832"/>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3" name="object 43"/>
            <p:cNvSpPr/>
            <p:nvPr/>
          </p:nvSpPr>
          <p:spPr>
            <a:xfrm>
              <a:off x="3694175" y="5398008"/>
              <a:ext cx="353695" cy="12700"/>
            </a:xfrm>
            <a:custGeom>
              <a:avLst/>
              <a:gdLst/>
              <a:ahLst/>
              <a:cxnLst/>
              <a:rect l="l" t="t" r="r" b="b"/>
              <a:pathLst>
                <a:path w="353695" h="12700">
                  <a:moveTo>
                    <a:pt x="0" y="12192"/>
                  </a:moveTo>
                  <a:lnTo>
                    <a:pt x="353568" y="12192"/>
                  </a:lnTo>
                  <a:lnTo>
                    <a:pt x="353568"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4" name="object 44"/>
            <p:cNvPicPr/>
            <p:nvPr/>
          </p:nvPicPr>
          <p:blipFill>
            <a:blip r:embed="rId9" cstate="print"/>
            <a:stretch>
              <a:fillRect/>
            </a:stretch>
          </p:blipFill>
          <p:spPr>
            <a:xfrm>
              <a:off x="4041647" y="5343144"/>
              <a:ext cx="88392" cy="246888"/>
            </a:xfrm>
            <a:prstGeom prst="rect">
              <a:avLst/>
            </a:prstGeom>
          </p:spPr>
        </p:pic>
        <p:sp>
          <p:nvSpPr>
            <p:cNvPr id="45" name="object 45"/>
            <p:cNvSpPr/>
            <p:nvPr/>
          </p:nvSpPr>
          <p:spPr>
            <a:xfrm>
              <a:off x="3695693" y="5350764"/>
              <a:ext cx="426720" cy="55244"/>
            </a:xfrm>
            <a:custGeom>
              <a:avLst/>
              <a:gdLst/>
              <a:ahLst/>
              <a:cxnLst/>
              <a:rect l="l" t="t" r="r" b="b"/>
              <a:pathLst>
                <a:path w="426720" h="55245">
                  <a:moveTo>
                    <a:pt x="426720" y="0"/>
                  </a:moveTo>
                  <a:lnTo>
                    <a:pt x="74447" y="0"/>
                  </a:lnTo>
                  <a:lnTo>
                    <a:pt x="0" y="54864"/>
                  </a:lnTo>
                  <a:lnTo>
                    <a:pt x="352386" y="54864"/>
                  </a:lnTo>
                  <a:lnTo>
                    <a:pt x="426720" y="0"/>
                  </a:lnTo>
                  <a:close/>
                </a:path>
              </a:pathLst>
            </a:custGeom>
            <a:solidFill>
              <a:srgbClr val="EEE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6" name="object 46"/>
            <p:cNvSpPr/>
            <p:nvPr/>
          </p:nvSpPr>
          <p:spPr>
            <a:xfrm>
              <a:off x="3695693" y="5350764"/>
              <a:ext cx="426720" cy="55244"/>
            </a:xfrm>
            <a:custGeom>
              <a:avLst/>
              <a:gdLst/>
              <a:ahLst/>
              <a:cxnLst/>
              <a:rect l="l" t="t" r="r" b="b"/>
              <a:pathLst>
                <a:path w="426720" h="55245">
                  <a:moveTo>
                    <a:pt x="74447" y="0"/>
                  </a:moveTo>
                  <a:lnTo>
                    <a:pt x="426720" y="0"/>
                  </a:lnTo>
                  <a:lnTo>
                    <a:pt x="352386" y="54864"/>
                  </a:lnTo>
                  <a:lnTo>
                    <a:pt x="0" y="54864"/>
                  </a:lnTo>
                  <a:lnTo>
                    <a:pt x="74447" y="0"/>
                  </a:lnTo>
                  <a:close/>
                </a:path>
              </a:pathLst>
            </a:custGeom>
            <a:ln w="3175">
              <a:solidFill>
                <a:srgbClr val="EEE9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7" name="object 47"/>
            <p:cNvSpPr/>
            <p:nvPr/>
          </p:nvSpPr>
          <p:spPr>
            <a:xfrm>
              <a:off x="3767328" y="5355335"/>
              <a:ext cx="350520" cy="0"/>
            </a:xfrm>
            <a:custGeom>
              <a:avLst/>
              <a:gdLst/>
              <a:ahLst/>
              <a:cxnLst/>
              <a:rect l="l" t="t" r="r" b="b"/>
              <a:pathLst>
                <a:path w="350520">
                  <a:moveTo>
                    <a:pt x="350520" y="0"/>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8" name="object 48"/>
            <p:cNvSpPr/>
            <p:nvPr/>
          </p:nvSpPr>
          <p:spPr>
            <a:xfrm>
              <a:off x="3694175" y="5349240"/>
              <a:ext cx="76200" cy="55244"/>
            </a:xfrm>
            <a:custGeom>
              <a:avLst/>
              <a:gdLst/>
              <a:ahLst/>
              <a:cxnLst/>
              <a:rect l="l" t="t" r="r" b="b"/>
              <a:pathLst>
                <a:path w="76200" h="55245">
                  <a:moveTo>
                    <a:pt x="76200" y="0"/>
                  </a:moveTo>
                  <a:lnTo>
                    <a:pt x="0" y="54864"/>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9" name="object 49"/>
            <p:cNvSpPr/>
            <p:nvPr/>
          </p:nvSpPr>
          <p:spPr>
            <a:xfrm>
              <a:off x="3694175" y="5404103"/>
              <a:ext cx="353695" cy="0"/>
            </a:xfrm>
            <a:custGeom>
              <a:avLst/>
              <a:gdLst/>
              <a:ahLst/>
              <a:cxnLst/>
              <a:rect l="l" t="t" r="r" b="b"/>
              <a:pathLst>
                <a:path w="353695">
                  <a:moveTo>
                    <a:pt x="0" y="0"/>
                  </a:moveTo>
                  <a:lnTo>
                    <a:pt x="353568"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0" name="object 50"/>
            <p:cNvSpPr/>
            <p:nvPr/>
          </p:nvSpPr>
          <p:spPr>
            <a:xfrm>
              <a:off x="4047744" y="5349240"/>
              <a:ext cx="73660" cy="55244"/>
            </a:xfrm>
            <a:custGeom>
              <a:avLst/>
              <a:gdLst/>
              <a:ahLst/>
              <a:cxnLst/>
              <a:rect l="l" t="t" r="r" b="b"/>
              <a:pathLst>
                <a:path w="73660" h="55245">
                  <a:moveTo>
                    <a:pt x="0" y="54864"/>
                  </a:moveTo>
                  <a:lnTo>
                    <a:pt x="73152" y="0"/>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1" name="object 51"/>
            <p:cNvSpPr/>
            <p:nvPr/>
          </p:nvSpPr>
          <p:spPr>
            <a:xfrm>
              <a:off x="3796282" y="5551932"/>
              <a:ext cx="12700" cy="12700"/>
            </a:xfrm>
            <a:custGeom>
              <a:avLst/>
              <a:gdLst/>
              <a:ahLst/>
              <a:cxnLst/>
              <a:rect l="l" t="t" r="r" b="b"/>
              <a:pathLst>
                <a:path w="12700" h="12700">
                  <a:moveTo>
                    <a:pt x="6096" y="0"/>
                  </a:moveTo>
                  <a:lnTo>
                    <a:pt x="0" y="6096"/>
                  </a:lnTo>
                  <a:lnTo>
                    <a:pt x="304" y="8001"/>
                  </a:lnTo>
                  <a:lnTo>
                    <a:pt x="1193" y="9791"/>
                  </a:lnTo>
                  <a:lnTo>
                    <a:pt x="2501" y="10998"/>
                  </a:lnTo>
                  <a:lnTo>
                    <a:pt x="4203" y="11899"/>
                  </a:lnTo>
                  <a:lnTo>
                    <a:pt x="6096" y="12192"/>
                  </a:lnTo>
                  <a:lnTo>
                    <a:pt x="8001" y="11899"/>
                  </a:lnTo>
                  <a:lnTo>
                    <a:pt x="9601" y="10998"/>
                  </a:lnTo>
                  <a:lnTo>
                    <a:pt x="10998" y="9791"/>
                  </a:lnTo>
                  <a:lnTo>
                    <a:pt x="11899" y="8001"/>
                  </a:lnTo>
                  <a:lnTo>
                    <a:pt x="12192" y="6096"/>
                  </a:lnTo>
                  <a:lnTo>
                    <a:pt x="11899" y="4203"/>
                  </a:lnTo>
                  <a:lnTo>
                    <a:pt x="10998" y="2603"/>
                  </a:lnTo>
                  <a:lnTo>
                    <a:pt x="9601" y="1193"/>
                  </a:lnTo>
                  <a:lnTo>
                    <a:pt x="8001" y="304"/>
                  </a:lnTo>
                  <a:lnTo>
                    <a:pt x="6096"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2" name="object 52"/>
            <p:cNvSpPr/>
            <p:nvPr/>
          </p:nvSpPr>
          <p:spPr>
            <a:xfrm>
              <a:off x="3796284"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3" name="object 53"/>
            <p:cNvSpPr/>
            <p:nvPr/>
          </p:nvSpPr>
          <p:spPr>
            <a:xfrm>
              <a:off x="3948686" y="5430011"/>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4" name="object 54"/>
            <p:cNvSpPr/>
            <p:nvPr/>
          </p:nvSpPr>
          <p:spPr>
            <a:xfrm>
              <a:off x="3948686" y="5430011"/>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5" name="object 55"/>
            <p:cNvSpPr/>
            <p:nvPr/>
          </p:nvSpPr>
          <p:spPr>
            <a:xfrm>
              <a:off x="3982205" y="5430011"/>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6" name="object 56"/>
            <p:cNvSpPr/>
            <p:nvPr/>
          </p:nvSpPr>
          <p:spPr>
            <a:xfrm>
              <a:off x="3982205" y="5430011"/>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7" name="object 57"/>
            <p:cNvSpPr/>
            <p:nvPr/>
          </p:nvSpPr>
          <p:spPr>
            <a:xfrm>
              <a:off x="4012697" y="5430011"/>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8" name="object 58"/>
            <p:cNvSpPr/>
            <p:nvPr/>
          </p:nvSpPr>
          <p:spPr>
            <a:xfrm>
              <a:off x="4012697" y="5430011"/>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9" name="object 59"/>
            <p:cNvSpPr/>
            <p:nvPr/>
          </p:nvSpPr>
          <p:spPr>
            <a:xfrm>
              <a:off x="3948686" y="5469635"/>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0" name="object 60"/>
            <p:cNvSpPr/>
            <p:nvPr/>
          </p:nvSpPr>
          <p:spPr>
            <a:xfrm>
              <a:off x="3948686" y="5469635"/>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1" name="object 61"/>
            <p:cNvSpPr/>
            <p:nvPr/>
          </p:nvSpPr>
          <p:spPr>
            <a:xfrm>
              <a:off x="3982205" y="546963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FFCC9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2" name="object 62"/>
            <p:cNvSpPr/>
            <p:nvPr/>
          </p:nvSpPr>
          <p:spPr>
            <a:xfrm>
              <a:off x="3982205" y="5469635"/>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3" name="object 63"/>
            <p:cNvSpPr/>
            <p:nvPr/>
          </p:nvSpPr>
          <p:spPr>
            <a:xfrm>
              <a:off x="4012697" y="546963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4" name="object 64"/>
            <p:cNvSpPr/>
            <p:nvPr/>
          </p:nvSpPr>
          <p:spPr>
            <a:xfrm>
              <a:off x="4012697" y="5469635"/>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65" name="object 65"/>
            <p:cNvPicPr/>
            <p:nvPr/>
          </p:nvPicPr>
          <p:blipFill>
            <a:blip r:embed="rId10" cstate="print"/>
            <a:stretch>
              <a:fillRect/>
            </a:stretch>
          </p:blipFill>
          <p:spPr>
            <a:xfrm>
              <a:off x="3784091" y="5426964"/>
              <a:ext cx="85343" cy="100583"/>
            </a:xfrm>
            <a:prstGeom prst="rect">
              <a:avLst/>
            </a:prstGeom>
          </p:spPr>
        </p:pic>
        <p:sp>
          <p:nvSpPr>
            <p:cNvPr id="66" name="object 66"/>
            <p:cNvSpPr/>
            <p:nvPr/>
          </p:nvSpPr>
          <p:spPr>
            <a:xfrm>
              <a:off x="3784091" y="5426965"/>
              <a:ext cx="85725" cy="100965"/>
            </a:xfrm>
            <a:custGeom>
              <a:avLst/>
              <a:gdLst/>
              <a:ahLst/>
              <a:cxnLst/>
              <a:rect l="l" t="t" r="r" b="b"/>
              <a:pathLst>
                <a:path w="85725" h="100964">
                  <a:moveTo>
                    <a:pt x="0" y="24993"/>
                  </a:moveTo>
                  <a:lnTo>
                    <a:pt x="24993" y="0"/>
                  </a:lnTo>
                  <a:lnTo>
                    <a:pt x="60350" y="0"/>
                  </a:lnTo>
                  <a:lnTo>
                    <a:pt x="85344" y="24993"/>
                  </a:lnTo>
                  <a:lnTo>
                    <a:pt x="85344" y="75590"/>
                  </a:lnTo>
                  <a:lnTo>
                    <a:pt x="60350" y="100583"/>
                  </a:lnTo>
                  <a:lnTo>
                    <a:pt x="24993" y="100583"/>
                  </a:lnTo>
                  <a:lnTo>
                    <a:pt x="0" y="75590"/>
                  </a:lnTo>
                  <a:lnTo>
                    <a:pt x="0" y="24993"/>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7" name="object 67"/>
            <p:cNvSpPr/>
            <p:nvPr/>
          </p:nvSpPr>
          <p:spPr>
            <a:xfrm>
              <a:off x="3887723" y="5484878"/>
              <a:ext cx="33655" cy="40005"/>
            </a:xfrm>
            <a:custGeom>
              <a:avLst/>
              <a:gdLst/>
              <a:ahLst/>
              <a:cxnLst/>
              <a:rect l="l" t="t" r="r" b="b"/>
              <a:pathLst>
                <a:path w="33654" h="40004">
                  <a:moveTo>
                    <a:pt x="23710" y="0"/>
                  </a:moveTo>
                  <a:lnTo>
                    <a:pt x="9817" y="0"/>
                  </a:lnTo>
                  <a:lnTo>
                    <a:pt x="0" y="9817"/>
                  </a:lnTo>
                  <a:lnTo>
                    <a:pt x="0" y="29806"/>
                  </a:lnTo>
                  <a:lnTo>
                    <a:pt x="9817" y="39623"/>
                  </a:lnTo>
                  <a:lnTo>
                    <a:pt x="23710" y="39623"/>
                  </a:lnTo>
                  <a:lnTo>
                    <a:pt x="33528" y="29806"/>
                  </a:lnTo>
                  <a:lnTo>
                    <a:pt x="33528" y="9817"/>
                  </a:lnTo>
                  <a:lnTo>
                    <a:pt x="23710"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8" name="object 68"/>
            <p:cNvSpPr/>
            <p:nvPr/>
          </p:nvSpPr>
          <p:spPr>
            <a:xfrm>
              <a:off x="3887723" y="5484878"/>
              <a:ext cx="33655" cy="40005"/>
            </a:xfrm>
            <a:custGeom>
              <a:avLst/>
              <a:gdLst/>
              <a:ahLst/>
              <a:cxnLst/>
              <a:rect l="l" t="t" r="r" b="b"/>
              <a:pathLst>
                <a:path w="33654" h="40004">
                  <a:moveTo>
                    <a:pt x="0" y="9817"/>
                  </a:moveTo>
                  <a:lnTo>
                    <a:pt x="9817" y="0"/>
                  </a:lnTo>
                  <a:lnTo>
                    <a:pt x="23710" y="0"/>
                  </a:lnTo>
                  <a:lnTo>
                    <a:pt x="33528" y="9817"/>
                  </a:lnTo>
                  <a:lnTo>
                    <a:pt x="33528" y="29806"/>
                  </a:lnTo>
                  <a:lnTo>
                    <a:pt x="23710" y="39623"/>
                  </a:lnTo>
                  <a:lnTo>
                    <a:pt x="9817" y="39623"/>
                  </a:lnTo>
                  <a:lnTo>
                    <a:pt x="0" y="29806"/>
                  </a:lnTo>
                  <a:lnTo>
                    <a:pt x="0" y="9817"/>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9" name="object 69"/>
            <p:cNvSpPr/>
            <p:nvPr/>
          </p:nvSpPr>
          <p:spPr>
            <a:xfrm>
              <a:off x="3817623" y="5551932"/>
              <a:ext cx="12700" cy="12700"/>
            </a:xfrm>
            <a:custGeom>
              <a:avLst/>
              <a:gdLst/>
              <a:ahLst/>
              <a:cxnLst/>
              <a:rect l="l" t="t" r="r" b="b"/>
              <a:pathLst>
                <a:path w="12700" h="12700">
                  <a:moveTo>
                    <a:pt x="6083" y="0"/>
                  </a:moveTo>
                  <a:lnTo>
                    <a:pt x="0" y="6096"/>
                  </a:lnTo>
                  <a:lnTo>
                    <a:pt x="292" y="8001"/>
                  </a:lnTo>
                  <a:lnTo>
                    <a:pt x="1193" y="9791"/>
                  </a:lnTo>
                  <a:lnTo>
                    <a:pt x="2501" y="10998"/>
                  </a:lnTo>
                  <a:lnTo>
                    <a:pt x="4190" y="11899"/>
                  </a:lnTo>
                  <a:lnTo>
                    <a:pt x="6083" y="12192"/>
                  </a:lnTo>
                  <a:lnTo>
                    <a:pt x="7988" y="11899"/>
                  </a:lnTo>
                  <a:lnTo>
                    <a:pt x="9588" y="10998"/>
                  </a:lnTo>
                  <a:lnTo>
                    <a:pt x="10985" y="9791"/>
                  </a:lnTo>
                  <a:lnTo>
                    <a:pt x="11887" y="8001"/>
                  </a:lnTo>
                  <a:lnTo>
                    <a:pt x="12191"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0" name="object 70"/>
            <p:cNvSpPr/>
            <p:nvPr/>
          </p:nvSpPr>
          <p:spPr>
            <a:xfrm>
              <a:off x="3817619"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1" name="object 71"/>
            <p:cNvSpPr/>
            <p:nvPr/>
          </p:nvSpPr>
          <p:spPr>
            <a:xfrm>
              <a:off x="3838963" y="5551932"/>
              <a:ext cx="12700" cy="12700"/>
            </a:xfrm>
            <a:custGeom>
              <a:avLst/>
              <a:gdLst/>
              <a:ahLst/>
              <a:cxnLst/>
              <a:rect l="l" t="t" r="r" b="b"/>
              <a:pathLst>
                <a:path w="12700" h="12700">
                  <a:moveTo>
                    <a:pt x="6083" y="0"/>
                  </a:moveTo>
                  <a:lnTo>
                    <a:pt x="0" y="6096"/>
                  </a:lnTo>
                  <a:lnTo>
                    <a:pt x="292" y="8001"/>
                  </a:lnTo>
                  <a:lnTo>
                    <a:pt x="1193" y="9791"/>
                  </a:lnTo>
                  <a:lnTo>
                    <a:pt x="2489" y="10998"/>
                  </a:lnTo>
                  <a:lnTo>
                    <a:pt x="4190" y="11899"/>
                  </a:lnTo>
                  <a:lnTo>
                    <a:pt x="6083" y="12192"/>
                  </a:lnTo>
                  <a:lnTo>
                    <a:pt x="7988" y="11899"/>
                  </a:lnTo>
                  <a:lnTo>
                    <a:pt x="9588" y="10998"/>
                  </a:lnTo>
                  <a:lnTo>
                    <a:pt x="10985" y="9791"/>
                  </a:lnTo>
                  <a:lnTo>
                    <a:pt x="11887" y="8001"/>
                  </a:lnTo>
                  <a:lnTo>
                    <a:pt x="12179"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2" name="object 72"/>
            <p:cNvSpPr/>
            <p:nvPr/>
          </p:nvSpPr>
          <p:spPr>
            <a:xfrm>
              <a:off x="3838956"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3" name="object 73"/>
            <p:cNvSpPr/>
            <p:nvPr/>
          </p:nvSpPr>
          <p:spPr>
            <a:xfrm>
              <a:off x="3875106"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4" name="object 74"/>
            <p:cNvSpPr/>
            <p:nvPr/>
          </p:nvSpPr>
          <p:spPr>
            <a:xfrm>
              <a:off x="3875106"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5" name="object 75"/>
            <p:cNvSpPr/>
            <p:nvPr/>
          </p:nvSpPr>
          <p:spPr>
            <a:xfrm>
              <a:off x="3915150"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6" name="object 76"/>
            <p:cNvSpPr/>
            <p:nvPr/>
          </p:nvSpPr>
          <p:spPr>
            <a:xfrm>
              <a:off x="3915150"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7" name="object 77"/>
            <p:cNvSpPr/>
            <p:nvPr/>
          </p:nvSpPr>
          <p:spPr>
            <a:xfrm>
              <a:off x="3955196"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8" name="object 78"/>
            <p:cNvSpPr/>
            <p:nvPr/>
          </p:nvSpPr>
          <p:spPr>
            <a:xfrm>
              <a:off x="3955196"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9" name="object 79"/>
            <p:cNvSpPr/>
            <p:nvPr/>
          </p:nvSpPr>
          <p:spPr>
            <a:xfrm>
              <a:off x="3995240"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0" name="object 80"/>
            <p:cNvSpPr/>
            <p:nvPr/>
          </p:nvSpPr>
          <p:spPr>
            <a:xfrm>
              <a:off x="3995240"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1" name="object 81"/>
            <p:cNvSpPr/>
            <p:nvPr/>
          </p:nvSpPr>
          <p:spPr>
            <a:xfrm>
              <a:off x="3710940" y="5423915"/>
              <a:ext cx="52069" cy="149860"/>
            </a:xfrm>
            <a:custGeom>
              <a:avLst/>
              <a:gdLst/>
              <a:ahLst/>
              <a:cxnLst/>
              <a:rect l="l" t="t" r="r" b="b"/>
              <a:pathLst>
                <a:path w="52070" h="149860">
                  <a:moveTo>
                    <a:pt x="51815" y="0"/>
                  </a:moveTo>
                  <a:lnTo>
                    <a:pt x="0" y="0"/>
                  </a:lnTo>
                  <a:lnTo>
                    <a:pt x="0" y="149352"/>
                  </a:lnTo>
                  <a:lnTo>
                    <a:pt x="51815" y="149352"/>
                  </a:lnTo>
                  <a:lnTo>
                    <a:pt x="51815"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2" name="object 82"/>
            <p:cNvSpPr/>
            <p:nvPr/>
          </p:nvSpPr>
          <p:spPr>
            <a:xfrm>
              <a:off x="3710940" y="5423915"/>
              <a:ext cx="52069" cy="149860"/>
            </a:xfrm>
            <a:custGeom>
              <a:avLst/>
              <a:gdLst/>
              <a:ahLst/>
              <a:cxnLst/>
              <a:rect l="l" t="t" r="r" b="b"/>
              <a:pathLst>
                <a:path w="52070" h="149860">
                  <a:moveTo>
                    <a:pt x="0" y="0"/>
                  </a:moveTo>
                  <a:lnTo>
                    <a:pt x="51815" y="0"/>
                  </a:lnTo>
                  <a:lnTo>
                    <a:pt x="51815" y="149352"/>
                  </a:lnTo>
                  <a:lnTo>
                    <a:pt x="0" y="149352"/>
                  </a:lnTo>
                  <a:lnTo>
                    <a:pt x="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3" name="object 83"/>
            <p:cNvSpPr/>
            <p:nvPr/>
          </p:nvSpPr>
          <p:spPr>
            <a:xfrm>
              <a:off x="3726179"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4" name="object 84"/>
            <p:cNvSpPr/>
            <p:nvPr/>
          </p:nvSpPr>
          <p:spPr>
            <a:xfrm>
              <a:off x="3744468"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5" name="object 85"/>
            <p:cNvSpPr/>
            <p:nvPr/>
          </p:nvSpPr>
          <p:spPr>
            <a:xfrm>
              <a:off x="3948686" y="5509259"/>
              <a:ext cx="15240" cy="21590"/>
            </a:xfrm>
            <a:custGeom>
              <a:avLst/>
              <a:gdLst/>
              <a:ahLst/>
              <a:cxnLst/>
              <a:rect l="l" t="t" r="r" b="b"/>
              <a:pathLst>
                <a:path w="15239"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5"/>
                  </a:lnTo>
                  <a:lnTo>
                    <a:pt x="11810" y="21335"/>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6" name="object 86"/>
            <p:cNvSpPr/>
            <p:nvPr/>
          </p:nvSpPr>
          <p:spPr>
            <a:xfrm>
              <a:off x="3948686" y="5509259"/>
              <a:ext cx="15240" cy="21590"/>
            </a:xfrm>
            <a:custGeom>
              <a:avLst/>
              <a:gdLst/>
              <a:ahLst/>
              <a:cxnLst/>
              <a:rect l="l" t="t" r="r" b="b"/>
              <a:pathLst>
                <a:path w="15239"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5"/>
                  </a:lnTo>
                  <a:lnTo>
                    <a:pt x="3428" y="21335"/>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7" name="object 87"/>
            <p:cNvSpPr/>
            <p:nvPr/>
          </p:nvSpPr>
          <p:spPr>
            <a:xfrm>
              <a:off x="3982205" y="5509259"/>
              <a:ext cx="15240" cy="21590"/>
            </a:xfrm>
            <a:custGeom>
              <a:avLst/>
              <a:gdLst/>
              <a:ahLst/>
              <a:cxnLst/>
              <a:rect l="l" t="t" r="r" b="b"/>
              <a:pathLst>
                <a:path w="15239" h="21589">
                  <a:moveTo>
                    <a:pt x="11836" y="0"/>
                  </a:moveTo>
                  <a:lnTo>
                    <a:pt x="3314" y="0"/>
                  </a:lnTo>
                  <a:lnTo>
                    <a:pt x="2006" y="279"/>
                  </a:lnTo>
                  <a:lnTo>
                    <a:pt x="1003" y="1409"/>
                  </a:lnTo>
                  <a:lnTo>
                    <a:pt x="203" y="2806"/>
                  </a:lnTo>
                  <a:lnTo>
                    <a:pt x="0" y="4775"/>
                  </a:lnTo>
                  <a:lnTo>
                    <a:pt x="0" y="16421"/>
                  </a:lnTo>
                  <a:lnTo>
                    <a:pt x="203" y="18389"/>
                  </a:lnTo>
                  <a:lnTo>
                    <a:pt x="1003" y="19786"/>
                  </a:lnTo>
                  <a:lnTo>
                    <a:pt x="2006" y="20916"/>
                  </a:lnTo>
                  <a:lnTo>
                    <a:pt x="3314" y="21335"/>
                  </a:lnTo>
                  <a:lnTo>
                    <a:pt x="11836" y="21335"/>
                  </a:lnTo>
                  <a:lnTo>
                    <a:pt x="13246" y="20916"/>
                  </a:lnTo>
                  <a:lnTo>
                    <a:pt x="14249" y="19786"/>
                  </a:lnTo>
                  <a:lnTo>
                    <a:pt x="14947" y="18389"/>
                  </a:lnTo>
                  <a:lnTo>
                    <a:pt x="15240" y="16421"/>
                  </a:lnTo>
                  <a:lnTo>
                    <a:pt x="15240" y="4775"/>
                  </a:lnTo>
                  <a:lnTo>
                    <a:pt x="14947" y="2806"/>
                  </a:lnTo>
                  <a:lnTo>
                    <a:pt x="14249" y="1409"/>
                  </a:lnTo>
                  <a:lnTo>
                    <a:pt x="13246" y="279"/>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8" name="object 88"/>
            <p:cNvSpPr/>
            <p:nvPr/>
          </p:nvSpPr>
          <p:spPr>
            <a:xfrm>
              <a:off x="3982205" y="5509259"/>
              <a:ext cx="15240" cy="21590"/>
            </a:xfrm>
            <a:custGeom>
              <a:avLst/>
              <a:gdLst/>
              <a:ahLst/>
              <a:cxnLst/>
              <a:rect l="l" t="t" r="r" b="b"/>
              <a:pathLst>
                <a:path w="15239" h="21589">
                  <a:moveTo>
                    <a:pt x="3314" y="0"/>
                  </a:moveTo>
                  <a:lnTo>
                    <a:pt x="11836" y="0"/>
                  </a:lnTo>
                  <a:lnTo>
                    <a:pt x="13246" y="279"/>
                  </a:lnTo>
                  <a:lnTo>
                    <a:pt x="14249" y="1409"/>
                  </a:lnTo>
                  <a:lnTo>
                    <a:pt x="14947" y="2806"/>
                  </a:lnTo>
                  <a:lnTo>
                    <a:pt x="15240" y="4775"/>
                  </a:lnTo>
                  <a:lnTo>
                    <a:pt x="15240" y="16421"/>
                  </a:lnTo>
                  <a:lnTo>
                    <a:pt x="14947" y="18389"/>
                  </a:lnTo>
                  <a:lnTo>
                    <a:pt x="14249" y="19786"/>
                  </a:lnTo>
                  <a:lnTo>
                    <a:pt x="13246" y="20916"/>
                  </a:lnTo>
                  <a:lnTo>
                    <a:pt x="11836" y="21335"/>
                  </a:lnTo>
                  <a:lnTo>
                    <a:pt x="3314" y="21335"/>
                  </a:lnTo>
                  <a:lnTo>
                    <a:pt x="2006" y="20916"/>
                  </a:lnTo>
                  <a:lnTo>
                    <a:pt x="1003" y="19786"/>
                  </a:lnTo>
                  <a:lnTo>
                    <a:pt x="203" y="18389"/>
                  </a:lnTo>
                  <a:lnTo>
                    <a:pt x="0" y="16421"/>
                  </a:lnTo>
                  <a:lnTo>
                    <a:pt x="0" y="4775"/>
                  </a:lnTo>
                  <a:lnTo>
                    <a:pt x="203" y="2806"/>
                  </a:lnTo>
                  <a:lnTo>
                    <a:pt x="1003" y="1409"/>
                  </a:lnTo>
                  <a:lnTo>
                    <a:pt x="2006" y="279"/>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9" name="object 89"/>
            <p:cNvSpPr/>
            <p:nvPr/>
          </p:nvSpPr>
          <p:spPr>
            <a:xfrm>
              <a:off x="4012697" y="5509259"/>
              <a:ext cx="15240" cy="21590"/>
            </a:xfrm>
            <a:custGeom>
              <a:avLst/>
              <a:gdLst/>
              <a:ahLst/>
              <a:cxnLst/>
              <a:rect l="l" t="t" r="r" b="b"/>
              <a:pathLst>
                <a:path w="15239" h="21589">
                  <a:moveTo>
                    <a:pt x="11722" y="0"/>
                  </a:moveTo>
                  <a:lnTo>
                    <a:pt x="3403" y="0"/>
                  </a:lnTo>
                  <a:lnTo>
                    <a:pt x="1993" y="279"/>
                  </a:lnTo>
                  <a:lnTo>
                    <a:pt x="1003" y="1409"/>
                  </a:lnTo>
                  <a:lnTo>
                    <a:pt x="190" y="2806"/>
                  </a:lnTo>
                  <a:lnTo>
                    <a:pt x="0" y="4775"/>
                  </a:lnTo>
                  <a:lnTo>
                    <a:pt x="0" y="16421"/>
                  </a:lnTo>
                  <a:lnTo>
                    <a:pt x="190" y="18389"/>
                  </a:lnTo>
                  <a:lnTo>
                    <a:pt x="1003" y="19786"/>
                  </a:lnTo>
                  <a:lnTo>
                    <a:pt x="1993" y="20916"/>
                  </a:lnTo>
                  <a:lnTo>
                    <a:pt x="3403" y="21335"/>
                  </a:lnTo>
                  <a:lnTo>
                    <a:pt x="11722" y="21335"/>
                  </a:lnTo>
                  <a:lnTo>
                    <a:pt x="13131" y="20916"/>
                  </a:lnTo>
                  <a:lnTo>
                    <a:pt x="14135" y="19786"/>
                  </a:lnTo>
                  <a:lnTo>
                    <a:pt x="14935" y="18389"/>
                  </a:lnTo>
                  <a:lnTo>
                    <a:pt x="15239" y="16421"/>
                  </a:lnTo>
                  <a:lnTo>
                    <a:pt x="15239" y="4775"/>
                  </a:lnTo>
                  <a:lnTo>
                    <a:pt x="14935" y="2806"/>
                  </a:lnTo>
                  <a:lnTo>
                    <a:pt x="14135" y="1409"/>
                  </a:lnTo>
                  <a:lnTo>
                    <a:pt x="13131" y="279"/>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0" name="object 90"/>
            <p:cNvSpPr/>
            <p:nvPr/>
          </p:nvSpPr>
          <p:spPr>
            <a:xfrm>
              <a:off x="4012697" y="5509259"/>
              <a:ext cx="15240" cy="21590"/>
            </a:xfrm>
            <a:custGeom>
              <a:avLst/>
              <a:gdLst/>
              <a:ahLst/>
              <a:cxnLst/>
              <a:rect l="l" t="t" r="r" b="b"/>
              <a:pathLst>
                <a:path w="15239" h="21589">
                  <a:moveTo>
                    <a:pt x="3403" y="0"/>
                  </a:moveTo>
                  <a:lnTo>
                    <a:pt x="11722" y="0"/>
                  </a:lnTo>
                  <a:lnTo>
                    <a:pt x="13131" y="279"/>
                  </a:lnTo>
                  <a:lnTo>
                    <a:pt x="14135" y="1409"/>
                  </a:lnTo>
                  <a:lnTo>
                    <a:pt x="14935" y="2806"/>
                  </a:lnTo>
                  <a:lnTo>
                    <a:pt x="15239" y="4775"/>
                  </a:lnTo>
                  <a:lnTo>
                    <a:pt x="15239" y="16421"/>
                  </a:lnTo>
                  <a:lnTo>
                    <a:pt x="14935" y="18389"/>
                  </a:lnTo>
                  <a:lnTo>
                    <a:pt x="14135" y="19786"/>
                  </a:lnTo>
                  <a:lnTo>
                    <a:pt x="13131" y="20916"/>
                  </a:lnTo>
                  <a:lnTo>
                    <a:pt x="11722" y="21335"/>
                  </a:lnTo>
                  <a:lnTo>
                    <a:pt x="3403" y="21335"/>
                  </a:lnTo>
                  <a:lnTo>
                    <a:pt x="1993" y="20916"/>
                  </a:lnTo>
                  <a:lnTo>
                    <a:pt x="1003" y="19786"/>
                  </a:lnTo>
                  <a:lnTo>
                    <a:pt x="190" y="18389"/>
                  </a:lnTo>
                  <a:lnTo>
                    <a:pt x="0" y="16421"/>
                  </a:lnTo>
                  <a:lnTo>
                    <a:pt x="0" y="4775"/>
                  </a:lnTo>
                  <a:lnTo>
                    <a:pt x="190" y="2806"/>
                  </a:lnTo>
                  <a:lnTo>
                    <a:pt x="1003" y="1409"/>
                  </a:lnTo>
                  <a:lnTo>
                    <a:pt x="1993" y="279"/>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1" name="object 91"/>
            <p:cNvSpPr/>
            <p:nvPr/>
          </p:nvSpPr>
          <p:spPr>
            <a:xfrm>
              <a:off x="2147315" y="5475732"/>
              <a:ext cx="1548130" cy="0"/>
            </a:xfrm>
            <a:custGeom>
              <a:avLst/>
              <a:gdLst/>
              <a:ahLst/>
              <a:cxnLst/>
              <a:rect l="l" t="t" r="r" b="b"/>
              <a:pathLst>
                <a:path w="1548129">
                  <a:moveTo>
                    <a:pt x="0" y="0"/>
                  </a:moveTo>
                  <a:lnTo>
                    <a:pt x="1548003" y="0"/>
                  </a:lnTo>
                </a:path>
              </a:pathLst>
            </a:custGeom>
            <a:ln w="3962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92" name="object 92"/>
            <p:cNvPicPr/>
            <p:nvPr/>
          </p:nvPicPr>
          <p:blipFill>
            <a:blip r:embed="rId11" cstate="print"/>
            <a:stretch>
              <a:fillRect/>
            </a:stretch>
          </p:blipFill>
          <p:spPr>
            <a:xfrm>
              <a:off x="7735824" y="5321808"/>
              <a:ext cx="454151" cy="256032"/>
            </a:xfrm>
            <a:prstGeom prst="rect">
              <a:avLst/>
            </a:prstGeom>
          </p:spPr>
        </p:pic>
        <p:pic>
          <p:nvPicPr>
            <p:cNvPr id="93" name="object 93"/>
            <p:cNvPicPr/>
            <p:nvPr/>
          </p:nvPicPr>
          <p:blipFill>
            <a:blip r:embed="rId12" cstate="print"/>
            <a:stretch>
              <a:fillRect/>
            </a:stretch>
          </p:blipFill>
          <p:spPr>
            <a:xfrm>
              <a:off x="7767827" y="5417820"/>
              <a:ext cx="112775" cy="94487"/>
            </a:xfrm>
            <a:prstGeom prst="rect">
              <a:avLst/>
            </a:prstGeom>
          </p:spPr>
        </p:pic>
        <p:sp>
          <p:nvSpPr>
            <p:cNvPr id="94" name="object 94"/>
            <p:cNvSpPr/>
            <p:nvPr/>
          </p:nvSpPr>
          <p:spPr>
            <a:xfrm>
              <a:off x="7767827" y="5417820"/>
              <a:ext cx="113030" cy="94615"/>
            </a:xfrm>
            <a:custGeom>
              <a:avLst/>
              <a:gdLst/>
              <a:ahLst/>
              <a:cxnLst/>
              <a:rect l="l" t="t" r="r" b="b"/>
              <a:pathLst>
                <a:path w="113029" h="94614">
                  <a:moveTo>
                    <a:pt x="0" y="0"/>
                  </a:moveTo>
                  <a:lnTo>
                    <a:pt x="112775" y="0"/>
                  </a:lnTo>
                  <a:lnTo>
                    <a:pt x="112775" y="94487"/>
                  </a:lnTo>
                  <a:lnTo>
                    <a:pt x="0" y="94487"/>
                  </a:lnTo>
                  <a:lnTo>
                    <a:pt x="0" y="0"/>
                  </a:lnTo>
                  <a:close/>
                </a:path>
              </a:pathLst>
            </a:custGeom>
            <a:ln w="3175">
              <a:solidFill>
                <a:srgbClr val="979A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5" name="object 95"/>
            <p:cNvSpPr/>
            <p:nvPr/>
          </p:nvSpPr>
          <p:spPr>
            <a:xfrm>
              <a:off x="7766303" y="5504688"/>
              <a:ext cx="113030" cy="12700"/>
            </a:xfrm>
            <a:custGeom>
              <a:avLst/>
              <a:gdLst/>
              <a:ahLst/>
              <a:cxnLst/>
              <a:rect l="l" t="t" r="r" b="b"/>
              <a:pathLst>
                <a:path w="113029" h="12700">
                  <a:moveTo>
                    <a:pt x="0" y="12192"/>
                  </a:moveTo>
                  <a:lnTo>
                    <a:pt x="112775" y="12192"/>
                  </a:lnTo>
                  <a:lnTo>
                    <a:pt x="112775"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6" name="object 96"/>
            <p:cNvSpPr/>
            <p:nvPr/>
          </p:nvSpPr>
          <p:spPr>
            <a:xfrm>
              <a:off x="7766303" y="5416296"/>
              <a:ext cx="0" cy="94615"/>
            </a:xfrm>
            <a:custGeom>
              <a:avLst/>
              <a:gdLst/>
              <a:ahLst/>
              <a:cxnLst/>
              <a:rect l="l" t="t" r="r" b="b"/>
              <a:pathLst>
                <a:path h="94614">
                  <a:moveTo>
                    <a:pt x="0" y="94487"/>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7" name="object 97"/>
            <p:cNvSpPr/>
            <p:nvPr/>
          </p:nvSpPr>
          <p:spPr>
            <a:xfrm>
              <a:off x="7766303" y="5410200"/>
              <a:ext cx="113030" cy="12700"/>
            </a:xfrm>
            <a:custGeom>
              <a:avLst/>
              <a:gdLst/>
              <a:ahLst/>
              <a:cxnLst/>
              <a:rect l="l" t="t" r="r" b="b"/>
              <a:pathLst>
                <a:path w="113029" h="12700">
                  <a:moveTo>
                    <a:pt x="0" y="12192"/>
                  </a:moveTo>
                  <a:lnTo>
                    <a:pt x="112776" y="12192"/>
                  </a:lnTo>
                  <a:lnTo>
                    <a:pt x="112776"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8" name="object 98"/>
            <p:cNvSpPr/>
            <p:nvPr/>
          </p:nvSpPr>
          <p:spPr>
            <a:xfrm>
              <a:off x="7879079" y="5416296"/>
              <a:ext cx="0" cy="94615"/>
            </a:xfrm>
            <a:custGeom>
              <a:avLst/>
              <a:gdLst/>
              <a:ahLst/>
              <a:cxnLst/>
              <a:rect l="l" t="t" r="r" b="b"/>
              <a:pathLst>
                <a:path h="94614">
                  <a:moveTo>
                    <a:pt x="0" y="0"/>
                  </a:moveTo>
                  <a:lnTo>
                    <a:pt x="0" y="94487"/>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9" name="object 99"/>
            <p:cNvSpPr/>
            <p:nvPr/>
          </p:nvSpPr>
          <p:spPr>
            <a:xfrm>
              <a:off x="7936991"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0" name="object 100"/>
            <p:cNvSpPr/>
            <p:nvPr/>
          </p:nvSpPr>
          <p:spPr>
            <a:xfrm>
              <a:off x="7926332" y="5478776"/>
              <a:ext cx="27940" cy="9525"/>
            </a:xfrm>
            <a:custGeom>
              <a:avLst/>
              <a:gdLst/>
              <a:ahLst/>
              <a:cxnLst/>
              <a:rect l="l" t="t" r="r" b="b"/>
              <a:pathLst>
                <a:path w="27940" h="9525">
                  <a:moveTo>
                    <a:pt x="23228" y="0"/>
                  </a:moveTo>
                  <a:lnTo>
                    <a:pt x="4292" y="0"/>
                  </a:lnTo>
                  <a:lnTo>
                    <a:pt x="2578" y="241"/>
                  </a:lnTo>
                  <a:lnTo>
                    <a:pt x="1168" y="1282"/>
                  </a:lnTo>
                  <a:lnTo>
                    <a:pt x="203" y="2781"/>
                  </a:lnTo>
                  <a:lnTo>
                    <a:pt x="0" y="4508"/>
                  </a:lnTo>
                  <a:lnTo>
                    <a:pt x="203" y="6362"/>
                  </a:lnTo>
                  <a:lnTo>
                    <a:pt x="1168" y="7874"/>
                  </a:lnTo>
                  <a:lnTo>
                    <a:pt x="2578" y="8915"/>
                  </a:lnTo>
                  <a:lnTo>
                    <a:pt x="4292" y="9144"/>
                  </a:lnTo>
                  <a:lnTo>
                    <a:pt x="23228" y="9144"/>
                  </a:lnTo>
                  <a:lnTo>
                    <a:pt x="24841" y="8915"/>
                  </a:lnTo>
                  <a:lnTo>
                    <a:pt x="26238" y="7874"/>
                  </a:lnTo>
                  <a:lnTo>
                    <a:pt x="27216" y="6362"/>
                  </a:lnTo>
                  <a:lnTo>
                    <a:pt x="27431" y="4508"/>
                  </a:lnTo>
                  <a:lnTo>
                    <a:pt x="27216" y="2781"/>
                  </a:lnTo>
                  <a:lnTo>
                    <a:pt x="26238" y="1282"/>
                  </a:lnTo>
                  <a:lnTo>
                    <a:pt x="24841" y="241"/>
                  </a:lnTo>
                  <a:lnTo>
                    <a:pt x="23228"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1" name="object 101"/>
            <p:cNvSpPr/>
            <p:nvPr/>
          </p:nvSpPr>
          <p:spPr>
            <a:xfrm>
              <a:off x="7926321" y="5478779"/>
              <a:ext cx="27940" cy="9525"/>
            </a:xfrm>
            <a:custGeom>
              <a:avLst/>
              <a:gdLst/>
              <a:ahLst/>
              <a:cxnLst/>
              <a:rect l="l" t="t" r="r" b="b"/>
              <a:pathLst>
                <a:path w="27940" h="9525">
                  <a:moveTo>
                    <a:pt x="4305" y="0"/>
                  </a:moveTo>
                  <a:lnTo>
                    <a:pt x="23241" y="0"/>
                  </a:lnTo>
                  <a:lnTo>
                    <a:pt x="24853" y="228"/>
                  </a:lnTo>
                  <a:lnTo>
                    <a:pt x="26250" y="1270"/>
                  </a:lnTo>
                  <a:lnTo>
                    <a:pt x="27216" y="2781"/>
                  </a:lnTo>
                  <a:lnTo>
                    <a:pt x="27432" y="4508"/>
                  </a:lnTo>
                  <a:lnTo>
                    <a:pt x="27216" y="6362"/>
                  </a:lnTo>
                  <a:lnTo>
                    <a:pt x="26250" y="7874"/>
                  </a:lnTo>
                  <a:lnTo>
                    <a:pt x="24853" y="8915"/>
                  </a:lnTo>
                  <a:lnTo>
                    <a:pt x="23241" y="9144"/>
                  </a:lnTo>
                  <a:lnTo>
                    <a:pt x="4305" y="9144"/>
                  </a:lnTo>
                  <a:lnTo>
                    <a:pt x="2590" y="8915"/>
                  </a:lnTo>
                  <a:lnTo>
                    <a:pt x="1181" y="7874"/>
                  </a:lnTo>
                  <a:lnTo>
                    <a:pt x="215" y="6362"/>
                  </a:lnTo>
                  <a:lnTo>
                    <a:pt x="0" y="4508"/>
                  </a:lnTo>
                  <a:lnTo>
                    <a:pt x="215" y="2781"/>
                  </a:lnTo>
                  <a:lnTo>
                    <a:pt x="1181" y="1270"/>
                  </a:lnTo>
                  <a:lnTo>
                    <a:pt x="2590" y="228"/>
                  </a:lnTo>
                  <a:lnTo>
                    <a:pt x="4305"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2" name="object 102"/>
            <p:cNvSpPr/>
            <p:nvPr/>
          </p:nvSpPr>
          <p:spPr>
            <a:xfrm>
              <a:off x="7973568"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3" name="object 103"/>
            <p:cNvSpPr/>
            <p:nvPr/>
          </p:nvSpPr>
          <p:spPr>
            <a:xfrm>
              <a:off x="7962898" y="5487920"/>
              <a:ext cx="27940" cy="9525"/>
            </a:xfrm>
            <a:custGeom>
              <a:avLst/>
              <a:gdLst/>
              <a:ahLst/>
              <a:cxnLst/>
              <a:rect l="l" t="t" r="r" b="b"/>
              <a:pathLst>
                <a:path w="27940" h="9525">
                  <a:moveTo>
                    <a:pt x="23253" y="0"/>
                  </a:moveTo>
                  <a:lnTo>
                    <a:pt x="4394" y="0"/>
                  </a:lnTo>
                  <a:lnTo>
                    <a:pt x="2578" y="342"/>
                  </a:lnTo>
                  <a:lnTo>
                    <a:pt x="1282" y="1371"/>
                  </a:lnTo>
                  <a:lnTo>
                    <a:pt x="330" y="2857"/>
                  </a:lnTo>
                  <a:lnTo>
                    <a:pt x="0" y="4686"/>
                  </a:lnTo>
                  <a:lnTo>
                    <a:pt x="330" y="6400"/>
                  </a:lnTo>
                  <a:lnTo>
                    <a:pt x="1282" y="7886"/>
                  </a:lnTo>
                  <a:lnTo>
                    <a:pt x="2578" y="8915"/>
                  </a:lnTo>
                  <a:lnTo>
                    <a:pt x="4394" y="9144"/>
                  </a:lnTo>
                  <a:lnTo>
                    <a:pt x="23253" y="9144"/>
                  </a:lnTo>
                  <a:lnTo>
                    <a:pt x="24866" y="8915"/>
                  </a:lnTo>
                  <a:lnTo>
                    <a:pt x="26263" y="7886"/>
                  </a:lnTo>
                  <a:lnTo>
                    <a:pt x="27216" y="6400"/>
                  </a:lnTo>
                  <a:lnTo>
                    <a:pt x="27432" y="4686"/>
                  </a:lnTo>
                  <a:lnTo>
                    <a:pt x="27216" y="2857"/>
                  </a:lnTo>
                  <a:lnTo>
                    <a:pt x="26263" y="1371"/>
                  </a:lnTo>
                  <a:lnTo>
                    <a:pt x="24866" y="342"/>
                  </a:lnTo>
                  <a:lnTo>
                    <a:pt x="23253"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4" name="object 104"/>
            <p:cNvSpPr/>
            <p:nvPr/>
          </p:nvSpPr>
          <p:spPr>
            <a:xfrm>
              <a:off x="7962898" y="5487923"/>
              <a:ext cx="27940" cy="9525"/>
            </a:xfrm>
            <a:custGeom>
              <a:avLst/>
              <a:gdLst/>
              <a:ahLst/>
              <a:cxnLst/>
              <a:rect l="l" t="t" r="r" b="b"/>
              <a:pathLst>
                <a:path w="27940" h="9525">
                  <a:moveTo>
                    <a:pt x="4394" y="0"/>
                  </a:moveTo>
                  <a:lnTo>
                    <a:pt x="23253" y="0"/>
                  </a:lnTo>
                  <a:lnTo>
                    <a:pt x="24866" y="342"/>
                  </a:lnTo>
                  <a:lnTo>
                    <a:pt x="26250" y="1371"/>
                  </a:lnTo>
                  <a:lnTo>
                    <a:pt x="27216" y="2857"/>
                  </a:lnTo>
                  <a:lnTo>
                    <a:pt x="27432" y="4686"/>
                  </a:lnTo>
                  <a:lnTo>
                    <a:pt x="27216" y="6400"/>
                  </a:lnTo>
                  <a:lnTo>
                    <a:pt x="26250" y="7886"/>
                  </a:lnTo>
                  <a:lnTo>
                    <a:pt x="24866" y="8915"/>
                  </a:lnTo>
                  <a:lnTo>
                    <a:pt x="23253" y="9144"/>
                  </a:lnTo>
                  <a:lnTo>
                    <a:pt x="4394" y="9144"/>
                  </a:lnTo>
                  <a:lnTo>
                    <a:pt x="2578" y="8915"/>
                  </a:lnTo>
                  <a:lnTo>
                    <a:pt x="1282" y="7886"/>
                  </a:lnTo>
                  <a:lnTo>
                    <a:pt x="317" y="6400"/>
                  </a:lnTo>
                  <a:lnTo>
                    <a:pt x="0" y="4686"/>
                  </a:lnTo>
                  <a:lnTo>
                    <a:pt x="317" y="2857"/>
                  </a:lnTo>
                  <a:lnTo>
                    <a:pt x="1282" y="1371"/>
                  </a:lnTo>
                  <a:lnTo>
                    <a:pt x="2578" y="342"/>
                  </a:lnTo>
                  <a:lnTo>
                    <a:pt x="4394"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5" name="object 105"/>
            <p:cNvSpPr/>
            <p:nvPr/>
          </p:nvSpPr>
          <p:spPr>
            <a:xfrm>
              <a:off x="8007096"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6" name="object 106"/>
            <p:cNvSpPr/>
            <p:nvPr/>
          </p:nvSpPr>
          <p:spPr>
            <a:xfrm>
              <a:off x="7996423" y="5475735"/>
              <a:ext cx="27940" cy="9525"/>
            </a:xfrm>
            <a:custGeom>
              <a:avLst/>
              <a:gdLst/>
              <a:ahLst/>
              <a:cxnLst/>
              <a:rect l="l" t="t" r="r" b="b"/>
              <a:pathLst>
                <a:path w="27940" h="9525">
                  <a:moveTo>
                    <a:pt x="23164" y="0"/>
                  </a:moveTo>
                  <a:lnTo>
                    <a:pt x="4381" y="0"/>
                  </a:lnTo>
                  <a:lnTo>
                    <a:pt x="2781" y="342"/>
                  </a:lnTo>
                  <a:lnTo>
                    <a:pt x="1384" y="1371"/>
                  </a:lnTo>
                  <a:lnTo>
                    <a:pt x="431" y="2743"/>
                  </a:lnTo>
                  <a:lnTo>
                    <a:pt x="0" y="4686"/>
                  </a:lnTo>
                  <a:lnTo>
                    <a:pt x="431" y="6400"/>
                  </a:lnTo>
                  <a:lnTo>
                    <a:pt x="1384" y="7886"/>
                  </a:lnTo>
                  <a:lnTo>
                    <a:pt x="2781" y="8915"/>
                  </a:lnTo>
                  <a:lnTo>
                    <a:pt x="4381" y="9144"/>
                  </a:lnTo>
                  <a:lnTo>
                    <a:pt x="23164" y="9144"/>
                  </a:lnTo>
                  <a:lnTo>
                    <a:pt x="24879" y="8915"/>
                  </a:lnTo>
                  <a:lnTo>
                    <a:pt x="26263" y="7886"/>
                  </a:lnTo>
                  <a:lnTo>
                    <a:pt x="27216" y="6400"/>
                  </a:lnTo>
                  <a:lnTo>
                    <a:pt x="27432" y="4686"/>
                  </a:lnTo>
                  <a:lnTo>
                    <a:pt x="27216" y="2743"/>
                  </a:lnTo>
                  <a:lnTo>
                    <a:pt x="26263" y="1371"/>
                  </a:lnTo>
                  <a:lnTo>
                    <a:pt x="24879" y="342"/>
                  </a:lnTo>
                  <a:lnTo>
                    <a:pt x="23164"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7" name="object 107"/>
            <p:cNvSpPr/>
            <p:nvPr/>
          </p:nvSpPr>
          <p:spPr>
            <a:xfrm>
              <a:off x="7996423" y="5475732"/>
              <a:ext cx="27940" cy="9525"/>
            </a:xfrm>
            <a:custGeom>
              <a:avLst/>
              <a:gdLst/>
              <a:ahLst/>
              <a:cxnLst/>
              <a:rect l="l" t="t" r="r" b="b"/>
              <a:pathLst>
                <a:path w="27940" h="9525">
                  <a:moveTo>
                    <a:pt x="4381" y="0"/>
                  </a:moveTo>
                  <a:lnTo>
                    <a:pt x="23164" y="0"/>
                  </a:lnTo>
                  <a:lnTo>
                    <a:pt x="24879" y="342"/>
                  </a:lnTo>
                  <a:lnTo>
                    <a:pt x="26263" y="1371"/>
                  </a:lnTo>
                  <a:lnTo>
                    <a:pt x="27228" y="2743"/>
                  </a:lnTo>
                  <a:lnTo>
                    <a:pt x="27432" y="4686"/>
                  </a:lnTo>
                  <a:lnTo>
                    <a:pt x="27228" y="6400"/>
                  </a:lnTo>
                  <a:lnTo>
                    <a:pt x="26263" y="7886"/>
                  </a:lnTo>
                  <a:lnTo>
                    <a:pt x="24879" y="8915"/>
                  </a:lnTo>
                  <a:lnTo>
                    <a:pt x="23164" y="9144"/>
                  </a:lnTo>
                  <a:lnTo>
                    <a:pt x="4381" y="9144"/>
                  </a:lnTo>
                  <a:lnTo>
                    <a:pt x="2781" y="8915"/>
                  </a:lnTo>
                  <a:lnTo>
                    <a:pt x="1397" y="7886"/>
                  </a:lnTo>
                  <a:lnTo>
                    <a:pt x="431" y="6400"/>
                  </a:lnTo>
                  <a:lnTo>
                    <a:pt x="0" y="4686"/>
                  </a:lnTo>
                  <a:lnTo>
                    <a:pt x="431" y="2743"/>
                  </a:lnTo>
                  <a:lnTo>
                    <a:pt x="1397" y="1371"/>
                  </a:lnTo>
                  <a:lnTo>
                    <a:pt x="2781" y="342"/>
                  </a:lnTo>
                  <a:lnTo>
                    <a:pt x="4381"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8" name="object 108"/>
            <p:cNvSpPr/>
            <p:nvPr/>
          </p:nvSpPr>
          <p:spPr>
            <a:xfrm>
              <a:off x="7932422" y="5411723"/>
              <a:ext cx="15240" cy="21590"/>
            </a:xfrm>
            <a:custGeom>
              <a:avLst/>
              <a:gdLst/>
              <a:ahLst/>
              <a:cxnLst/>
              <a:rect l="l" t="t" r="r" b="b"/>
              <a:pathLst>
                <a:path w="15240"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6"/>
                  </a:lnTo>
                  <a:lnTo>
                    <a:pt x="11810" y="21336"/>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9" name="object 109"/>
            <p:cNvSpPr/>
            <p:nvPr/>
          </p:nvSpPr>
          <p:spPr>
            <a:xfrm>
              <a:off x="7932422" y="5411723"/>
              <a:ext cx="15240" cy="21590"/>
            </a:xfrm>
            <a:custGeom>
              <a:avLst/>
              <a:gdLst/>
              <a:ahLst/>
              <a:cxnLst/>
              <a:rect l="l" t="t" r="r" b="b"/>
              <a:pathLst>
                <a:path w="15240"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6"/>
                  </a:lnTo>
                  <a:lnTo>
                    <a:pt x="3428" y="21336"/>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0" name="object 110"/>
            <p:cNvSpPr/>
            <p:nvPr/>
          </p:nvSpPr>
          <p:spPr>
            <a:xfrm>
              <a:off x="7965942" y="5411723"/>
              <a:ext cx="18415" cy="21590"/>
            </a:xfrm>
            <a:custGeom>
              <a:avLst/>
              <a:gdLst/>
              <a:ahLst/>
              <a:cxnLst/>
              <a:rect l="l" t="t" r="r" b="b"/>
              <a:pathLst>
                <a:path w="18415" h="21589">
                  <a:moveTo>
                    <a:pt x="14198" y="0"/>
                  </a:moveTo>
                  <a:lnTo>
                    <a:pt x="3975" y="0"/>
                  </a:lnTo>
                  <a:lnTo>
                    <a:pt x="2412" y="279"/>
                  </a:lnTo>
                  <a:lnTo>
                    <a:pt x="1206" y="1409"/>
                  </a:lnTo>
                  <a:lnTo>
                    <a:pt x="241" y="2806"/>
                  </a:lnTo>
                  <a:lnTo>
                    <a:pt x="0" y="4775"/>
                  </a:lnTo>
                  <a:lnTo>
                    <a:pt x="0" y="16421"/>
                  </a:lnTo>
                  <a:lnTo>
                    <a:pt x="241" y="18389"/>
                  </a:lnTo>
                  <a:lnTo>
                    <a:pt x="1206" y="19786"/>
                  </a:lnTo>
                  <a:lnTo>
                    <a:pt x="2412" y="20916"/>
                  </a:lnTo>
                  <a:lnTo>
                    <a:pt x="3975" y="21336"/>
                  </a:lnTo>
                  <a:lnTo>
                    <a:pt x="14198" y="21336"/>
                  </a:lnTo>
                  <a:lnTo>
                    <a:pt x="15887" y="20916"/>
                  </a:lnTo>
                  <a:lnTo>
                    <a:pt x="17094" y="19786"/>
                  </a:lnTo>
                  <a:lnTo>
                    <a:pt x="17932" y="18389"/>
                  </a:lnTo>
                  <a:lnTo>
                    <a:pt x="18287" y="16421"/>
                  </a:lnTo>
                  <a:lnTo>
                    <a:pt x="18287" y="4775"/>
                  </a:lnTo>
                  <a:lnTo>
                    <a:pt x="17932" y="2806"/>
                  </a:lnTo>
                  <a:lnTo>
                    <a:pt x="17094" y="1409"/>
                  </a:lnTo>
                  <a:lnTo>
                    <a:pt x="15887" y="279"/>
                  </a:lnTo>
                  <a:lnTo>
                    <a:pt x="14198"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1" name="object 111"/>
            <p:cNvSpPr/>
            <p:nvPr/>
          </p:nvSpPr>
          <p:spPr>
            <a:xfrm>
              <a:off x="7965942" y="5411723"/>
              <a:ext cx="18415" cy="21590"/>
            </a:xfrm>
            <a:custGeom>
              <a:avLst/>
              <a:gdLst/>
              <a:ahLst/>
              <a:cxnLst/>
              <a:rect l="l" t="t" r="r" b="b"/>
              <a:pathLst>
                <a:path w="18415" h="21589">
                  <a:moveTo>
                    <a:pt x="3975" y="0"/>
                  </a:moveTo>
                  <a:lnTo>
                    <a:pt x="14198" y="0"/>
                  </a:lnTo>
                  <a:lnTo>
                    <a:pt x="15887" y="279"/>
                  </a:lnTo>
                  <a:lnTo>
                    <a:pt x="17094" y="1409"/>
                  </a:lnTo>
                  <a:lnTo>
                    <a:pt x="17932" y="2806"/>
                  </a:lnTo>
                  <a:lnTo>
                    <a:pt x="18287" y="4775"/>
                  </a:lnTo>
                  <a:lnTo>
                    <a:pt x="18287" y="16421"/>
                  </a:lnTo>
                  <a:lnTo>
                    <a:pt x="17932" y="18389"/>
                  </a:lnTo>
                  <a:lnTo>
                    <a:pt x="17094" y="19786"/>
                  </a:lnTo>
                  <a:lnTo>
                    <a:pt x="15887" y="20916"/>
                  </a:lnTo>
                  <a:lnTo>
                    <a:pt x="14198" y="21336"/>
                  </a:lnTo>
                  <a:lnTo>
                    <a:pt x="3975" y="21336"/>
                  </a:lnTo>
                  <a:lnTo>
                    <a:pt x="2412" y="20916"/>
                  </a:lnTo>
                  <a:lnTo>
                    <a:pt x="1206" y="19786"/>
                  </a:lnTo>
                  <a:lnTo>
                    <a:pt x="241" y="18389"/>
                  </a:lnTo>
                  <a:lnTo>
                    <a:pt x="0" y="16421"/>
                  </a:lnTo>
                  <a:lnTo>
                    <a:pt x="0" y="4775"/>
                  </a:lnTo>
                  <a:lnTo>
                    <a:pt x="241" y="2806"/>
                  </a:lnTo>
                  <a:lnTo>
                    <a:pt x="1206" y="1409"/>
                  </a:lnTo>
                  <a:lnTo>
                    <a:pt x="2412" y="279"/>
                  </a:lnTo>
                  <a:lnTo>
                    <a:pt x="3975"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2" name="object 112"/>
            <p:cNvSpPr/>
            <p:nvPr/>
          </p:nvSpPr>
          <p:spPr>
            <a:xfrm>
              <a:off x="7999477" y="5411723"/>
              <a:ext cx="18415" cy="21590"/>
            </a:xfrm>
            <a:custGeom>
              <a:avLst/>
              <a:gdLst/>
              <a:ahLst/>
              <a:cxnLst/>
              <a:rect l="l" t="t" r="r" b="b"/>
              <a:pathLst>
                <a:path w="18415" h="21589">
                  <a:moveTo>
                    <a:pt x="14071" y="0"/>
                  </a:moveTo>
                  <a:lnTo>
                    <a:pt x="4089" y="0"/>
                  </a:lnTo>
                  <a:lnTo>
                    <a:pt x="2400" y="279"/>
                  </a:lnTo>
                  <a:lnTo>
                    <a:pt x="1206" y="1409"/>
                  </a:lnTo>
                  <a:lnTo>
                    <a:pt x="241" y="2806"/>
                  </a:lnTo>
                  <a:lnTo>
                    <a:pt x="0" y="4775"/>
                  </a:lnTo>
                  <a:lnTo>
                    <a:pt x="0" y="16421"/>
                  </a:lnTo>
                  <a:lnTo>
                    <a:pt x="241" y="18389"/>
                  </a:lnTo>
                  <a:lnTo>
                    <a:pt x="1206" y="19786"/>
                  </a:lnTo>
                  <a:lnTo>
                    <a:pt x="2400" y="20916"/>
                  </a:lnTo>
                  <a:lnTo>
                    <a:pt x="4089" y="21336"/>
                  </a:lnTo>
                  <a:lnTo>
                    <a:pt x="14071" y="21336"/>
                  </a:lnTo>
                  <a:lnTo>
                    <a:pt x="15760" y="20916"/>
                  </a:lnTo>
                  <a:lnTo>
                    <a:pt x="16967" y="19786"/>
                  </a:lnTo>
                  <a:lnTo>
                    <a:pt x="17919" y="18389"/>
                  </a:lnTo>
                  <a:lnTo>
                    <a:pt x="18288" y="16421"/>
                  </a:lnTo>
                  <a:lnTo>
                    <a:pt x="18288" y="4775"/>
                  </a:lnTo>
                  <a:lnTo>
                    <a:pt x="17919" y="2806"/>
                  </a:lnTo>
                  <a:lnTo>
                    <a:pt x="16967" y="1409"/>
                  </a:lnTo>
                  <a:lnTo>
                    <a:pt x="15760" y="279"/>
                  </a:lnTo>
                  <a:lnTo>
                    <a:pt x="14071"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3" name="object 113"/>
            <p:cNvSpPr/>
            <p:nvPr/>
          </p:nvSpPr>
          <p:spPr>
            <a:xfrm>
              <a:off x="7999477" y="5411723"/>
              <a:ext cx="18415" cy="21590"/>
            </a:xfrm>
            <a:custGeom>
              <a:avLst/>
              <a:gdLst/>
              <a:ahLst/>
              <a:cxnLst/>
              <a:rect l="l" t="t" r="r" b="b"/>
              <a:pathLst>
                <a:path w="18415" h="21589">
                  <a:moveTo>
                    <a:pt x="4089" y="0"/>
                  </a:moveTo>
                  <a:lnTo>
                    <a:pt x="14071" y="0"/>
                  </a:lnTo>
                  <a:lnTo>
                    <a:pt x="15760" y="279"/>
                  </a:lnTo>
                  <a:lnTo>
                    <a:pt x="16967" y="1409"/>
                  </a:lnTo>
                  <a:lnTo>
                    <a:pt x="17919" y="2806"/>
                  </a:lnTo>
                  <a:lnTo>
                    <a:pt x="18288" y="4775"/>
                  </a:lnTo>
                  <a:lnTo>
                    <a:pt x="18288" y="16421"/>
                  </a:lnTo>
                  <a:lnTo>
                    <a:pt x="17919" y="18389"/>
                  </a:lnTo>
                  <a:lnTo>
                    <a:pt x="16967" y="19786"/>
                  </a:lnTo>
                  <a:lnTo>
                    <a:pt x="15760" y="20916"/>
                  </a:lnTo>
                  <a:lnTo>
                    <a:pt x="14071" y="21336"/>
                  </a:lnTo>
                  <a:lnTo>
                    <a:pt x="4089" y="21336"/>
                  </a:lnTo>
                  <a:lnTo>
                    <a:pt x="2400" y="20916"/>
                  </a:lnTo>
                  <a:lnTo>
                    <a:pt x="1206" y="19786"/>
                  </a:lnTo>
                  <a:lnTo>
                    <a:pt x="241" y="18389"/>
                  </a:lnTo>
                  <a:lnTo>
                    <a:pt x="0" y="16421"/>
                  </a:lnTo>
                  <a:lnTo>
                    <a:pt x="0" y="4775"/>
                  </a:lnTo>
                  <a:lnTo>
                    <a:pt x="241" y="2806"/>
                  </a:lnTo>
                  <a:lnTo>
                    <a:pt x="1206" y="1409"/>
                  </a:lnTo>
                  <a:lnTo>
                    <a:pt x="2400" y="279"/>
                  </a:lnTo>
                  <a:lnTo>
                    <a:pt x="4089"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4" name="object 114"/>
            <p:cNvSpPr/>
            <p:nvPr/>
          </p:nvSpPr>
          <p:spPr>
            <a:xfrm>
              <a:off x="8034527" y="5425440"/>
              <a:ext cx="60960" cy="73660"/>
            </a:xfrm>
            <a:custGeom>
              <a:avLst/>
              <a:gdLst/>
              <a:ahLst/>
              <a:cxnLst/>
              <a:rect l="l" t="t" r="r" b="b"/>
              <a:pathLst>
                <a:path w="60959" h="73660">
                  <a:moveTo>
                    <a:pt x="30480" y="0"/>
                  </a:moveTo>
                  <a:lnTo>
                    <a:pt x="18618" y="2873"/>
                  </a:lnTo>
                  <a:lnTo>
                    <a:pt x="8929" y="10710"/>
                  </a:lnTo>
                  <a:lnTo>
                    <a:pt x="2396" y="22336"/>
                  </a:lnTo>
                  <a:lnTo>
                    <a:pt x="0" y="36576"/>
                  </a:lnTo>
                  <a:lnTo>
                    <a:pt x="2396" y="50815"/>
                  </a:lnTo>
                  <a:lnTo>
                    <a:pt x="8929" y="62441"/>
                  </a:lnTo>
                  <a:lnTo>
                    <a:pt x="18618" y="70278"/>
                  </a:lnTo>
                  <a:lnTo>
                    <a:pt x="30480" y="73152"/>
                  </a:lnTo>
                  <a:lnTo>
                    <a:pt x="42341" y="70278"/>
                  </a:lnTo>
                  <a:lnTo>
                    <a:pt x="52030" y="62441"/>
                  </a:lnTo>
                  <a:lnTo>
                    <a:pt x="58563" y="50815"/>
                  </a:lnTo>
                  <a:lnTo>
                    <a:pt x="60960" y="36576"/>
                  </a:lnTo>
                  <a:lnTo>
                    <a:pt x="58563" y="22336"/>
                  </a:lnTo>
                  <a:lnTo>
                    <a:pt x="52030" y="10710"/>
                  </a:lnTo>
                  <a:lnTo>
                    <a:pt x="42341" y="2873"/>
                  </a:lnTo>
                  <a:lnTo>
                    <a:pt x="30480" y="0"/>
                  </a:lnTo>
                  <a:close/>
                </a:path>
              </a:pathLst>
            </a:custGeom>
            <a:solidFill>
              <a:srgbClr val="808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5" name="object 115"/>
            <p:cNvSpPr/>
            <p:nvPr/>
          </p:nvSpPr>
          <p:spPr>
            <a:xfrm>
              <a:off x="8034527" y="5425440"/>
              <a:ext cx="60960" cy="73660"/>
            </a:xfrm>
            <a:custGeom>
              <a:avLst/>
              <a:gdLst/>
              <a:ahLst/>
              <a:cxnLst/>
              <a:rect l="l" t="t" r="r" b="b"/>
              <a:pathLst>
                <a:path w="60959" h="73660">
                  <a:moveTo>
                    <a:pt x="0" y="36576"/>
                  </a:moveTo>
                  <a:lnTo>
                    <a:pt x="2396" y="22336"/>
                  </a:lnTo>
                  <a:lnTo>
                    <a:pt x="8929" y="10710"/>
                  </a:lnTo>
                  <a:lnTo>
                    <a:pt x="18618" y="2873"/>
                  </a:lnTo>
                  <a:lnTo>
                    <a:pt x="30480" y="0"/>
                  </a:lnTo>
                  <a:lnTo>
                    <a:pt x="42341" y="2873"/>
                  </a:lnTo>
                  <a:lnTo>
                    <a:pt x="52030" y="10710"/>
                  </a:lnTo>
                  <a:lnTo>
                    <a:pt x="58563" y="22336"/>
                  </a:lnTo>
                  <a:lnTo>
                    <a:pt x="60960" y="36576"/>
                  </a:lnTo>
                  <a:lnTo>
                    <a:pt x="58563" y="50815"/>
                  </a:lnTo>
                  <a:lnTo>
                    <a:pt x="52030" y="62441"/>
                  </a:lnTo>
                  <a:lnTo>
                    <a:pt x="42341" y="70278"/>
                  </a:lnTo>
                  <a:lnTo>
                    <a:pt x="30480" y="73152"/>
                  </a:lnTo>
                  <a:lnTo>
                    <a:pt x="18618" y="70278"/>
                  </a:lnTo>
                  <a:lnTo>
                    <a:pt x="8929" y="62441"/>
                  </a:lnTo>
                  <a:lnTo>
                    <a:pt x="2396" y="50815"/>
                  </a:lnTo>
                  <a:lnTo>
                    <a:pt x="0" y="36576"/>
                  </a:lnTo>
                  <a:close/>
                </a:path>
              </a:pathLst>
            </a:custGeom>
            <a:ln w="6096">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6" name="object 116"/>
            <p:cNvSpPr/>
            <p:nvPr/>
          </p:nvSpPr>
          <p:spPr>
            <a:xfrm>
              <a:off x="5561076" y="5405628"/>
              <a:ext cx="350520" cy="180340"/>
            </a:xfrm>
            <a:custGeom>
              <a:avLst/>
              <a:gdLst/>
              <a:ahLst/>
              <a:cxnLst/>
              <a:rect l="l" t="t" r="r" b="b"/>
              <a:pathLst>
                <a:path w="350520" h="180339">
                  <a:moveTo>
                    <a:pt x="350520" y="0"/>
                  </a:moveTo>
                  <a:lnTo>
                    <a:pt x="0" y="0"/>
                  </a:lnTo>
                  <a:lnTo>
                    <a:pt x="0" y="179832"/>
                  </a:lnTo>
                  <a:lnTo>
                    <a:pt x="350520" y="179832"/>
                  </a:lnTo>
                  <a:lnTo>
                    <a:pt x="350520" y="0"/>
                  </a:lnTo>
                  <a:close/>
                </a:path>
              </a:pathLst>
            </a:custGeom>
            <a:solidFill>
              <a:srgbClr val="CC9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7" name="object 117"/>
            <p:cNvSpPr/>
            <p:nvPr/>
          </p:nvSpPr>
          <p:spPr>
            <a:xfrm>
              <a:off x="5561076" y="5405628"/>
              <a:ext cx="350520" cy="180340"/>
            </a:xfrm>
            <a:custGeom>
              <a:avLst/>
              <a:gdLst/>
              <a:ahLst/>
              <a:cxnLst/>
              <a:rect l="l" t="t" r="r" b="b"/>
              <a:pathLst>
                <a:path w="350520" h="180339">
                  <a:moveTo>
                    <a:pt x="0" y="0"/>
                  </a:moveTo>
                  <a:lnTo>
                    <a:pt x="350520" y="0"/>
                  </a:lnTo>
                  <a:lnTo>
                    <a:pt x="350520" y="179832"/>
                  </a:lnTo>
                  <a:lnTo>
                    <a:pt x="0" y="179832"/>
                  </a:lnTo>
                  <a:lnTo>
                    <a:pt x="0" y="0"/>
                  </a:lnTo>
                  <a:close/>
                </a:path>
              </a:pathLst>
            </a:custGeom>
            <a:ln w="3175">
              <a:solidFill>
                <a:srgbClr val="B8B8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8" name="object 118"/>
            <p:cNvSpPr/>
            <p:nvPr/>
          </p:nvSpPr>
          <p:spPr>
            <a:xfrm>
              <a:off x="5559552" y="5577840"/>
              <a:ext cx="350520" cy="12700"/>
            </a:xfrm>
            <a:custGeom>
              <a:avLst/>
              <a:gdLst/>
              <a:ahLst/>
              <a:cxnLst/>
              <a:rect l="l" t="t" r="r" b="b"/>
              <a:pathLst>
                <a:path w="350520" h="12700">
                  <a:moveTo>
                    <a:pt x="0" y="12192"/>
                  </a:moveTo>
                  <a:lnTo>
                    <a:pt x="350520" y="12192"/>
                  </a:lnTo>
                  <a:lnTo>
                    <a:pt x="350520"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9" name="object 119"/>
            <p:cNvSpPr/>
            <p:nvPr/>
          </p:nvSpPr>
          <p:spPr>
            <a:xfrm>
              <a:off x="5559552" y="5404103"/>
              <a:ext cx="0" cy="180340"/>
            </a:xfrm>
            <a:custGeom>
              <a:avLst/>
              <a:gdLst/>
              <a:ahLst/>
              <a:cxnLst/>
              <a:rect l="l" t="t" r="r" b="b"/>
              <a:pathLst>
                <a:path h="180339">
                  <a:moveTo>
                    <a:pt x="0" y="179832"/>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0" name="object 120"/>
            <p:cNvSpPr/>
            <p:nvPr/>
          </p:nvSpPr>
          <p:spPr>
            <a:xfrm>
              <a:off x="5559552" y="5398008"/>
              <a:ext cx="350520" cy="12700"/>
            </a:xfrm>
            <a:custGeom>
              <a:avLst/>
              <a:gdLst/>
              <a:ahLst/>
              <a:cxnLst/>
              <a:rect l="l" t="t" r="r" b="b"/>
              <a:pathLst>
                <a:path w="350520" h="12700">
                  <a:moveTo>
                    <a:pt x="0" y="12192"/>
                  </a:moveTo>
                  <a:lnTo>
                    <a:pt x="350520" y="12192"/>
                  </a:lnTo>
                  <a:lnTo>
                    <a:pt x="350520"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21" name="object 121"/>
            <p:cNvPicPr/>
            <p:nvPr/>
          </p:nvPicPr>
          <p:blipFill>
            <a:blip r:embed="rId9" cstate="print"/>
            <a:stretch>
              <a:fillRect/>
            </a:stretch>
          </p:blipFill>
          <p:spPr>
            <a:xfrm>
              <a:off x="5903976" y="5343144"/>
              <a:ext cx="88392" cy="246888"/>
            </a:xfrm>
            <a:prstGeom prst="rect">
              <a:avLst/>
            </a:prstGeom>
          </p:spPr>
        </p:pic>
        <p:sp>
          <p:nvSpPr>
            <p:cNvPr id="122" name="object 122"/>
            <p:cNvSpPr/>
            <p:nvPr/>
          </p:nvSpPr>
          <p:spPr>
            <a:xfrm>
              <a:off x="5561071" y="5350764"/>
              <a:ext cx="424180" cy="55244"/>
            </a:xfrm>
            <a:custGeom>
              <a:avLst/>
              <a:gdLst/>
              <a:ahLst/>
              <a:cxnLst/>
              <a:rect l="l" t="t" r="r" b="b"/>
              <a:pathLst>
                <a:path w="424179" h="55245">
                  <a:moveTo>
                    <a:pt x="423671" y="0"/>
                  </a:moveTo>
                  <a:lnTo>
                    <a:pt x="73913" y="0"/>
                  </a:lnTo>
                  <a:lnTo>
                    <a:pt x="0" y="54864"/>
                  </a:lnTo>
                  <a:lnTo>
                    <a:pt x="349872" y="54864"/>
                  </a:lnTo>
                  <a:lnTo>
                    <a:pt x="423671" y="0"/>
                  </a:lnTo>
                  <a:close/>
                </a:path>
              </a:pathLst>
            </a:custGeom>
            <a:solidFill>
              <a:srgbClr val="EEE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3" name="object 123"/>
            <p:cNvSpPr/>
            <p:nvPr/>
          </p:nvSpPr>
          <p:spPr>
            <a:xfrm>
              <a:off x="5561071" y="5350764"/>
              <a:ext cx="424180" cy="55244"/>
            </a:xfrm>
            <a:custGeom>
              <a:avLst/>
              <a:gdLst/>
              <a:ahLst/>
              <a:cxnLst/>
              <a:rect l="l" t="t" r="r" b="b"/>
              <a:pathLst>
                <a:path w="424179" h="55245">
                  <a:moveTo>
                    <a:pt x="73913" y="0"/>
                  </a:moveTo>
                  <a:lnTo>
                    <a:pt x="423671" y="0"/>
                  </a:lnTo>
                  <a:lnTo>
                    <a:pt x="349872" y="54864"/>
                  </a:lnTo>
                  <a:lnTo>
                    <a:pt x="0" y="54864"/>
                  </a:lnTo>
                  <a:lnTo>
                    <a:pt x="73913" y="0"/>
                  </a:lnTo>
                  <a:close/>
                </a:path>
              </a:pathLst>
            </a:custGeom>
            <a:ln w="3175">
              <a:solidFill>
                <a:srgbClr val="EEE9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4" name="object 124"/>
            <p:cNvSpPr/>
            <p:nvPr/>
          </p:nvSpPr>
          <p:spPr>
            <a:xfrm>
              <a:off x="5629656" y="5355335"/>
              <a:ext cx="350520" cy="0"/>
            </a:xfrm>
            <a:custGeom>
              <a:avLst/>
              <a:gdLst/>
              <a:ahLst/>
              <a:cxnLst/>
              <a:rect l="l" t="t" r="r" b="b"/>
              <a:pathLst>
                <a:path w="350520">
                  <a:moveTo>
                    <a:pt x="350520" y="0"/>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5" name="object 125"/>
            <p:cNvSpPr/>
            <p:nvPr/>
          </p:nvSpPr>
          <p:spPr>
            <a:xfrm>
              <a:off x="5559552" y="5349240"/>
              <a:ext cx="73660" cy="55244"/>
            </a:xfrm>
            <a:custGeom>
              <a:avLst/>
              <a:gdLst/>
              <a:ahLst/>
              <a:cxnLst/>
              <a:rect l="l" t="t" r="r" b="b"/>
              <a:pathLst>
                <a:path w="73660" h="55245">
                  <a:moveTo>
                    <a:pt x="73151" y="0"/>
                  </a:moveTo>
                  <a:lnTo>
                    <a:pt x="0" y="54864"/>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6" name="object 126"/>
            <p:cNvSpPr/>
            <p:nvPr/>
          </p:nvSpPr>
          <p:spPr>
            <a:xfrm>
              <a:off x="5559552" y="5404103"/>
              <a:ext cx="350520" cy="0"/>
            </a:xfrm>
            <a:custGeom>
              <a:avLst/>
              <a:gdLst/>
              <a:ahLst/>
              <a:cxnLst/>
              <a:rect l="l" t="t" r="r" b="b"/>
              <a:pathLst>
                <a:path w="350520">
                  <a:moveTo>
                    <a:pt x="0" y="0"/>
                  </a:moveTo>
                  <a:lnTo>
                    <a:pt x="35052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7" name="object 127"/>
            <p:cNvSpPr/>
            <p:nvPr/>
          </p:nvSpPr>
          <p:spPr>
            <a:xfrm>
              <a:off x="5910071" y="5349240"/>
              <a:ext cx="73660" cy="55244"/>
            </a:xfrm>
            <a:custGeom>
              <a:avLst/>
              <a:gdLst/>
              <a:ahLst/>
              <a:cxnLst/>
              <a:rect l="l" t="t" r="r" b="b"/>
              <a:pathLst>
                <a:path w="73660" h="55245">
                  <a:moveTo>
                    <a:pt x="0" y="54864"/>
                  </a:moveTo>
                  <a:lnTo>
                    <a:pt x="73152" y="0"/>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8" name="object 128"/>
            <p:cNvSpPr/>
            <p:nvPr/>
          </p:nvSpPr>
          <p:spPr>
            <a:xfrm>
              <a:off x="5658617" y="5551932"/>
              <a:ext cx="15240" cy="12700"/>
            </a:xfrm>
            <a:custGeom>
              <a:avLst/>
              <a:gdLst/>
              <a:ahLst/>
              <a:cxnLst/>
              <a:rect l="l" t="t" r="r" b="b"/>
              <a:pathLst>
                <a:path w="15239" h="12700">
                  <a:moveTo>
                    <a:pt x="7607" y="0"/>
                  </a:moveTo>
                  <a:lnTo>
                    <a:pt x="0" y="6096"/>
                  </a:lnTo>
                  <a:lnTo>
                    <a:pt x="368" y="8001"/>
                  </a:lnTo>
                  <a:lnTo>
                    <a:pt x="1498" y="9791"/>
                  </a:lnTo>
                  <a:lnTo>
                    <a:pt x="3124" y="10998"/>
                  </a:lnTo>
                  <a:lnTo>
                    <a:pt x="5245" y="11899"/>
                  </a:lnTo>
                  <a:lnTo>
                    <a:pt x="7607" y="12192"/>
                  </a:lnTo>
                  <a:lnTo>
                    <a:pt x="9994" y="11899"/>
                  </a:lnTo>
                  <a:lnTo>
                    <a:pt x="11988" y="10998"/>
                  </a:lnTo>
                  <a:lnTo>
                    <a:pt x="13741" y="9791"/>
                  </a:lnTo>
                  <a:lnTo>
                    <a:pt x="14859" y="8001"/>
                  </a:lnTo>
                  <a:lnTo>
                    <a:pt x="15240" y="6096"/>
                  </a:lnTo>
                  <a:lnTo>
                    <a:pt x="14859" y="4203"/>
                  </a:lnTo>
                  <a:lnTo>
                    <a:pt x="13741" y="2603"/>
                  </a:lnTo>
                  <a:lnTo>
                    <a:pt x="11988" y="1193"/>
                  </a:lnTo>
                  <a:lnTo>
                    <a:pt x="9994" y="304"/>
                  </a:lnTo>
                  <a:lnTo>
                    <a:pt x="7607"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9" name="object 129"/>
            <p:cNvSpPr/>
            <p:nvPr/>
          </p:nvSpPr>
          <p:spPr>
            <a:xfrm>
              <a:off x="5658612" y="5551932"/>
              <a:ext cx="15240" cy="12700"/>
            </a:xfrm>
            <a:custGeom>
              <a:avLst/>
              <a:gdLst/>
              <a:ahLst/>
              <a:cxnLst/>
              <a:rect l="l" t="t" r="r" b="b"/>
              <a:pathLst>
                <a:path w="15239" h="12700">
                  <a:moveTo>
                    <a:pt x="7620" y="0"/>
                  </a:moveTo>
                  <a:lnTo>
                    <a:pt x="15240" y="6096"/>
                  </a:lnTo>
                  <a:lnTo>
                    <a:pt x="14859" y="8001"/>
                  </a:lnTo>
                  <a:lnTo>
                    <a:pt x="13741" y="9791"/>
                  </a:lnTo>
                  <a:lnTo>
                    <a:pt x="11988" y="10998"/>
                  </a:lnTo>
                  <a:lnTo>
                    <a:pt x="9994" y="11887"/>
                  </a:lnTo>
                  <a:lnTo>
                    <a:pt x="7620" y="12192"/>
                  </a:lnTo>
                  <a:lnTo>
                    <a:pt x="5245" y="11887"/>
                  </a:lnTo>
                  <a:lnTo>
                    <a:pt x="3124" y="10998"/>
                  </a:lnTo>
                  <a:lnTo>
                    <a:pt x="1498" y="9791"/>
                  </a:lnTo>
                  <a:lnTo>
                    <a:pt x="381" y="8001"/>
                  </a:lnTo>
                  <a:lnTo>
                    <a:pt x="0" y="6096"/>
                  </a:lnTo>
                  <a:lnTo>
                    <a:pt x="381" y="4191"/>
                  </a:lnTo>
                  <a:lnTo>
                    <a:pt x="1498" y="2603"/>
                  </a:lnTo>
                  <a:lnTo>
                    <a:pt x="3124" y="1193"/>
                  </a:lnTo>
                  <a:lnTo>
                    <a:pt x="5245" y="304"/>
                  </a:lnTo>
                  <a:lnTo>
                    <a:pt x="762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0" name="object 130"/>
            <p:cNvSpPr/>
            <p:nvPr/>
          </p:nvSpPr>
          <p:spPr>
            <a:xfrm>
              <a:off x="5811014" y="5430011"/>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1" name="object 131"/>
            <p:cNvSpPr/>
            <p:nvPr/>
          </p:nvSpPr>
          <p:spPr>
            <a:xfrm>
              <a:off x="5811014" y="5430011"/>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2" name="object 132"/>
            <p:cNvSpPr/>
            <p:nvPr/>
          </p:nvSpPr>
          <p:spPr>
            <a:xfrm>
              <a:off x="5844533" y="5430011"/>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3" name="object 133"/>
            <p:cNvSpPr/>
            <p:nvPr/>
          </p:nvSpPr>
          <p:spPr>
            <a:xfrm>
              <a:off x="5844533" y="5430011"/>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4" name="object 134"/>
            <p:cNvSpPr/>
            <p:nvPr/>
          </p:nvSpPr>
          <p:spPr>
            <a:xfrm>
              <a:off x="5878073" y="5430011"/>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5" name="object 135"/>
            <p:cNvSpPr/>
            <p:nvPr/>
          </p:nvSpPr>
          <p:spPr>
            <a:xfrm>
              <a:off x="5878073" y="5430011"/>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6" name="object 136"/>
            <p:cNvSpPr/>
            <p:nvPr/>
          </p:nvSpPr>
          <p:spPr>
            <a:xfrm>
              <a:off x="5811014" y="5469635"/>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7" name="object 137"/>
            <p:cNvSpPr/>
            <p:nvPr/>
          </p:nvSpPr>
          <p:spPr>
            <a:xfrm>
              <a:off x="5811014" y="5469635"/>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8" name="object 138"/>
            <p:cNvSpPr/>
            <p:nvPr/>
          </p:nvSpPr>
          <p:spPr>
            <a:xfrm>
              <a:off x="5844533" y="546963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FFCC9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9" name="object 139"/>
            <p:cNvSpPr/>
            <p:nvPr/>
          </p:nvSpPr>
          <p:spPr>
            <a:xfrm>
              <a:off x="5844533" y="5469635"/>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0" name="object 140"/>
            <p:cNvSpPr/>
            <p:nvPr/>
          </p:nvSpPr>
          <p:spPr>
            <a:xfrm>
              <a:off x="5878073" y="546963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1" name="object 141"/>
            <p:cNvSpPr/>
            <p:nvPr/>
          </p:nvSpPr>
          <p:spPr>
            <a:xfrm>
              <a:off x="5878073" y="5469635"/>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42" name="object 142"/>
            <p:cNvPicPr/>
            <p:nvPr/>
          </p:nvPicPr>
          <p:blipFill>
            <a:blip r:embed="rId13" cstate="print"/>
            <a:stretch>
              <a:fillRect/>
            </a:stretch>
          </p:blipFill>
          <p:spPr>
            <a:xfrm>
              <a:off x="5649468" y="5426964"/>
              <a:ext cx="85343" cy="100583"/>
            </a:xfrm>
            <a:prstGeom prst="rect">
              <a:avLst/>
            </a:prstGeom>
          </p:spPr>
        </p:pic>
        <p:sp>
          <p:nvSpPr>
            <p:cNvPr id="143" name="object 143"/>
            <p:cNvSpPr/>
            <p:nvPr/>
          </p:nvSpPr>
          <p:spPr>
            <a:xfrm>
              <a:off x="5649468" y="5426965"/>
              <a:ext cx="85725" cy="100965"/>
            </a:xfrm>
            <a:custGeom>
              <a:avLst/>
              <a:gdLst/>
              <a:ahLst/>
              <a:cxnLst/>
              <a:rect l="l" t="t" r="r" b="b"/>
              <a:pathLst>
                <a:path w="85725" h="100964">
                  <a:moveTo>
                    <a:pt x="0" y="24993"/>
                  </a:moveTo>
                  <a:lnTo>
                    <a:pt x="24993" y="0"/>
                  </a:lnTo>
                  <a:lnTo>
                    <a:pt x="60350" y="0"/>
                  </a:lnTo>
                  <a:lnTo>
                    <a:pt x="85344" y="24993"/>
                  </a:lnTo>
                  <a:lnTo>
                    <a:pt x="85344" y="75590"/>
                  </a:lnTo>
                  <a:lnTo>
                    <a:pt x="60350" y="100583"/>
                  </a:lnTo>
                  <a:lnTo>
                    <a:pt x="24993" y="100583"/>
                  </a:lnTo>
                  <a:lnTo>
                    <a:pt x="0" y="75590"/>
                  </a:lnTo>
                  <a:lnTo>
                    <a:pt x="0" y="24993"/>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4" name="object 144"/>
            <p:cNvSpPr/>
            <p:nvPr/>
          </p:nvSpPr>
          <p:spPr>
            <a:xfrm>
              <a:off x="5753100" y="5484874"/>
              <a:ext cx="30480" cy="40005"/>
            </a:xfrm>
            <a:custGeom>
              <a:avLst/>
              <a:gdLst/>
              <a:ahLst/>
              <a:cxnLst/>
              <a:rect l="l" t="t" r="r" b="b"/>
              <a:pathLst>
                <a:path w="30479" h="40004">
                  <a:moveTo>
                    <a:pt x="21551" y="0"/>
                  </a:moveTo>
                  <a:lnTo>
                    <a:pt x="8928" y="0"/>
                  </a:lnTo>
                  <a:lnTo>
                    <a:pt x="0" y="8928"/>
                  </a:lnTo>
                  <a:lnTo>
                    <a:pt x="0" y="30695"/>
                  </a:lnTo>
                  <a:lnTo>
                    <a:pt x="8928" y="39623"/>
                  </a:lnTo>
                  <a:lnTo>
                    <a:pt x="21551" y="39623"/>
                  </a:lnTo>
                  <a:lnTo>
                    <a:pt x="30480" y="30695"/>
                  </a:lnTo>
                  <a:lnTo>
                    <a:pt x="30480" y="8928"/>
                  </a:lnTo>
                  <a:lnTo>
                    <a:pt x="21551"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5" name="object 145"/>
            <p:cNvSpPr/>
            <p:nvPr/>
          </p:nvSpPr>
          <p:spPr>
            <a:xfrm>
              <a:off x="5753100" y="5484874"/>
              <a:ext cx="30480" cy="40005"/>
            </a:xfrm>
            <a:custGeom>
              <a:avLst/>
              <a:gdLst/>
              <a:ahLst/>
              <a:cxnLst/>
              <a:rect l="l" t="t" r="r" b="b"/>
              <a:pathLst>
                <a:path w="30479" h="40004">
                  <a:moveTo>
                    <a:pt x="0" y="8928"/>
                  </a:moveTo>
                  <a:lnTo>
                    <a:pt x="8928" y="0"/>
                  </a:lnTo>
                  <a:lnTo>
                    <a:pt x="21551" y="0"/>
                  </a:lnTo>
                  <a:lnTo>
                    <a:pt x="30480" y="8928"/>
                  </a:lnTo>
                  <a:lnTo>
                    <a:pt x="30480" y="30695"/>
                  </a:lnTo>
                  <a:lnTo>
                    <a:pt x="21551" y="39623"/>
                  </a:lnTo>
                  <a:lnTo>
                    <a:pt x="8928" y="39623"/>
                  </a:lnTo>
                  <a:lnTo>
                    <a:pt x="0" y="30695"/>
                  </a:lnTo>
                  <a:lnTo>
                    <a:pt x="0" y="892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6" name="object 146"/>
            <p:cNvSpPr/>
            <p:nvPr/>
          </p:nvSpPr>
          <p:spPr>
            <a:xfrm>
              <a:off x="5682999" y="5551932"/>
              <a:ext cx="12700" cy="12700"/>
            </a:xfrm>
            <a:custGeom>
              <a:avLst/>
              <a:gdLst/>
              <a:ahLst/>
              <a:cxnLst/>
              <a:rect l="l" t="t" r="r" b="b"/>
              <a:pathLst>
                <a:path w="12700" h="12700">
                  <a:moveTo>
                    <a:pt x="6083" y="0"/>
                  </a:moveTo>
                  <a:lnTo>
                    <a:pt x="0" y="6096"/>
                  </a:lnTo>
                  <a:lnTo>
                    <a:pt x="292" y="8001"/>
                  </a:lnTo>
                  <a:lnTo>
                    <a:pt x="1193" y="9791"/>
                  </a:lnTo>
                  <a:lnTo>
                    <a:pt x="2501" y="10998"/>
                  </a:lnTo>
                  <a:lnTo>
                    <a:pt x="4190" y="11899"/>
                  </a:lnTo>
                  <a:lnTo>
                    <a:pt x="6083" y="12192"/>
                  </a:lnTo>
                  <a:lnTo>
                    <a:pt x="7988" y="11899"/>
                  </a:lnTo>
                  <a:lnTo>
                    <a:pt x="9588" y="10998"/>
                  </a:lnTo>
                  <a:lnTo>
                    <a:pt x="10985" y="9791"/>
                  </a:lnTo>
                  <a:lnTo>
                    <a:pt x="11887" y="8001"/>
                  </a:lnTo>
                  <a:lnTo>
                    <a:pt x="12191"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7" name="object 147"/>
            <p:cNvSpPr/>
            <p:nvPr/>
          </p:nvSpPr>
          <p:spPr>
            <a:xfrm>
              <a:off x="5682996"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8" name="object 148"/>
            <p:cNvSpPr/>
            <p:nvPr/>
          </p:nvSpPr>
          <p:spPr>
            <a:xfrm>
              <a:off x="5704339" y="5551932"/>
              <a:ext cx="12700" cy="12700"/>
            </a:xfrm>
            <a:custGeom>
              <a:avLst/>
              <a:gdLst/>
              <a:ahLst/>
              <a:cxnLst/>
              <a:rect l="l" t="t" r="r" b="b"/>
              <a:pathLst>
                <a:path w="12700" h="12700">
                  <a:moveTo>
                    <a:pt x="6083" y="0"/>
                  </a:moveTo>
                  <a:lnTo>
                    <a:pt x="0" y="6096"/>
                  </a:lnTo>
                  <a:lnTo>
                    <a:pt x="292" y="8001"/>
                  </a:lnTo>
                  <a:lnTo>
                    <a:pt x="1193" y="9791"/>
                  </a:lnTo>
                  <a:lnTo>
                    <a:pt x="2489" y="10998"/>
                  </a:lnTo>
                  <a:lnTo>
                    <a:pt x="4190" y="11899"/>
                  </a:lnTo>
                  <a:lnTo>
                    <a:pt x="6083" y="12192"/>
                  </a:lnTo>
                  <a:lnTo>
                    <a:pt x="7988" y="11899"/>
                  </a:lnTo>
                  <a:lnTo>
                    <a:pt x="9588" y="10998"/>
                  </a:lnTo>
                  <a:lnTo>
                    <a:pt x="10985" y="9791"/>
                  </a:lnTo>
                  <a:lnTo>
                    <a:pt x="11887" y="8001"/>
                  </a:lnTo>
                  <a:lnTo>
                    <a:pt x="12179"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9" name="object 149"/>
            <p:cNvSpPr/>
            <p:nvPr/>
          </p:nvSpPr>
          <p:spPr>
            <a:xfrm>
              <a:off x="5704332"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0" name="object 150"/>
            <p:cNvSpPr/>
            <p:nvPr/>
          </p:nvSpPr>
          <p:spPr>
            <a:xfrm>
              <a:off x="5739051"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1" name="object 151"/>
            <p:cNvSpPr/>
            <p:nvPr/>
          </p:nvSpPr>
          <p:spPr>
            <a:xfrm>
              <a:off x="5739051"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2" name="object 152"/>
            <p:cNvSpPr/>
            <p:nvPr/>
          </p:nvSpPr>
          <p:spPr>
            <a:xfrm>
              <a:off x="5779094"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3" name="object 153"/>
            <p:cNvSpPr/>
            <p:nvPr/>
          </p:nvSpPr>
          <p:spPr>
            <a:xfrm>
              <a:off x="5779094"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4" name="object 154"/>
            <p:cNvSpPr/>
            <p:nvPr/>
          </p:nvSpPr>
          <p:spPr>
            <a:xfrm>
              <a:off x="5819139"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5" name="object 155"/>
            <p:cNvSpPr/>
            <p:nvPr/>
          </p:nvSpPr>
          <p:spPr>
            <a:xfrm>
              <a:off x="5819139" y="5544082"/>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6" name="object 156"/>
            <p:cNvSpPr/>
            <p:nvPr/>
          </p:nvSpPr>
          <p:spPr>
            <a:xfrm>
              <a:off x="5859184"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7" name="object 157"/>
            <p:cNvSpPr/>
            <p:nvPr/>
          </p:nvSpPr>
          <p:spPr>
            <a:xfrm>
              <a:off x="5859184" y="5544082"/>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8" name="object 158"/>
            <p:cNvSpPr/>
            <p:nvPr/>
          </p:nvSpPr>
          <p:spPr>
            <a:xfrm>
              <a:off x="5576315" y="5423915"/>
              <a:ext cx="52069" cy="149860"/>
            </a:xfrm>
            <a:custGeom>
              <a:avLst/>
              <a:gdLst/>
              <a:ahLst/>
              <a:cxnLst/>
              <a:rect l="l" t="t" r="r" b="b"/>
              <a:pathLst>
                <a:path w="52070" h="149860">
                  <a:moveTo>
                    <a:pt x="51815" y="0"/>
                  </a:moveTo>
                  <a:lnTo>
                    <a:pt x="0" y="0"/>
                  </a:lnTo>
                  <a:lnTo>
                    <a:pt x="0" y="149352"/>
                  </a:lnTo>
                  <a:lnTo>
                    <a:pt x="51815" y="149352"/>
                  </a:lnTo>
                  <a:lnTo>
                    <a:pt x="51815"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9" name="object 159"/>
            <p:cNvSpPr/>
            <p:nvPr/>
          </p:nvSpPr>
          <p:spPr>
            <a:xfrm>
              <a:off x="5576315" y="5423915"/>
              <a:ext cx="52069" cy="149860"/>
            </a:xfrm>
            <a:custGeom>
              <a:avLst/>
              <a:gdLst/>
              <a:ahLst/>
              <a:cxnLst/>
              <a:rect l="l" t="t" r="r" b="b"/>
              <a:pathLst>
                <a:path w="52070" h="149860">
                  <a:moveTo>
                    <a:pt x="0" y="0"/>
                  </a:moveTo>
                  <a:lnTo>
                    <a:pt x="51815" y="0"/>
                  </a:lnTo>
                  <a:lnTo>
                    <a:pt x="51815" y="149352"/>
                  </a:lnTo>
                  <a:lnTo>
                    <a:pt x="0" y="149352"/>
                  </a:lnTo>
                  <a:lnTo>
                    <a:pt x="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0" name="object 160"/>
            <p:cNvSpPr/>
            <p:nvPr/>
          </p:nvSpPr>
          <p:spPr>
            <a:xfrm>
              <a:off x="5588508"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1" name="object 161"/>
            <p:cNvSpPr/>
            <p:nvPr/>
          </p:nvSpPr>
          <p:spPr>
            <a:xfrm>
              <a:off x="5606796"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2" name="object 162"/>
            <p:cNvSpPr/>
            <p:nvPr/>
          </p:nvSpPr>
          <p:spPr>
            <a:xfrm>
              <a:off x="5811014" y="5509259"/>
              <a:ext cx="15240" cy="21590"/>
            </a:xfrm>
            <a:custGeom>
              <a:avLst/>
              <a:gdLst/>
              <a:ahLst/>
              <a:cxnLst/>
              <a:rect l="l" t="t" r="r" b="b"/>
              <a:pathLst>
                <a:path w="15239"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5"/>
                  </a:lnTo>
                  <a:lnTo>
                    <a:pt x="11810" y="21335"/>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3" name="object 163"/>
            <p:cNvSpPr/>
            <p:nvPr/>
          </p:nvSpPr>
          <p:spPr>
            <a:xfrm>
              <a:off x="5811014" y="5509259"/>
              <a:ext cx="15240" cy="21590"/>
            </a:xfrm>
            <a:custGeom>
              <a:avLst/>
              <a:gdLst/>
              <a:ahLst/>
              <a:cxnLst/>
              <a:rect l="l" t="t" r="r" b="b"/>
              <a:pathLst>
                <a:path w="15239"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5"/>
                  </a:lnTo>
                  <a:lnTo>
                    <a:pt x="3428" y="21335"/>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4" name="object 164"/>
            <p:cNvSpPr/>
            <p:nvPr/>
          </p:nvSpPr>
          <p:spPr>
            <a:xfrm>
              <a:off x="5844533" y="5509259"/>
              <a:ext cx="15240" cy="21590"/>
            </a:xfrm>
            <a:custGeom>
              <a:avLst/>
              <a:gdLst/>
              <a:ahLst/>
              <a:cxnLst/>
              <a:rect l="l" t="t" r="r" b="b"/>
              <a:pathLst>
                <a:path w="15239" h="21589">
                  <a:moveTo>
                    <a:pt x="11836" y="0"/>
                  </a:moveTo>
                  <a:lnTo>
                    <a:pt x="3314" y="0"/>
                  </a:lnTo>
                  <a:lnTo>
                    <a:pt x="2006" y="279"/>
                  </a:lnTo>
                  <a:lnTo>
                    <a:pt x="1003" y="1409"/>
                  </a:lnTo>
                  <a:lnTo>
                    <a:pt x="203" y="2806"/>
                  </a:lnTo>
                  <a:lnTo>
                    <a:pt x="0" y="4775"/>
                  </a:lnTo>
                  <a:lnTo>
                    <a:pt x="0" y="16421"/>
                  </a:lnTo>
                  <a:lnTo>
                    <a:pt x="203" y="18389"/>
                  </a:lnTo>
                  <a:lnTo>
                    <a:pt x="1003" y="19786"/>
                  </a:lnTo>
                  <a:lnTo>
                    <a:pt x="2006" y="20916"/>
                  </a:lnTo>
                  <a:lnTo>
                    <a:pt x="3314" y="21335"/>
                  </a:lnTo>
                  <a:lnTo>
                    <a:pt x="11836" y="21335"/>
                  </a:lnTo>
                  <a:lnTo>
                    <a:pt x="13246" y="20916"/>
                  </a:lnTo>
                  <a:lnTo>
                    <a:pt x="14249" y="19786"/>
                  </a:lnTo>
                  <a:lnTo>
                    <a:pt x="14947" y="18389"/>
                  </a:lnTo>
                  <a:lnTo>
                    <a:pt x="15240" y="16421"/>
                  </a:lnTo>
                  <a:lnTo>
                    <a:pt x="15240" y="4775"/>
                  </a:lnTo>
                  <a:lnTo>
                    <a:pt x="14947" y="2806"/>
                  </a:lnTo>
                  <a:lnTo>
                    <a:pt x="14249" y="1409"/>
                  </a:lnTo>
                  <a:lnTo>
                    <a:pt x="13246" y="279"/>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5" name="object 165"/>
            <p:cNvSpPr/>
            <p:nvPr/>
          </p:nvSpPr>
          <p:spPr>
            <a:xfrm>
              <a:off x="5844533" y="5509259"/>
              <a:ext cx="15240" cy="21590"/>
            </a:xfrm>
            <a:custGeom>
              <a:avLst/>
              <a:gdLst/>
              <a:ahLst/>
              <a:cxnLst/>
              <a:rect l="l" t="t" r="r" b="b"/>
              <a:pathLst>
                <a:path w="15239" h="21589">
                  <a:moveTo>
                    <a:pt x="3314" y="0"/>
                  </a:moveTo>
                  <a:lnTo>
                    <a:pt x="11836" y="0"/>
                  </a:lnTo>
                  <a:lnTo>
                    <a:pt x="13246" y="279"/>
                  </a:lnTo>
                  <a:lnTo>
                    <a:pt x="14249" y="1409"/>
                  </a:lnTo>
                  <a:lnTo>
                    <a:pt x="14947" y="2806"/>
                  </a:lnTo>
                  <a:lnTo>
                    <a:pt x="15240" y="4775"/>
                  </a:lnTo>
                  <a:lnTo>
                    <a:pt x="15240" y="16421"/>
                  </a:lnTo>
                  <a:lnTo>
                    <a:pt x="14947" y="18389"/>
                  </a:lnTo>
                  <a:lnTo>
                    <a:pt x="14249" y="19786"/>
                  </a:lnTo>
                  <a:lnTo>
                    <a:pt x="13246" y="20916"/>
                  </a:lnTo>
                  <a:lnTo>
                    <a:pt x="11836" y="21335"/>
                  </a:lnTo>
                  <a:lnTo>
                    <a:pt x="3314" y="21335"/>
                  </a:lnTo>
                  <a:lnTo>
                    <a:pt x="2006" y="20916"/>
                  </a:lnTo>
                  <a:lnTo>
                    <a:pt x="1003" y="19786"/>
                  </a:lnTo>
                  <a:lnTo>
                    <a:pt x="203" y="18389"/>
                  </a:lnTo>
                  <a:lnTo>
                    <a:pt x="0" y="16421"/>
                  </a:lnTo>
                  <a:lnTo>
                    <a:pt x="0" y="4775"/>
                  </a:lnTo>
                  <a:lnTo>
                    <a:pt x="203" y="2806"/>
                  </a:lnTo>
                  <a:lnTo>
                    <a:pt x="1003" y="1409"/>
                  </a:lnTo>
                  <a:lnTo>
                    <a:pt x="2006" y="279"/>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6" name="object 166"/>
            <p:cNvSpPr/>
            <p:nvPr/>
          </p:nvSpPr>
          <p:spPr>
            <a:xfrm>
              <a:off x="5878073" y="5509259"/>
              <a:ext cx="15240" cy="21590"/>
            </a:xfrm>
            <a:custGeom>
              <a:avLst/>
              <a:gdLst/>
              <a:ahLst/>
              <a:cxnLst/>
              <a:rect l="l" t="t" r="r" b="b"/>
              <a:pathLst>
                <a:path w="15239" h="21589">
                  <a:moveTo>
                    <a:pt x="11722" y="0"/>
                  </a:moveTo>
                  <a:lnTo>
                    <a:pt x="3403" y="0"/>
                  </a:lnTo>
                  <a:lnTo>
                    <a:pt x="1993" y="279"/>
                  </a:lnTo>
                  <a:lnTo>
                    <a:pt x="1003" y="1409"/>
                  </a:lnTo>
                  <a:lnTo>
                    <a:pt x="190" y="2806"/>
                  </a:lnTo>
                  <a:lnTo>
                    <a:pt x="0" y="4775"/>
                  </a:lnTo>
                  <a:lnTo>
                    <a:pt x="0" y="16421"/>
                  </a:lnTo>
                  <a:lnTo>
                    <a:pt x="190" y="18389"/>
                  </a:lnTo>
                  <a:lnTo>
                    <a:pt x="1003" y="19786"/>
                  </a:lnTo>
                  <a:lnTo>
                    <a:pt x="1993" y="20916"/>
                  </a:lnTo>
                  <a:lnTo>
                    <a:pt x="3403" y="21335"/>
                  </a:lnTo>
                  <a:lnTo>
                    <a:pt x="11722" y="21335"/>
                  </a:lnTo>
                  <a:lnTo>
                    <a:pt x="13131" y="20916"/>
                  </a:lnTo>
                  <a:lnTo>
                    <a:pt x="14135" y="19786"/>
                  </a:lnTo>
                  <a:lnTo>
                    <a:pt x="14935" y="18389"/>
                  </a:lnTo>
                  <a:lnTo>
                    <a:pt x="15239" y="16421"/>
                  </a:lnTo>
                  <a:lnTo>
                    <a:pt x="15239" y="4775"/>
                  </a:lnTo>
                  <a:lnTo>
                    <a:pt x="14935" y="2806"/>
                  </a:lnTo>
                  <a:lnTo>
                    <a:pt x="14135" y="1409"/>
                  </a:lnTo>
                  <a:lnTo>
                    <a:pt x="13131" y="279"/>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7" name="object 167"/>
            <p:cNvSpPr/>
            <p:nvPr/>
          </p:nvSpPr>
          <p:spPr>
            <a:xfrm>
              <a:off x="5878073" y="5509259"/>
              <a:ext cx="15240" cy="21590"/>
            </a:xfrm>
            <a:custGeom>
              <a:avLst/>
              <a:gdLst/>
              <a:ahLst/>
              <a:cxnLst/>
              <a:rect l="l" t="t" r="r" b="b"/>
              <a:pathLst>
                <a:path w="15239" h="21589">
                  <a:moveTo>
                    <a:pt x="3403" y="0"/>
                  </a:moveTo>
                  <a:lnTo>
                    <a:pt x="11722" y="0"/>
                  </a:lnTo>
                  <a:lnTo>
                    <a:pt x="13131" y="279"/>
                  </a:lnTo>
                  <a:lnTo>
                    <a:pt x="14135" y="1409"/>
                  </a:lnTo>
                  <a:lnTo>
                    <a:pt x="14935" y="2806"/>
                  </a:lnTo>
                  <a:lnTo>
                    <a:pt x="15239" y="4775"/>
                  </a:lnTo>
                  <a:lnTo>
                    <a:pt x="15239" y="16421"/>
                  </a:lnTo>
                  <a:lnTo>
                    <a:pt x="14935" y="18389"/>
                  </a:lnTo>
                  <a:lnTo>
                    <a:pt x="14135" y="19786"/>
                  </a:lnTo>
                  <a:lnTo>
                    <a:pt x="13131" y="20916"/>
                  </a:lnTo>
                  <a:lnTo>
                    <a:pt x="11722" y="21335"/>
                  </a:lnTo>
                  <a:lnTo>
                    <a:pt x="3403" y="21335"/>
                  </a:lnTo>
                  <a:lnTo>
                    <a:pt x="1993" y="20916"/>
                  </a:lnTo>
                  <a:lnTo>
                    <a:pt x="1003" y="19786"/>
                  </a:lnTo>
                  <a:lnTo>
                    <a:pt x="190" y="18389"/>
                  </a:lnTo>
                  <a:lnTo>
                    <a:pt x="0" y="16421"/>
                  </a:lnTo>
                  <a:lnTo>
                    <a:pt x="0" y="4775"/>
                  </a:lnTo>
                  <a:lnTo>
                    <a:pt x="190" y="2806"/>
                  </a:lnTo>
                  <a:lnTo>
                    <a:pt x="1003" y="1409"/>
                  </a:lnTo>
                  <a:lnTo>
                    <a:pt x="1993" y="279"/>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8" name="object 168"/>
            <p:cNvSpPr/>
            <p:nvPr/>
          </p:nvSpPr>
          <p:spPr>
            <a:xfrm>
              <a:off x="5978652" y="5490971"/>
              <a:ext cx="1764030" cy="0"/>
            </a:xfrm>
            <a:custGeom>
              <a:avLst/>
              <a:gdLst/>
              <a:ahLst/>
              <a:cxnLst/>
              <a:rect l="l" t="t" r="r" b="b"/>
              <a:pathLst>
                <a:path w="1764029">
                  <a:moveTo>
                    <a:pt x="0" y="0"/>
                  </a:moveTo>
                  <a:lnTo>
                    <a:pt x="1764004" y="0"/>
                  </a:lnTo>
                </a:path>
              </a:pathLst>
            </a:custGeom>
            <a:ln w="3962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9" name="object 169"/>
            <p:cNvSpPr/>
            <p:nvPr/>
          </p:nvSpPr>
          <p:spPr>
            <a:xfrm>
              <a:off x="2648712" y="5367528"/>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0" name="object 170"/>
            <p:cNvSpPr/>
            <p:nvPr/>
          </p:nvSpPr>
          <p:spPr>
            <a:xfrm>
              <a:off x="2648712" y="5334000"/>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1" name="object 171"/>
            <p:cNvSpPr/>
            <p:nvPr/>
          </p:nvSpPr>
          <p:spPr>
            <a:xfrm>
              <a:off x="2612135" y="5404103"/>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2" name="object 172"/>
            <p:cNvSpPr/>
            <p:nvPr/>
          </p:nvSpPr>
          <p:spPr>
            <a:xfrm>
              <a:off x="2612135" y="5294376"/>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73" name="object 173"/>
            <p:cNvPicPr/>
            <p:nvPr/>
          </p:nvPicPr>
          <p:blipFill>
            <a:blip r:embed="rId14" cstate="print"/>
            <a:stretch>
              <a:fillRect/>
            </a:stretch>
          </p:blipFill>
          <p:spPr>
            <a:xfrm>
              <a:off x="2487168" y="5276088"/>
              <a:ext cx="146304" cy="143256"/>
            </a:xfrm>
            <a:prstGeom prst="rect">
              <a:avLst/>
            </a:prstGeom>
          </p:spPr>
        </p:pic>
        <p:sp>
          <p:nvSpPr>
            <p:cNvPr id="174" name="object 174"/>
            <p:cNvSpPr/>
            <p:nvPr/>
          </p:nvSpPr>
          <p:spPr>
            <a:xfrm>
              <a:off x="2487168" y="5276088"/>
              <a:ext cx="146685" cy="143510"/>
            </a:xfrm>
            <a:custGeom>
              <a:avLst/>
              <a:gdLst/>
              <a:ahLst/>
              <a:cxnLst/>
              <a:rect l="l" t="t" r="r" b="b"/>
              <a:pathLst>
                <a:path w="146685" h="143510">
                  <a:moveTo>
                    <a:pt x="146304" y="71628"/>
                  </a:moveTo>
                  <a:lnTo>
                    <a:pt x="140555" y="43746"/>
                  </a:lnTo>
                  <a:lnTo>
                    <a:pt x="124877" y="20978"/>
                  </a:lnTo>
                  <a:lnTo>
                    <a:pt x="101625" y="5628"/>
                  </a:lnTo>
                  <a:lnTo>
                    <a:pt x="73152" y="0"/>
                  </a:lnTo>
                  <a:lnTo>
                    <a:pt x="44678" y="5628"/>
                  </a:lnTo>
                  <a:lnTo>
                    <a:pt x="21426" y="20978"/>
                  </a:lnTo>
                  <a:lnTo>
                    <a:pt x="5748" y="43746"/>
                  </a:lnTo>
                  <a:lnTo>
                    <a:pt x="0" y="71628"/>
                  </a:lnTo>
                  <a:lnTo>
                    <a:pt x="5748" y="99509"/>
                  </a:lnTo>
                  <a:lnTo>
                    <a:pt x="21426" y="122277"/>
                  </a:lnTo>
                  <a:lnTo>
                    <a:pt x="44678" y="137627"/>
                  </a:lnTo>
                  <a:lnTo>
                    <a:pt x="73152" y="143256"/>
                  </a:lnTo>
                  <a:lnTo>
                    <a:pt x="101625" y="137627"/>
                  </a:lnTo>
                  <a:lnTo>
                    <a:pt x="124877" y="122277"/>
                  </a:lnTo>
                  <a:lnTo>
                    <a:pt x="140555" y="99509"/>
                  </a:lnTo>
                  <a:lnTo>
                    <a:pt x="146304" y="71628"/>
                  </a:lnTo>
                  <a:close/>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5" name="object 175"/>
            <p:cNvSpPr/>
            <p:nvPr/>
          </p:nvSpPr>
          <p:spPr>
            <a:xfrm>
              <a:off x="3252216" y="5367528"/>
              <a:ext cx="216535" cy="0"/>
            </a:xfrm>
            <a:custGeom>
              <a:avLst/>
              <a:gdLst/>
              <a:ahLst/>
              <a:cxnLst/>
              <a:rect l="l" t="t" r="r" b="b"/>
              <a:pathLst>
                <a:path w="216535">
                  <a:moveTo>
                    <a:pt x="216408"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6" name="object 176"/>
            <p:cNvSpPr/>
            <p:nvPr/>
          </p:nvSpPr>
          <p:spPr>
            <a:xfrm>
              <a:off x="3252216" y="5334000"/>
              <a:ext cx="216535" cy="0"/>
            </a:xfrm>
            <a:custGeom>
              <a:avLst/>
              <a:gdLst/>
              <a:ahLst/>
              <a:cxnLst/>
              <a:rect l="l" t="t" r="r" b="b"/>
              <a:pathLst>
                <a:path w="216535">
                  <a:moveTo>
                    <a:pt x="216408"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7" name="object 177"/>
            <p:cNvSpPr/>
            <p:nvPr/>
          </p:nvSpPr>
          <p:spPr>
            <a:xfrm>
              <a:off x="3215640" y="5404103"/>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8" name="object 178"/>
            <p:cNvSpPr/>
            <p:nvPr/>
          </p:nvSpPr>
          <p:spPr>
            <a:xfrm>
              <a:off x="3215640" y="5294376"/>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79" name="object 179"/>
            <p:cNvPicPr/>
            <p:nvPr/>
          </p:nvPicPr>
          <p:blipFill>
            <a:blip r:embed="rId15" cstate="print"/>
            <a:stretch>
              <a:fillRect/>
            </a:stretch>
          </p:blipFill>
          <p:spPr>
            <a:xfrm>
              <a:off x="3090672" y="5276088"/>
              <a:ext cx="143256" cy="143256"/>
            </a:xfrm>
            <a:prstGeom prst="rect">
              <a:avLst/>
            </a:prstGeom>
          </p:spPr>
        </p:pic>
        <p:sp>
          <p:nvSpPr>
            <p:cNvPr id="180" name="object 180"/>
            <p:cNvSpPr/>
            <p:nvPr/>
          </p:nvSpPr>
          <p:spPr>
            <a:xfrm>
              <a:off x="3090672" y="5276088"/>
              <a:ext cx="143510" cy="143510"/>
            </a:xfrm>
            <a:custGeom>
              <a:avLst/>
              <a:gdLst/>
              <a:ahLst/>
              <a:cxnLst/>
              <a:rect l="l" t="t" r="r" b="b"/>
              <a:pathLst>
                <a:path w="143510" h="143510">
                  <a:moveTo>
                    <a:pt x="143256" y="71628"/>
                  </a:moveTo>
                  <a:lnTo>
                    <a:pt x="137627" y="43746"/>
                  </a:lnTo>
                  <a:lnTo>
                    <a:pt x="122277" y="20978"/>
                  </a:lnTo>
                  <a:lnTo>
                    <a:pt x="99509" y="5628"/>
                  </a:lnTo>
                  <a:lnTo>
                    <a:pt x="71628" y="0"/>
                  </a:lnTo>
                  <a:lnTo>
                    <a:pt x="43746" y="5628"/>
                  </a:lnTo>
                  <a:lnTo>
                    <a:pt x="20978" y="20978"/>
                  </a:lnTo>
                  <a:lnTo>
                    <a:pt x="5628" y="43746"/>
                  </a:lnTo>
                  <a:lnTo>
                    <a:pt x="0" y="71628"/>
                  </a:lnTo>
                  <a:lnTo>
                    <a:pt x="5628" y="99509"/>
                  </a:lnTo>
                  <a:lnTo>
                    <a:pt x="20978" y="122277"/>
                  </a:lnTo>
                  <a:lnTo>
                    <a:pt x="43746" y="137627"/>
                  </a:lnTo>
                  <a:lnTo>
                    <a:pt x="71628" y="143256"/>
                  </a:lnTo>
                  <a:lnTo>
                    <a:pt x="99509" y="137627"/>
                  </a:lnTo>
                  <a:lnTo>
                    <a:pt x="122277" y="122277"/>
                  </a:lnTo>
                  <a:lnTo>
                    <a:pt x="137627" y="99509"/>
                  </a:lnTo>
                  <a:lnTo>
                    <a:pt x="143256" y="71628"/>
                  </a:lnTo>
                  <a:close/>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1" name="object 181"/>
            <p:cNvSpPr/>
            <p:nvPr/>
          </p:nvSpPr>
          <p:spPr>
            <a:xfrm>
              <a:off x="6336791" y="5394959"/>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2" name="object 182"/>
            <p:cNvSpPr/>
            <p:nvPr/>
          </p:nvSpPr>
          <p:spPr>
            <a:xfrm>
              <a:off x="6336791" y="5361432"/>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3" name="object 183"/>
            <p:cNvSpPr/>
            <p:nvPr/>
          </p:nvSpPr>
          <p:spPr>
            <a:xfrm>
              <a:off x="6373368" y="542848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4" name="object 184"/>
            <p:cNvSpPr/>
            <p:nvPr/>
          </p:nvSpPr>
          <p:spPr>
            <a:xfrm>
              <a:off x="6373368" y="532180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85" name="object 185"/>
            <p:cNvPicPr/>
            <p:nvPr/>
          </p:nvPicPr>
          <p:blipFill>
            <a:blip r:embed="rId16" cstate="print"/>
            <a:stretch>
              <a:fillRect/>
            </a:stretch>
          </p:blipFill>
          <p:spPr>
            <a:xfrm>
              <a:off x="6568439" y="5300471"/>
              <a:ext cx="143255" cy="146304"/>
            </a:xfrm>
            <a:prstGeom prst="rect">
              <a:avLst/>
            </a:prstGeom>
          </p:spPr>
        </p:pic>
        <p:sp>
          <p:nvSpPr>
            <p:cNvPr id="186" name="object 186"/>
            <p:cNvSpPr/>
            <p:nvPr/>
          </p:nvSpPr>
          <p:spPr>
            <a:xfrm>
              <a:off x="6568439" y="5300471"/>
              <a:ext cx="143510" cy="146685"/>
            </a:xfrm>
            <a:custGeom>
              <a:avLst/>
              <a:gdLst/>
              <a:ahLst/>
              <a:cxnLst/>
              <a:rect l="l" t="t" r="r" b="b"/>
              <a:pathLst>
                <a:path w="143509" h="146685">
                  <a:moveTo>
                    <a:pt x="0" y="73151"/>
                  </a:moveTo>
                  <a:lnTo>
                    <a:pt x="5628" y="44678"/>
                  </a:lnTo>
                  <a:lnTo>
                    <a:pt x="20978" y="21426"/>
                  </a:lnTo>
                  <a:lnTo>
                    <a:pt x="43746" y="5748"/>
                  </a:lnTo>
                  <a:lnTo>
                    <a:pt x="71628" y="0"/>
                  </a:lnTo>
                  <a:lnTo>
                    <a:pt x="99509" y="5748"/>
                  </a:lnTo>
                  <a:lnTo>
                    <a:pt x="122277" y="21426"/>
                  </a:lnTo>
                  <a:lnTo>
                    <a:pt x="137627" y="44678"/>
                  </a:lnTo>
                  <a:lnTo>
                    <a:pt x="143256" y="73151"/>
                  </a:lnTo>
                  <a:lnTo>
                    <a:pt x="137627" y="101625"/>
                  </a:lnTo>
                  <a:lnTo>
                    <a:pt x="122277" y="124877"/>
                  </a:lnTo>
                  <a:lnTo>
                    <a:pt x="99509" y="140555"/>
                  </a:lnTo>
                  <a:lnTo>
                    <a:pt x="71628" y="146303"/>
                  </a:lnTo>
                  <a:lnTo>
                    <a:pt x="43746" y="140555"/>
                  </a:lnTo>
                  <a:lnTo>
                    <a:pt x="20978" y="124877"/>
                  </a:lnTo>
                  <a:lnTo>
                    <a:pt x="5628" y="101625"/>
                  </a:lnTo>
                  <a:lnTo>
                    <a:pt x="0" y="73151"/>
                  </a:lnTo>
                  <a:close/>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7" name="object 187"/>
            <p:cNvSpPr/>
            <p:nvPr/>
          </p:nvSpPr>
          <p:spPr>
            <a:xfrm>
              <a:off x="7040879" y="5394959"/>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8" name="object 188"/>
            <p:cNvSpPr/>
            <p:nvPr/>
          </p:nvSpPr>
          <p:spPr>
            <a:xfrm>
              <a:off x="7040879" y="5361432"/>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9" name="object 189"/>
            <p:cNvSpPr/>
            <p:nvPr/>
          </p:nvSpPr>
          <p:spPr>
            <a:xfrm>
              <a:off x="7077456" y="542848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0" name="object 190"/>
            <p:cNvSpPr/>
            <p:nvPr/>
          </p:nvSpPr>
          <p:spPr>
            <a:xfrm>
              <a:off x="7077456" y="532180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91" name="object 191"/>
            <p:cNvPicPr/>
            <p:nvPr/>
          </p:nvPicPr>
          <p:blipFill>
            <a:blip r:embed="rId17" cstate="print"/>
            <a:stretch>
              <a:fillRect/>
            </a:stretch>
          </p:blipFill>
          <p:spPr>
            <a:xfrm>
              <a:off x="7275575" y="5300471"/>
              <a:ext cx="143255" cy="146304"/>
            </a:xfrm>
            <a:prstGeom prst="rect">
              <a:avLst/>
            </a:prstGeom>
          </p:spPr>
        </p:pic>
        <p:sp>
          <p:nvSpPr>
            <p:cNvPr id="192" name="object 192"/>
            <p:cNvSpPr/>
            <p:nvPr/>
          </p:nvSpPr>
          <p:spPr>
            <a:xfrm>
              <a:off x="7275575" y="5300471"/>
              <a:ext cx="143510" cy="146685"/>
            </a:xfrm>
            <a:custGeom>
              <a:avLst/>
              <a:gdLst/>
              <a:ahLst/>
              <a:cxnLst/>
              <a:rect l="l" t="t" r="r" b="b"/>
              <a:pathLst>
                <a:path w="143509" h="146685">
                  <a:moveTo>
                    <a:pt x="0" y="73151"/>
                  </a:moveTo>
                  <a:lnTo>
                    <a:pt x="5628" y="44678"/>
                  </a:lnTo>
                  <a:lnTo>
                    <a:pt x="20978" y="21426"/>
                  </a:lnTo>
                  <a:lnTo>
                    <a:pt x="43746" y="5748"/>
                  </a:lnTo>
                  <a:lnTo>
                    <a:pt x="71628" y="0"/>
                  </a:lnTo>
                  <a:lnTo>
                    <a:pt x="99509" y="5748"/>
                  </a:lnTo>
                  <a:lnTo>
                    <a:pt x="122277" y="21426"/>
                  </a:lnTo>
                  <a:lnTo>
                    <a:pt x="137627" y="44678"/>
                  </a:lnTo>
                  <a:lnTo>
                    <a:pt x="143256" y="73151"/>
                  </a:lnTo>
                  <a:lnTo>
                    <a:pt x="137627" y="101625"/>
                  </a:lnTo>
                  <a:lnTo>
                    <a:pt x="122277" y="124877"/>
                  </a:lnTo>
                  <a:lnTo>
                    <a:pt x="99509" y="140555"/>
                  </a:lnTo>
                  <a:lnTo>
                    <a:pt x="71628" y="146303"/>
                  </a:lnTo>
                  <a:lnTo>
                    <a:pt x="43746" y="140555"/>
                  </a:lnTo>
                  <a:lnTo>
                    <a:pt x="20978" y="124877"/>
                  </a:lnTo>
                  <a:lnTo>
                    <a:pt x="5628" y="101625"/>
                  </a:lnTo>
                  <a:lnTo>
                    <a:pt x="0" y="73151"/>
                  </a:lnTo>
                  <a:close/>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3" name="object 193"/>
            <p:cNvSpPr/>
            <p:nvPr/>
          </p:nvSpPr>
          <p:spPr>
            <a:xfrm>
              <a:off x="1426462" y="5650991"/>
              <a:ext cx="2987040" cy="116205"/>
            </a:xfrm>
            <a:custGeom>
              <a:avLst/>
              <a:gdLst/>
              <a:ahLst/>
              <a:cxnLst/>
              <a:rect l="l" t="t" r="r" b="b"/>
              <a:pathLst>
                <a:path w="2987040" h="116204">
                  <a:moveTo>
                    <a:pt x="2967736" y="0"/>
                  </a:moveTo>
                  <a:lnTo>
                    <a:pt x="19303" y="0"/>
                  </a:lnTo>
                  <a:lnTo>
                    <a:pt x="0" y="19304"/>
                  </a:lnTo>
                  <a:lnTo>
                    <a:pt x="0" y="115824"/>
                  </a:lnTo>
                  <a:lnTo>
                    <a:pt x="2987040" y="115824"/>
                  </a:lnTo>
                  <a:lnTo>
                    <a:pt x="2987040" y="19304"/>
                  </a:lnTo>
                  <a:lnTo>
                    <a:pt x="2967736" y="0"/>
                  </a:lnTo>
                  <a:close/>
                </a:path>
              </a:pathLst>
            </a:custGeom>
            <a:solidFill>
              <a:srgbClr val="639B3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4" name="object 194"/>
            <p:cNvSpPr/>
            <p:nvPr/>
          </p:nvSpPr>
          <p:spPr>
            <a:xfrm>
              <a:off x="1426462" y="5650991"/>
              <a:ext cx="2987040" cy="116205"/>
            </a:xfrm>
            <a:custGeom>
              <a:avLst/>
              <a:gdLst/>
              <a:ahLst/>
              <a:cxnLst/>
              <a:rect l="l" t="t" r="r" b="b"/>
              <a:pathLst>
                <a:path w="2987040" h="116204">
                  <a:moveTo>
                    <a:pt x="19303" y="0"/>
                  </a:moveTo>
                  <a:lnTo>
                    <a:pt x="2967736" y="0"/>
                  </a:lnTo>
                  <a:lnTo>
                    <a:pt x="2987040" y="19304"/>
                  </a:lnTo>
                  <a:lnTo>
                    <a:pt x="2987040" y="115824"/>
                  </a:lnTo>
                  <a:lnTo>
                    <a:pt x="0" y="115824"/>
                  </a:lnTo>
                  <a:lnTo>
                    <a:pt x="0" y="19304"/>
                  </a:lnTo>
                  <a:lnTo>
                    <a:pt x="19303" y="0"/>
                  </a:lnTo>
                  <a:close/>
                </a:path>
              </a:pathLst>
            </a:custGeom>
            <a:ln w="24384">
              <a:solidFill>
                <a:srgbClr val="639B3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5" name="object 195"/>
            <p:cNvSpPr/>
            <p:nvPr/>
          </p:nvSpPr>
          <p:spPr>
            <a:xfrm>
              <a:off x="5367527" y="5650991"/>
              <a:ext cx="3167380" cy="116205"/>
            </a:xfrm>
            <a:custGeom>
              <a:avLst/>
              <a:gdLst/>
              <a:ahLst/>
              <a:cxnLst/>
              <a:rect l="l" t="t" r="r" b="b"/>
              <a:pathLst>
                <a:path w="3167379" h="116204">
                  <a:moveTo>
                    <a:pt x="3147567" y="0"/>
                  </a:moveTo>
                  <a:lnTo>
                    <a:pt x="19303" y="0"/>
                  </a:lnTo>
                  <a:lnTo>
                    <a:pt x="0" y="19304"/>
                  </a:lnTo>
                  <a:lnTo>
                    <a:pt x="0" y="115824"/>
                  </a:lnTo>
                  <a:lnTo>
                    <a:pt x="3166872" y="115824"/>
                  </a:lnTo>
                  <a:lnTo>
                    <a:pt x="3166872" y="19304"/>
                  </a:lnTo>
                  <a:lnTo>
                    <a:pt x="3147567" y="0"/>
                  </a:lnTo>
                  <a:close/>
                </a:path>
              </a:pathLst>
            </a:custGeom>
            <a:solidFill>
              <a:srgbClr val="639B3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6" name="object 196"/>
            <p:cNvSpPr/>
            <p:nvPr/>
          </p:nvSpPr>
          <p:spPr>
            <a:xfrm>
              <a:off x="5367529" y="5650991"/>
              <a:ext cx="3167380" cy="116205"/>
            </a:xfrm>
            <a:custGeom>
              <a:avLst/>
              <a:gdLst/>
              <a:ahLst/>
              <a:cxnLst/>
              <a:rect l="l" t="t" r="r" b="b"/>
              <a:pathLst>
                <a:path w="3167379" h="116204">
                  <a:moveTo>
                    <a:pt x="19303" y="0"/>
                  </a:moveTo>
                  <a:lnTo>
                    <a:pt x="3147567" y="0"/>
                  </a:lnTo>
                  <a:lnTo>
                    <a:pt x="3166872" y="19304"/>
                  </a:lnTo>
                  <a:lnTo>
                    <a:pt x="3166872" y="115824"/>
                  </a:lnTo>
                  <a:lnTo>
                    <a:pt x="0" y="115824"/>
                  </a:lnTo>
                  <a:lnTo>
                    <a:pt x="0" y="19304"/>
                  </a:lnTo>
                  <a:lnTo>
                    <a:pt x="19303" y="0"/>
                  </a:lnTo>
                  <a:close/>
                </a:path>
              </a:pathLst>
            </a:custGeom>
            <a:ln w="24384">
              <a:solidFill>
                <a:srgbClr val="639B3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7" name="object 197"/>
            <p:cNvSpPr/>
            <p:nvPr/>
          </p:nvSpPr>
          <p:spPr>
            <a:xfrm>
              <a:off x="4039891" y="2795016"/>
              <a:ext cx="765810" cy="2007235"/>
            </a:xfrm>
            <a:custGeom>
              <a:avLst/>
              <a:gdLst/>
              <a:ahLst/>
              <a:cxnLst/>
              <a:rect l="l" t="t" r="r" b="b"/>
              <a:pathLst>
                <a:path w="765810" h="2007235">
                  <a:moveTo>
                    <a:pt x="765301" y="0"/>
                  </a:moveTo>
                  <a:lnTo>
                    <a:pt x="0" y="2006904"/>
                  </a:lnTo>
                </a:path>
              </a:pathLst>
            </a:custGeom>
            <a:ln w="18288">
              <a:solidFill>
                <a:srgbClr val="CC00C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8" name="object 198"/>
            <p:cNvSpPr/>
            <p:nvPr/>
          </p:nvSpPr>
          <p:spPr>
            <a:xfrm>
              <a:off x="4008810" y="4776473"/>
              <a:ext cx="71755" cy="85090"/>
            </a:xfrm>
            <a:custGeom>
              <a:avLst/>
              <a:gdLst/>
              <a:ahLst/>
              <a:cxnLst/>
              <a:rect l="l" t="t" r="r" b="b"/>
              <a:pathLst>
                <a:path w="71754" h="85089">
                  <a:moveTo>
                    <a:pt x="0" y="0"/>
                  </a:moveTo>
                  <a:lnTo>
                    <a:pt x="8458" y="84772"/>
                  </a:lnTo>
                  <a:lnTo>
                    <a:pt x="71196" y="27152"/>
                  </a:lnTo>
                  <a:lnTo>
                    <a:pt x="0" y="0"/>
                  </a:lnTo>
                  <a:close/>
                </a:path>
              </a:pathLst>
            </a:custGeom>
            <a:solidFill>
              <a:srgbClr val="CC00C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9" name="object 199"/>
            <p:cNvSpPr/>
            <p:nvPr/>
          </p:nvSpPr>
          <p:spPr>
            <a:xfrm>
              <a:off x="5001768" y="2990088"/>
              <a:ext cx="662305" cy="1812925"/>
            </a:xfrm>
            <a:custGeom>
              <a:avLst/>
              <a:gdLst/>
              <a:ahLst/>
              <a:cxnLst/>
              <a:rect l="l" t="t" r="r" b="b"/>
              <a:pathLst>
                <a:path w="662304" h="1812925">
                  <a:moveTo>
                    <a:pt x="0" y="0"/>
                  </a:moveTo>
                  <a:lnTo>
                    <a:pt x="662279" y="1812569"/>
                  </a:lnTo>
                </a:path>
              </a:pathLst>
            </a:custGeom>
            <a:ln w="18288">
              <a:solidFill>
                <a:srgbClr val="CC00C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0" name="object 200"/>
            <p:cNvSpPr/>
            <p:nvPr/>
          </p:nvSpPr>
          <p:spPr>
            <a:xfrm>
              <a:off x="5623905" y="4777648"/>
              <a:ext cx="71755" cy="85090"/>
            </a:xfrm>
            <a:custGeom>
              <a:avLst/>
              <a:gdLst/>
              <a:ahLst/>
              <a:cxnLst/>
              <a:rect l="l" t="t" r="r" b="b"/>
              <a:pathLst>
                <a:path w="71754" h="85089">
                  <a:moveTo>
                    <a:pt x="71577" y="0"/>
                  </a:moveTo>
                  <a:lnTo>
                    <a:pt x="0" y="26149"/>
                  </a:lnTo>
                  <a:lnTo>
                    <a:pt x="61937" y="84645"/>
                  </a:lnTo>
                  <a:lnTo>
                    <a:pt x="71577" y="0"/>
                  </a:lnTo>
                  <a:close/>
                </a:path>
              </a:pathLst>
            </a:custGeom>
            <a:solidFill>
              <a:srgbClr val="CC00C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01" name="object 201"/>
            <p:cNvPicPr/>
            <p:nvPr/>
          </p:nvPicPr>
          <p:blipFill>
            <a:blip r:embed="rId18" cstate="print"/>
            <a:stretch>
              <a:fillRect/>
            </a:stretch>
          </p:blipFill>
          <p:spPr>
            <a:xfrm>
              <a:off x="5916168" y="4956048"/>
              <a:ext cx="615696" cy="252983"/>
            </a:xfrm>
            <a:prstGeom prst="rect">
              <a:avLst/>
            </a:prstGeom>
          </p:spPr>
        </p:pic>
        <p:pic>
          <p:nvPicPr>
            <p:cNvPr id="202" name="object 202"/>
            <p:cNvPicPr/>
            <p:nvPr/>
          </p:nvPicPr>
          <p:blipFill>
            <a:blip r:embed="rId19" cstate="print"/>
            <a:stretch>
              <a:fillRect/>
            </a:stretch>
          </p:blipFill>
          <p:spPr>
            <a:xfrm>
              <a:off x="6126479" y="4852416"/>
              <a:ext cx="207263" cy="114604"/>
            </a:xfrm>
            <a:prstGeom prst="rect">
              <a:avLst/>
            </a:prstGeom>
          </p:spPr>
        </p:pic>
        <p:pic>
          <p:nvPicPr>
            <p:cNvPr id="203" name="object 203"/>
            <p:cNvPicPr/>
            <p:nvPr/>
          </p:nvPicPr>
          <p:blipFill>
            <a:blip r:embed="rId20" cstate="print"/>
            <a:stretch>
              <a:fillRect/>
            </a:stretch>
          </p:blipFill>
          <p:spPr>
            <a:xfrm>
              <a:off x="6425184" y="4916423"/>
              <a:ext cx="24371" cy="36557"/>
            </a:xfrm>
            <a:prstGeom prst="rect">
              <a:avLst/>
            </a:prstGeom>
          </p:spPr>
        </p:pic>
        <p:sp>
          <p:nvSpPr>
            <p:cNvPr id="204" name="object 204"/>
            <p:cNvSpPr/>
            <p:nvPr/>
          </p:nvSpPr>
          <p:spPr>
            <a:xfrm>
              <a:off x="6425183" y="4916423"/>
              <a:ext cx="24765" cy="36830"/>
            </a:xfrm>
            <a:custGeom>
              <a:avLst/>
              <a:gdLst/>
              <a:ahLst/>
              <a:cxnLst/>
              <a:rect l="l" t="t" r="r" b="b"/>
              <a:pathLst>
                <a:path w="24764" h="36829">
                  <a:moveTo>
                    <a:pt x="0" y="0"/>
                  </a:moveTo>
                  <a:lnTo>
                    <a:pt x="24384" y="0"/>
                  </a:lnTo>
                  <a:lnTo>
                    <a:pt x="24384" y="36575"/>
                  </a:lnTo>
                  <a:lnTo>
                    <a:pt x="0" y="36575"/>
                  </a:lnTo>
                  <a:lnTo>
                    <a:pt x="0" y="0"/>
                  </a:lnTo>
                  <a:close/>
                </a:path>
              </a:pathLst>
            </a:custGeom>
            <a:ln w="6096">
              <a:solidFill>
                <a:srgbClr val="585858"/>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5" name="object 205"/>
            <p:cNvSpPr/>
            <p:nvPr/>
          </p:nvSpPr>
          <p:spPr>
            <a:xfrm>
              <a:off x="6391035" y="4855519"/>
              <a:ext cx="83820" cy="83185"/>
            </a:xfrm>
            <a:custGeom>
              <a:avLst/>
              <a:gdLst/>
              <a:ahLst/>
              <a:cxnLst/>
              <a:rect l="l" t="t" r="r" b="b"/>
              <a:pathLst>
                <a:path w="83820" h="83185">
                  <a:moveTo>
                    <a:pt x="46631" y="0"/>
                  </a:moveTo>
                  <a:lnTo>
                    <a:pt x="30597" y="1030"/>
                  </a:lnTo>
                  <a:lnTo>
                    <a:pt x="16183" y="7968"/>
                  </a:lnTo>
                  <a:lnTo>
                    <a:pt x="5229" y="20332"/>
                  </a:lnTo>
                  <a:lnTo>
                    <a:pt x="0" y="36002"/>
                  </a:lnTo>
                  <a:lnTo>
                    <a:pt x="1197" y="51955"/>
                  </a:lnTo>
                  <a:lnTo>
                    <a:pt x="8319" y="66356"/>
                  </a:lnTo>
                  <a:lnTo>
                    <a:pt x="20863" y="77368"/>
                  </a:lnTo>
                  <a:lnTo>
                    <a:pt x="36682" y="82728"/>
                  </a:lnTo>
                  <a:lnTo>
                    <a:pt x="52719" y="81697"/>
                  </a:lnTo>
                  <a:lnTo>
                    <a:pt x="67135" y="74759"/>
                  </a:lnTo>
                  <a:lnTo>
                    <a:pt x="78089" y="62395"/>
                  </a:lnTo>
                  <a:lnTo>
                    <a:pt x="83317" y="46727"/>
                  </a:lnTo>
                  <a:lnTo>
                    <a:pt x="82115" y="30777"/>
                  </a:lnTo>
                  <a:lnTo>
                    <a:pt x="74989" y="16377"/>
                  </a:lnTo>
                  <a:lnTo>
                    <a:pt x="62443" y="5359"/>
                  </a:lnTo>
                  <a:lnTo>
                    <a:pt x="46631"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6" name="object 206"/>
            <p:cNvSpPr/>
            <p:nvPr/>
          </p:nvSpPr>
          <p:spPr>
            <a:xfrm>
              <a:off x="6391035" y="4855518"/>
              <a:ext cx="83820" cy="83185"/>
            </a:xfrm>
            <a:custGeom>
              <a:avLst/>
              <a:gdLst/>
              <a:ahLst/>
              <a:cxnLst/>
              <a:rect l="l" t="t" r="r" b="b"/>
              <a:pathLst>
                <a:path w="83820" h="83185">
                  <a:moveTo>
                    <a:pt x="5229" y="20332"/>
                  </a:moveTo>
                  <a:lnTo>
                    <a:pt x="16183" y="7968"/>
                  </a:lnTo>
                  <a:lnTo>
                    <a:pt x="30597" y="1030"/>
                  </a:lnTo>
                  <a:lnTo>
                    <a:pt x="46631" y="0"/>
                  </a:lnTo>
                  <a:lnTo>
                    <a:pt x="62443" y="5359"/>
                  </a:lnTo>
                  <a:lnTo>
                    <a:pt x="74989" y="16377"/>
                  </a:lnTo>
                  <a:lnTo>
                    <a:pt x="82115" y="30777"/>
                  </a:lnTo>
                  <a:lnTo>
                    <a:pt x="83317" y="46727"/>
                  </a:lnTo>
                  <a:lnTo>
                    <a:pt x="78089" y="62395"/>
                  </a:lnTo>
                  <a:lnTo>
                    <a:pt x="67135" y="74759"/>
                  </a:lnTo>
                  <a:lnTo>
                    <a:pt x="52719" y="81697"/>
                  </a:lnTo>
                  <a:lnTo>
                    <a:pt x="36682" y="82728"/>
                  </a:lnTo>
                  <a:lnTo>
                    <a:pt x="20863" y="77368"/>
                  </a:lnTo>
                  <a:lnTo>
                    <a:pt x="8319" y="66356"/>
                  </a:lnTo>
                  <a:lnTo>
                    <a:pt x="1197" y="51955"/>
                  </a:lnTo>
                  <a:lnTo>
                    <a:pt x="0" y="36002"/>
                  </a:lnTo>
                  <a:lnTo>
                    <a:pt x="5229" y="20332"/>
                  </a:lnTo>
                  <a:close/>
                </a:path>
              </a:pathLst>
            </a:custGeom>
            <a:ln w="6350">
              <a:solidFill>
                <a:srgbClr val="A6A6A6"/>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07" name="object 207"/>
            <p:cNvPicPr/>
            <p:nvPr/>
          </p:nvPicPr>
          <p:blipFill>
            <a:blip r:embed="rId21" cstate="print"/>
            <a:stretch>
              <a:fillRect/>
            </a:stretch>
          </p:blipFill>
          <p:spPr>
            <a:xfrm>
              <a:off x="6394949" y="4859633"/>
              <a:ext cx="69914" cy="72367"/>
            </a:xfrm>
            <a:prstGeom prst="rect">
              <a:avLst/>
            </a:prstGeom>
          </p:spPr>
        </p:pic>
        <p:sp>
          <p:nvSpPr>
            <p:cNvPr id="208" name="object 208"/>
            <p:cNvSpPr/>
            <p:nvPr/>
          </p:nvSpPr>
          <p:spPr>
            <a:xfrm>
              <a:off x="6394949" y="4859633"/>
              <a:ext cx="70485" cy="72390"/>
            </a:xfrm>
            <a:custGeom>
              <a:avLst/>
              <a:gdLst/>
              <a:ahLst/>
              <a:cxnLst/>
              <a:rect l="l" t="t" r="r" b="b"/>
              <a:pathLst>
                <a:path w="70485" h="72389">
                  <a:moveTo>
                    <a:pt x="4801" y="18771"/>
                  </a:moveTo>
                  <a:lnTo>
                    <a:pt x="14341" y="7717"/>
                  </a:lnTo>
                  <a:lnTo>
                    <a:pt x="26661" y="1304"/>
                  </a:lnTo>
                  <a:lnTo>
                    <a:pt x="40194" y="0"/>
                  </a:lnTo>
                  <a:lnTo>
                    <a:pt x="53378" y="4268"/>
                  </a:lnTo>
                  <a:lnTo>
                    <a:pt x="63672" y="13552"/>
                  </a:lnTo>
                  <a:lnTo>
                    <a:pt x="69309" y="25926"/>
                  </a:lnTo>
                  <a:lnTo>
                    <a:pt x="69914" y="39803"/>
                  </a:lnTo>
                  <a:lnTo>
                    <a:pt x="65113" y="53595"/>
                  </a:lnTo>
                  <a:lnTo>
                    <a:pt x="55573" y="64650"/>
                  </a:lnTo>
                  <a:lnTo>
                    <a:pt x="43253" y="71062"/>
                  </a:lnTo>
                  <a:lnTo>
                    <a:pt x="29719" y="72367"/>
                  </a:lnTo>
                  <a:lnTo>
                    <a:pt x="16535" y="68098"/>
                  </a:lnTo>
                  <a:lnTo>
                    <a:pt x="6242" y="58809"/>
                  </a:lnTo>
                  <a:lnTo>
                    <a:pt x="605" y="46435"/>
                  </a:lnTo>
                  <a:lnTo>
                    <a:pt x="0" y="32562"/>
                  </a:lnTo>
                  <a:lnTo>
                    <a:pt x="4801" y="18771"/>
                  </a:lnTo>
                  <a:close/>
                </a:path>
              </a:pathLst>
            </a:custGeom>
            <a:ln w="6350">
              <a:solidFill>
                <a:srgbClr val="585858"/>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9" name="object 209"/>
            <p:cNvSpPr/>
            <p:nvPr/>
          </p:nvSpPr>
          <p:spPr>
            <a:xfrm>
              <a:off x="6384506" y="4871549"/>
              <a:ext cx="45720" cy="29845"/>
            </a:xfrm>
            <a:custGeom>
              <a:avLst/>
              <a:gdLst/>
              <a:ahLst/>
              <a:cxnLst/>
              <a:rect l="l" t="t" r="r" b="b"/>
              <a:pathLst>
                <a:path w="45720" h="29845">
                  <a:moveTo>
                    <a:pt x="4076" y="0"/>
                  </a:moveTo>
                  <a:lnTo>
                    <a:pt x="1930" y="571"/>
                  </a:lnTo>
                  <a:lnTo>
                    <a:pt x="0" y="3937"/>
                  </a:lnTo>
                  <a:lnTo>
                    <a:pt x="571" y="6083"/>
                  </a:lnTo>
                  <a:lnTo>
                    <a:pt x="41592" y="29768"/>
                  </a:lnTo>
                  <a:lnTo>
                    <a:pt x="43738" y="29184"/>
                  </a:lnTo>
                  <a:lnTo>
                    <a:pt x="45681" y="25831"/>
                  </a:lnTo>
                  <a:lnTo>
                    <a:pt x="45097" y="23685"/>
                  </a:lnTo>
                  <a:lnTo>
                    <a:pt x="4076" y="0"/>
                  </a:lnTo>
                  <a:close/>
                </a:path>
              </a:pathLst>
            </a:custGeom>
            <a:solidFill>
              <a:srgbClr val="C0C0C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0" name="object 210"/>
            <p:cNvSpPr/>
            <p:nvPr/>
          </p:nvSpPr>
          <p:spPr>
            <a:xfrm>
              <a:off x="6384506" y="4871548"/>
              <a:ext cx="45720" cy="29845"/>
            </a:xfrm>
            <a:custGeom>
              <a:avLst/>
              <a:gdLst/>
              <a:ahLst/>
              <a:cxnLst/>
              <a:rect l="l" t="t" r="r" b="b"/>
              <a:pathLst>
                <a:path w="45720" h="29845">
                  <a:moveTo>
                    <a:pt x="2247" y="7048"/>
                  </a:moveTo>
                  <a:lnTo>
                    <a:pt x="571" y="6083"/>
                  </a:lnTo>
                  <a:lnTo>
                    <a:pt x="0" y="3937"/>
                  </a:lnTo>
                  <a:lnTo>
                    <a:pt x="965" y="2260"/>
                  </a:lnTo>
                  <a:lnTo>
                    <a:pt x="1930" y="571"/>
                  </a:lnTo>
                  <a:lnTo>
                    <a:pt x="4076" y="0"/>
                  </a:lnTo>
                  <a:lnTo>
                    <a:pt x="5753" y="965"/>
                  </a:lnTo>
                  <a:lnTo>
                    <a:pt x="43421" y="22720"/>
                  </a:lnTo>
                  <a:lnTo>
                    <a:pt x="45097" y="23685"/>
                  </a:lnTo>
                  <a:lnTo>
                    <a:pt x="45681" y="25831"/>
                  </a:lnTo>
                  <a:lnTo>
                    <a:pt x="44704" y="27508"/>
                  </a:lnTo>
                  <a:lnTo>
                    <a:pt x="43738" y="29184"/>
                  </a:lnTo>
                  <a:lnTo>
                    <a:pt x="41592" y="29768"/>
                  </a:lnTo>
                  <a:lnTo>
                    <a:pt x="39916" y="28790"/>
                  </a:lnTo>
                  <a:lnTo>
                    <a:pt x="2247" y="7048"/>
                  </a:lnTo>
                  <a:close/>
                </a:path>
              </a:pathLst>
            </a:custGeom>
            <a:ln w="6350">
              <a:solidFill>
                <a:srgbClr val="7E7E7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1" name="object 211"/>
            <p:cNvSpPr/>
            <p:nvPr/>
          </p:nvSpPr>
          <p:spPr>
            <a:xfrm>
              <a:off x="6416039" y="4943855"/>
              <a:ext cx="43180" cy="15240"/>
            </a:xfrm>
            <a:custGeom>
              <a:avLst/>
              <a:gdLst/>
              <a:ahLst/>
              <a:cxnLst/>
              <a:rect l="l" t="t" r="r" b="b"/>
              <a:pathLst>
                <a:path w="43179" h="15239">
                  <a:moveTo>
                    <a:pt x="42672" y="0"/>
                  </a:moveTo>
                  <a:lnTo>
                    <a:pt x="0" y="0"/>
                  </a:lnTo>
                  <a:lnTo>
                    <a:pt x="0" y="15240"/>
                  </a:lnTo>
                  <a:lnTo>
                    <a:pt x="42672" y="15240"/>
                  </a:lnTo>
                  <a:lnTo>
                    <a:pt x="4267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2" name="object 212"/>
            <p:cNvSpPr/>
            <p:nvPr/>
          </p:nvSpPr>
          <p:spPr>
            <a:xfrm>
              <a:off x="6416039" y="4943855"/>
              <a:ext cx="43180" cy="15240"/>
            </a:xfrm>
            <a:custGeom>
              <a:avLst/>
              <a:gdLst/>
              <a:ahLst/>
              <a:cxnLst/>
              <a:rect l="l" t="t" r="r" b="b"/>
              <a:pathLst>
                <a:path w="43179" h="15239">
                  <a:moveTo>
                    <a:pt x="0" y="0"/>
                  </a:moveTo>
                  <a:lnTo>
                    <a:pt x="42672" y="0"/>
                  </a:lnTo>
                  <a:lnTo>
                    <a:pt x="42672" y="15240"/>
                  </a:lnTo>
                  <a:lnTo>
                    <a:pt x="0" y="15240"/>
                  </a:lnTo>
                  <a:lnTo>
                    <a:pt x="0" y="0"/>
                  </a:lnTo>
                  <a:close/>
                </a:path>
              </a:pathLst>
            </a:custGeom>
            <a:ln w="6096">
              <a:solidFill>
                <a:srgbClr val="BEBEB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3" name="object 213"/>
            <p:cNvSpPr/>
            <p:nvPr/>
          </p:nvSpPr>
          <p:spPr>
            <a:xfrm>
              <a:off x="6406896" y="4953000"/>
              <a:ext cx="61594" cy="12700"/>
            </a:xfrm>
            <a:custGeom>
              <a:avLst/>
              <a:gdLst/>
              <a:ahLst/>
              <a:cxnLst/>
              <a:rect l="l" t="t" r="r" b="b"/>
              <a:pathLst>
                <a:path w="61595" h="12700">
                  <a:moveTo>
                    <a:pt x="60972" y="0"/>
                  </a:moveTo>
                  <a:lnTo>
                    <a:pt x="0" y="0"/>
                  </a:lnTo>
                  <a:lnTo>
                    <a:pt x="0" y="12192"/>
                  </a:lnTo>
                  <a:lnTo>
                    <a:pt x="60972" y="12192"/>
                  </a:lnTo>
                  <a:lnTo>
                    <a:pt x="6097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4" name="object 214"/>
            <p:cNvSpPr/>
            <p:nvPr/>
          </p:nvSpPr>
          <p:spPr>
            <a:xfrm>
              <a:off x="6406896" y="4953000"/>
              <a:ext cx="60960" cy="12700"/>
            </a:xfrm>
            <a:custGeom>
              <a:avLst/>
              <a:gdLst/>
              <a:ahLst/>
              <a:cxnLst/>
              <a:rect l="l" t="t" r="r" b="b"/>
              <a:pathLst>
                <a:path w="60960" h="12700">
                  <a:moveTo>
                    <a:pt x="0" y="0"/>
                  </a:moveTo>
                  <a:lnTo>
                    <a:pt x="60960" y="0"/>
                  </a:lnTo>
                  <a:lnTo>
                    <a:pt x="60960" y="12192"/>
                  </a:lnTo>
                  <a:lnTo>
                    <a:pt x="0" y="12192"/>
                  </a:lnTo>
                  <a:lnTo>
                    <a:pt x="0" y="0"/>
                  </a:lnTo>
                  <a:close/>
                </a:path>
              </a:pathLst>
            </a:custGeom>
            <a:ln w="6096">
              <a:solidFill>
                <a:srgbClr val="BEBEB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5" name="object 215"/>
            <p:cNvSpPr/>
            <p:nvPr/>
          </p:nvSpPr>
          <p:spPr>
            <a:xfrm>
              <a:off x="4031602" y="428329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6" name="object 216"/>
            <p:cNvSpPr/>
            <p:nvPr/>
          </p:nvSpPr>
          <p:spPr>
            <a:xfrm>
              <a:off x="4001998" y="4270180"/>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7" name="object 217"/>
            <p:cNvSpPr/>
            <p:nvPr/>
          </p:nvSpPr>
          <p:spPr>
            <a:xfrm>
              <a:off x="4049932" y="4330804"/>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8" name="object 218"/>
            <p:cNvSpPr/>
            <p:nvPr/>
          </p:nvSpPr>
          <p:spPr>
            <a:xfrm>
              <a:off x="3951192" y="4287019"/>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19" name="object 219"/>
            <p:cNvPicPr/>
            <p:nvPr/>
          </p:nvPicPr>
          <p:blipFill>
            <a:blip r:embed="rId22" cstate="print"/>
            <a:stretch>
              <a:fillRect/>
            </a:stretch>
          </p:blipFill>
          <p:spPr>
            <a:xfrm>
              <a:off x="3905401" y="4481385"/>
              <a:ext cx="144017" cy="144017"/>
            </a:xfrm>
            <a:prstGeom prst="rect">
              <a:avLst/>
            </a:prstGeom>
          </p:spPr>
        </p:pic>
        <p:sp>
          <p:nvSpPr>
            <p:cNvPr id="220" name="object 220"/>
            <p:cNvSpPr/>
            <p:nvPr/>
          </p:nvSpPr>
          <p:spPr>
            <a:xfrm>
              <a:off x="3905401" y="4481385"/>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1" name="object 221"/>
            <p:cNvSpPr/>
            <p:nvPr/>
          </p:nvSpPr>
          <p:spPr>
            <a:xfrm>
              <a:off x="4232802" y="3701122"/>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2" name="object 222"/>
            <p:cNvSpPr/>
            <p:nvPr/>
          </p:nvSpPr>
          <p:spPr>
            <a:xfrm>
              <a:off x="4203198" y="3688005"/>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3" name="object 223"/>
            <p:cNvSpPr/>
            <p:nvPr/>
          </p:nvSpPr>
          <p:spPr>
            <a:xfrm>
              <a:off x="4251130" y="374862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4" name="object 224"/>
            <p:cNvSpPr/>
            <p:nvPr/>
          </p:nvSpPr>
          <p:spPr>
            <a:xfrm>
              <a:off x="4152390" y="3704844"/>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25" name="object 225"/>
            <p:cNvPicPr/>
            <p:nvPr/>
          </p:nvPicPr>
          <p:blipFill>
            <a:blip r:embed="rId23" cstate="print"/>
            <a:stretch>
              <a:fillRect/>
            </a:stretch>
          </p:blipFill>
          <p:spPr>
            <a:xfrm>
              <a:off x="4106600" y="3899208"/>
              <a:ext cx="144017" cy="144017"/>
            </a:xfrm>
            <a:prstGeom prst="rect">
              <a:avLst/>
            </a:prstGeom>
          </p:spPr>
        </p:pic>
        <p:sp>
          <p:nvSpPr>
            <p:cNvPr id="226" name="object 226"/>
            <p:cNvSpPr/>
            <p:nvPr/>
          </p:nvSpPr>
          <p:spPr>
            <a:xfrm>
              <a:off x="4106600" y="3899208"/>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7" name="object 227"/>
            <p:cNvSpPr/>
            <p:nvPr/>
          </p:nvSpPr>
          <p:spPr>
            <a:xfrm>
              <a:off x="4463811" y="3081875"/>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8" name="object 228"/>
            <p:cNvSpPr/>
            <p:nvPr/>
          </p:nvSpPr>
          <p:spPr>
            <a:xfrm>
              <a:off x="4434207" y="306875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9" name="object 229"/>
            <p:cNvSpPr/>
            <p:nvPr/>
          </p:nvSpPr>
          <p:spPr>
            <a:xfrm>
              <a:off x="4482140" y="3129381"/>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0" name="object 230"/>
            <p:cNvSpPr/>
            <p:nvPr/>
          </p:nvSpPr>
          <p:spPr>
            <a:xfrm>
              <a:off x="4383399" y="3085597"/>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31" name="object 231"/>
            <p:cNvPicPr/>
            <p:nvPr/>
          </p:nvPicPr>
          <p:blipFill>
            <a:blip r:embed="rId24" cstate="print"/>
            <a:stretch>
              <a:fillRect/>
            </a:stretch>
          </p:blipFill>
          <p:spPr>
            <a:xfrm>
              <a:off x="4337610" y="3279963"/>
              <a:ext cx="144017" cy="144017"/>
            </a:xfrm>
            <a:prstGeom prst="rect">
              <a:avLst/>
            </a:prstGeom>
          </p:spPr>
        </p:pic>
        <p:sp>
          <p:nvSpPr>
            <p:cNvPr id="232" name="object 232"/>
            <p:cNvSpPr/>
            <p:nvPr/>
          </p:nvSpPr>
          <p:spPr>
            <a:xfrm>
              <a:off x="4337610" y="3279963"/>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3" name="object 233"/>
            <p:cNvSpPr/>
            <p:nvPr/>
          </p:nvSpPr>
          <p:spPr>
            <a:xfrm>
              <a:off x="5176137" y="311546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4" name="object 234"/>
            <p:cNvSpPr/>
            <p:nvPr/>
          </p:nvSpPr>
          <p:spPr>
            <a:xfrm>
              <a:off x="5205741" y="3102350"/>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5" name="object 235"/>
            <p:cNvSpPr/>
            <p:nvPr/>
          </p:nvSpPr>
          <p:spPr>
            <a:xfrm>
              <a:off x="5157809" y="3162974"/>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6" name="object 236"/>
            <p:cNvSpPr/>
            <p:nvPr/>
          </p:nvSpPr>
          <p:spPr>
            <a:xfrm>
              <a:off x="5256548" y="311918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37" name="object 237"/>
            <p:cNvPicPr/>
            <p:nvPr/>
          </p:nvPicPr>
          <p:blipFill>
            <a:blip r:embed="rId25" cstate="print"/>
            <a:stretch>
              <a:fillRect/>
            </a:stretch>
          </p:blipFill>
          <p:spPr>
            <a:xfrm>
              <a:off x="5245838" y="3313555"/>
              <a:ext cx="144017" cy="144017"/>
            </a:xfrm>
            <a:prstGeom prst="rect">
              <a:avLst/>
            </a:prstGeom>
          </p:spPr>
        </p:pic>
        <p:sp>
          <p:nvSpPr>
            <p:cNvPr id="238" name="object 238"/>
            <p:cNvSpPr/>
            <p:nvPr/>
          </p:nvSpPr>
          <p:spPr>
            <a:xfrm>
              <a:off x="5245838" y="3313555"/>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9" name="object 239"/>
            <p:cNvSpPr/>
            <p:nvPr/>
          </p:nvSpPr>
          <p:spPr>
            <a:xfrm>
              <a:off x="5410695" y="3746677"/>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0" name="object 240"/>
            <p:cNvSpPr/>
            <p:nvPr/>
          </p:nvSpPr>
          <p:spPr>
            <a:xfrm>
              <a:off x="5440298" y="373355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1" name="object 241"/>
            <p:cNvSpPr/>
            <p:nvPr/>
          </p:nvSpPr>
          <p:spPr>
            <a:xfrm>
              <a:off x="5392366" y="3794183"/>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2" name="object 242"/>
            <p:cNvSpPr/>
            <p:nvPr/>
          </p:nvSpPr>
          <p:spPr>
            <a:xfrm>
              <a:off x="5491106" y="375039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43" name="object 243"/>
            <p:cNvPicPr/>
            <p:nvPr/>
          </p:nvPicPr>
          <p:blipFill>
            <a:blip r:embed="rId26" cstate="print"/>
            <a:stretch>
              <a:fillRect/>
            </a:stretch>
          </p:blipFill>
          <p:spPr>
            <a:xfrm>
              <a:off x="5480394" y="3944764"/>
              <a:ext cx="144017" cy="144017"/>
            </a:xfrm>
            <a:prstGeom prst="rect">
              <a:avLst/>
            </a:prstGeom>
          </p:spPr>
        </p:pic>
        <p:sp>
          <p:nvSpPr>
            <p:cNvPr id="244" name="object 244"/>
            <p:cNvSpPr/>
            <p:nvPr/>
          </p:nvSpPr>
          <p:spPr>
            <a:xfrm>
              <a:off x="5480394" y="3944764"/>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5" name="object 245"/>
            <p:cNvSpPr/>
            <p:nvPr/>
          </p:nvSpPr>
          <p:spPr>
            <a:xfrm>
              <a:off x="5617306" y="431451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6" name="object 246"/>
            <p:cNvSpPr/>
            <p:nvPr/>
          </p:nvSpPr>
          <p:spPr>
            <a:xfrm>
              <a:off x="5646910" y="430139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7" name="object 247"/>
            <p:cNvSpPr/>
            <p:nvPr/>
          </p:nvSpPr>
          <p:spPr>
            <a:xfrm>
              <a:off x="5598976" y="4362023"/>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8" name="object 248"/>
            <p:cNvSpPr/>
            <p:nvPr/>
          </p:nvSpPr>
          <p:spPr>
            <a:xfrm>
              <a:off x="5697717" y="431823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49" name="object 249"/>
            <p:cNvPicPr/>
            <p:nvPr/>
          </p:nvPicPr>
          <p:blipFill>
            <a:blip r:embed="rId27" cstate="print"/>
            <a:stretch>
              <a:fillRect/>
            </a:stretch>
          </p:blipFill>
          <p:spPr>
            <a:xfrm>
              <a:off x="5687006" y="4512604"/>
              <a:ext cx="144017" cy="144017"/>
            </a:xfrm>
            <a:prstGeom prst="rect">
              <a:avLst/>
            </a:prstGeom>
          </p:spPr>
        </p:pic>
        <p:sp>
          <p:nvSpPr>
            <p:cNvPr id="250" name="object 250"/>
            <p:cNvSpPr/>
            <p:nvPr/>
          </p:nvSpPr>
          <p:spPr>
            <a:xfrm>
              <a:off x="5687006" y="4512604"/>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51" name="object 251"/>
            <p:cNvPicPr/>
            <p:nvPr/>
          </p:nvPicPr>
          <p:blipFill>
            <a:blip r:embed="rId28" cstate="print"/>
            <a:stretch>
              <a:fillRect/>
            </a:stretch>
          </p:blipFill>
          <p:spPr>
            <a:xfrm>
              <a:off x="4267200" y="1944624"/>
              <a:ext cx="1024127" cy="990599"/>
            </a:xfrm>
            <a:prstGeom prst="rect">
              <a:avLst/>
            </a:prstGeom>
          </p:spPr>
        </p:pic>
        <p:sp>
          <p:nvSpPr>
            <p:cNvPr id="252" name="object 252"/>
            <p:cNvSpPr/>
            <p:nvPr/>
          </p:nvSpPr>
          <p:spPr>
            <a:xfrm>
              <a:off x="780288" y="2545080"/>
              <a:ext cx="4008754" cy="917575"/>
            </a:xfrm>
            <a:custGeom>
              <a:avLst/>
              <a:gdLst/>
              <a:ahLst/>
              <a:cxnLst/>
              <a:rect l="l" t="t" r="r" b="b"/>
              <a:pathLst>
                <a:path w="4008754" h="917575">
                  <a:moveTo>
                    <a:pt x="2953512" y="0"/>
                  </a:moveTo>
                  <a:lnTo>
                    <a:pt x="0" y="0"/>
                  </a:lnTo>
                  <a:lnTo>
                    <a:pt x="0" y="917447"/>
                  </a:lnTo>
                  <a:lnTo>
                    <a:pt x="2953512" y="917447"/>
                  </a:lnTo>
                  <a:lnTo>
                    <a:pt x="2953512" y="382270"/>
                  </a:lnTo>
                  <a:lnTo>
                    <a:pt x="4008297" y="124510"/>
                  </a:lnTo>
                  <a:lnTo>
                    <a:pt x="2953512" y="152908"/>
                  </a:lnTo>
                  <a:lnTo>
                    <a:pt x="295351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3" name="object 253"/>
            <p:cNvSpPr/>
            <p:nvPr/>
          </p:nvSpPr>
          <p:spPr>
            <a:xfrm>
              <a:off x="780288" y="2545080"/>
              <a:ext cx="4008754" cy="917575"/>
            </a:xfrm>
            <a:custGeom>
              <a:avLst/>
              <a:gdLst/>
              <a:ahLst/>
              <a:cxnLst/>
              <a:rect l="l" t="t" r="r" b="b"/>
              <a:pathLst>
                <a:path w="4008754" h="917575">
                  <a:moveTo>
                    <a:pt x="0" y="0"/>
                  </a:moveTo>
                  <a:lnTo>
                    <a:pt x="1722882" y="0"/>
                  </a:lnTo>
                  <a:lnTo>
                    <a:pt x="2461260" y="0"/>
                  </a:lnTo>
                  <a:lnTo>
                    <a:pt x="2953512" y="0"/>
                  </a:lnTo>
                  <a:lnTo>
                    <a:pt x="2953512" y="152908"/>
                  </a:lnTo>
                  <a:lnTo>
                    <a:pt x="4008297" y="124510"/>
                  </a:lnTo>
                  <a:lnTo>
                    <a:pt x="2953512" y="382270"/>
                  </a:lnTo>
                  <a:lnTo>
                    <a:pt x="2953512" y="917447"/>
                  </a:lnTo>
                  <a:lnTo>
                    <a:pt x="2461260" y="917447"/>
                  </a:lnTo>
                  <a:lnTo>
                    <a:pt x="1722882" y="917447"/>
                  </a:lnTo>
                  <a:lnTo>
                    <a:pt x="0" y="917447"/>
                  </a:lnTo>
                  <a:lnTo>
                    <a:pt x="0" y="382270"/>
                  </a:lnTo>
                  <a:lnTo>
                    <a:pt x="0" y="152908"/>
                  </a:lnTo>
                  <a:lnTo>
                    <a:pt x="0" y="0"/>
                  </a:lnTo>
                  <a:close/>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54" name="object 254"/>
          <p:cNvSpPr txBox="1"/>
          <p:nvPr/>
        </p:nvSpPr>
        <p:spPr>
          <a:xfrm>
            <a:off x="1973053" y="2655678"/>
            <a:ext cx="2868653" cy="625811"/>
          </a:xfrm>
          <a:prstGeom prst="rect">
            <a:avLst/>
          </a:prstGeom>
        </p:spPr>
        <p:txBody>
          <a:bodyPr vert="horz" wrap="square" lIns="0" tIns="104139" rIns="0" bIns="0" rtlCol="0">
            <a:spAutoFit/>
          </a:bodyPr>
          <a:lstStyle/>
          <a:p>
            <a:pPr marL="12700">
              <a:spcBef>
                <a:spcPts val="819"/>
              </a:spcBef>
            </a:pPr>
            <a:r>
              <a:rPr sz="1400" spc="-5" dirty="0" err="1">
                <a:latin typeface="BIZ UDP明朝 Medium" panose="02020500000000000000" pitchFamily="18" charset="-128"/>
                <a:ea typeface="BIZ UDP明朝 Medium" panose="02020500000000000000" pitchFamily="18" charset="-128"/>
                <a:cs typeface="ＭＳ Ｐゴシック"/>
              </a:rPr>
              <a:t>衛星搭載用量子暗号装置の開発</a:t>
            </a:r>
            <a:endParaRPr sz="1400" dirty="0">
              <a:latin typeface="BIZ UDP明朝 Medium" panose="02020500000000000000" pitchFamily="18" charset="-128"/>
              <a:ea typeface="BIZ UDP明朝 Medium" panose="02020500000000000000" pitchFamily="18" charset="-128"/>
              <a:cs typeface="ＭＳ Ｐゴシック"/>
            </a:endParaRPr>
          </a:p>
          <a:p>
            <a:pPr marL="12700">
              <a:spcBef>
                <a:spcPts val="720"/>
              </a:spcBef>
            </a:pPr>
            <a:r>
              <a:rPr sz="1400" spc="-15" dirty="0" err="1">
                <a:latin typeface="BIZ UDP明朝 Medium" panose="02020500000000000000" pitchFamily="18" charset="-128"/>
                <a:ea typeface="BIZ UDP明朝 Medium" panose="02020500000000000000" pitchFamily="18" charset="-128"/>
                <a:cs typeface="ＭＳ Ｐゴシック"/>
              </a:rPr>
              <a:t>衛星搭載用光データリンク技術の開発</a:t>
            </a:r>
            <a:endParaRPr sz="1400" dirty="0">
              <a:latin typeface="BIZ UDP明朝 Medium" panose="02020500000000000000" pitchFamily="18" charset="-128"/>
              <a:ea typeface="BIZ UDP明朝 Medium" panose="02020500000000000000" pitchFamily="18" charset="-128"/>
              <a:cs typeface="ＭＳ Ｐゴシック"/>
            </a:endParaRPr>
          </a:p>
        </p:txBody>
      </p:sp>
      <p:grpSp>
        <p:nvGrpSpPr>
          <p:cNvPr id="255" name="object 255"/>
          <p:cNvGrpSpPr/>
          <p:nvPr/>
        </p:nvGrpSpPr>
        <p:grpSpPr>
          <a:xfrm>
            <a:off x="7084453" y="2840672"/>
            <a:ext cx="2937510" cy="2030730"/>
            <a:chOff x="5941453" y="2840672"/>
            <a:chExt cx="2937510" cy="2030730"/>
          </a:xfrm>
        </p:grpSpPr>
        <p:sp>
          <p:nvSpPr>
            <p:cNvPr id="256" name="object 256"/>
            <p:cNvSpPr/>
            <p:nvPr/>
          </p:nvSpPr>
          <p:spPr>
            <a:xfrm>
              <a:off x="5950661" y="2849880"/>
              <a:ext cx="2919095" cy="2012314"/>
            </a:xfrm>
            <a:custGeom>
              <a:avLst/>
              <a:gdLst/>
              <a:ahLst/>
              <a:cxnLst/>
              <a:rect l="l" t="t" r="r" b="b"/>
              <a:pathLst>
                <a:path w="2919095" h="2012314">
                  <a:moveTo>
                    <a:pt x="2919018" y="0"/>
                  </a:moveTo>
                  <a:lnTo>
                    <a:pt x="26466" y="0"/>
                  </a:lnTo>
                  <a:lnTo>
                    <a:pt x="26466" y="710184"/>
                  </a:lnTo>
                  <a:lnTo>
                    <a:pt x="508558" y="710184"/>
                  </a:lnTo>
                  <a:lnTo>
                    <a:pt x="0" y="2011781"/>
                  </a:lnTo>
                  <a:lnTo>
                    <a:pt x="1231696" y="710184"/>
                  </a:lnTo>
                  <a:lnTo>
                    <a:pt x="2919018" y="710184"/>
                  </a:lnTo>
                  <a:lnTo>
                    <a:pt x="2919018"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7" name="object 257"/>
            <p:cNvSpPr/>
            <p:nvPr/>
          </p:nvSpPr>
          <p:spPr>
            <a:xfrm>
              <a:off x="5950661" y="2849880"/>
              <a:ext cx="2919095" cy="2012314"/>
            </a:xfrm>
            <a:custGeom>
              <a:avLst/>
              <a:gdLst/>
              <a:ahLst/>
              <a:cxnLst/>
              <a:rect l="l" t="t" r="r" b="b"/>
              <a:pathLst>
                <a:path w="2919095" h="2012314">
                  <a:moveTo>
                    <a:pt x="26466" y="0"/>
                  </a:moveTo>
                  <a:lnTo>
                    <a:pt x="508558" y="0"/>
                  </a:lnTo>
                  <a:lnTo>
                    <a:pt x="1231696" y="0"/>
                  </a:lnTo>
                  <a:lnTo>
                    <a:pt x="2919018" y="0"/>
                  </a:lnTo>
                  <a:lnTo>
                    <a:pt x="2919018" y="414273"/>
                  </a:lnTo>
                  <a:lnTo>
                    <a:pt x="2919018" y="591820"/>
                  </a:lnTo>
                  <a:lnTo>
                    <a:pt x="2919018" y="710184"/>
                  </a:lnTo>
                  <a:lnTo>
                    <a:pt x="1231696" y="710184"/>
                  </a:lnTo>
                  <a:lnTo>
                    <a:pt x="0" y="2011781"/>
                  </a:lnTo>
                  <a:lnTo>
                    <a:pt x="508558" y="710184"/>
                  </a:lnTo>
                  <a:lnTo>
                    <a:pt x="26466" y="710184"/>
                  </a:lnTo>
                  <a:lnTo>
                    <a:pt x="26466" y="591820"/>
                  </a:lnTo>
                  <a:lnTo>
                    <a:pt x="26466" y="414273"/>
                  </a:lnTo>
                  <a:lnTo>
                    <a:pt x="26466" y="0"/>
                  </a:lnTo>
                  <a:close/>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58" name="object 258"/>
          <p:cNvSpPr txBox="1"/>
          <p:nvPr/>
        </p:nvSpPr>
        <p:spPr>
          <a:xfrm>
            <a:off x="7152041" y="3094936"/>
            <a:ext cx="2891515" cy="228268"/>
          </a:xfrm>
          <a:prstGeom prst="rect">
            <a:avLst/>
          </a:prstGeom>
        </p:spPr>
        <p:txBody>
          <a:bodyPr vert="horz" wrap="square" lIns="0" tIns="12700" rIns="0" bIns="0" rtlCol="0">
            <a:spAutoFit/>
          </a:bodyPr>
          <a:lstStyle/>
          <a:p>
            <a:pPr marL="12700">
              <a:spcBef>
                <a:spcPts val="100"/>
              </a:spcBef>
            </a:pPr>
            <a:r>
              <a:rPr sz="1400" spc="-15" dirty="0" err="1">
                <a:latin typeface="BIZ UDP明朝 Medium" panose="02020500000000000000" pitchFamily="18" charset="-128"/>
                <a:ea typeface="BIZ UDP明朝 Medium" panose="02020500000000000000" pitchFamily="18" charset="-128"/>
                <a:cs typeface="ＭＳ Ｐゴシック"/>
              </a:rPr>
              <a:t>衛星量子暗号のための地上局の開発</a:t>
            </a:r>
            <a:endParaRPr sz="1400" dirty="0">
              <a:latin typeface="BIZ UDP明朝 Medium" panose="02020500000000000000" pitchFamily="18" charset="-128"/>
              <a:ea typeface="BIZ UDP明朝 Medium" panose="02020500000000000000" pitchFamily="18" charset="-128"/>
              <a:cs typeface="ＭＳ Ｐゴシック"/>
            </a:endParaRPr>
          </a:p>
        </p:txBody>
      </p:sp>
      <p:sp>
        <p:nvSpPr>
          <p:cNvPr id="259" name="object 259"/>
          <p:cNvSpPr txBox="1"/>
          <p:nvPr/>
        </p:nvSpPr>
        <p:spPr>
          <a:xfrm>
            <a:off x="6251018" y="4836543"/>
            <a:ext cx="409575" cy="167354"/>
          </a:xfrm>
          <a:prstGeom prst="rect">
            <a:avLst/>
          </a:prstGeom>
        </p:spPr>
        <p:txBody>
          <a:bodyPr vert="horz" wrap="square" lIns="0" tIns="13335" rIns="0" bIns="0" rtlCol="0">
            <a:spAutoFit/>
          </a:bodyPr>
          <a:lstStyle/>
          <a:p>
            <a:pPr marL="12700">
              <a:spcBef>
                <a:spcPts val="105"/>
              </a:spcBef>
            </a:pPr>
            <a:r>
              <a:rPr sz="1000" spc="-20" dirty="0">
                <a:latin typeface="BIZ UDP明朝 Medium" panose="02020500000000000000" pitchFamily="18" charset="-128"/>
                <a:ea typeface="BIZ UDP明朝 Medium" panose="02020500000000000000" pitchFamily="18" charset="-128"/>
                <a:cs typeface="Meiryo UI"/>
              </a:rPr>
              <a:t>地上局</a:t>
            </a:r>
            <a:endParaRPr sz="1000">
              <a:latin typeface="BIZ UDP明朝 Medium" panose="02020500000000000000" pitchFamily="18" charset="-128"/>
              <a:ea typeface="BIZ UDP明朝 Medium" panose="02020500000000000000" pitchFamily="18" charset="-128"/>
              <a:cs typeface="Meiryo UI"/>
            </a:endParaRPr>
          </a:p>
        </p:txBody>
      </p:sp>
      <p:sp>
        <p:nvSpPr>
          <p:cNvPr id="260" name="object 260"/>
          <p:cNvSpPr txBox="1"/>
          <p:nvPr/>
        </p:nvSpPr>
        <p:spPr>
          <a:xfrm>
            <a:off x="5305364" y="4828094"/>
            <a:ext cx="409575" cy="167354"/>
          </a:xfrm>
          <a:prstGeom prst="rect">
            <a:avLst/>
          </a:prstGeom>
        </p:spPr>
        <p:txBody>
          <a:bodyPr vert="horz" wrap="square" lIns="0" tIns="13335" rIns="0" bIns="0" rtlCol="0">
            <a:spAutoFit/>
          </a:bodyPr>
          <a:lstStyle/>
          <a:p>
            <a:pPr marL="12700">
              <a:spcBef>
                <a:spcPts val="105"/>
              </a:spcBef>
            </a:pPr>
            <a:r>
              <a:rPr sz="1000" spc="-20" dirty="0">
                <a:latin typeface="BIZ UDP明朝 Medium" panose="02020500000000000000" pitchFamily="18" charset="-128"/>
                <a:ea typeface="BIZ UDP明朝 Medium" panose="02020500000000000000" pitchFamily="18" charset="-128"/>
                <a:cs typeface="Meiryo UI"/>
              </a:rPr>
              <a:t>地上局</a:t>
            </a:r>
            <a:endParaRPr sz="1000">
              <a:latin typeface="BIZ UDP明朝 Medium" panose="02020500000000000000" pitchFamily="18" charset="-128"/>
              <a:ea typeface="BIZ UDP明朝 Medium" panose="02020500000000000000" pitchFamily="18" charset="-128"/>
              <a:cs typeface="Meiryo UI"/>
            </a:endParaRPr>
          </a:p>
        </p:txBody>
      </p:sp>
      <p:sp>
        <p:nvSpPr>
          <p:cNvPr id="261" name="object 261"/>
          <p:cNvSpPr txBox="1"/>
          <p:nvPr/>
        </p:nvSpPr>
        <p:spPr>
          <a:xfrm>
            <a:off x="7713728" y="4943052"/>
            <a:ext cx="793750" cy="167354"/>
          </a:xfrm>
          <a:prstGeom prst="rect">
            <a:avLst/>
          </a:prstGeom>
        </p:spPr>
        <p:txBody>
          <a:bodyPr vert="horz" wrap="square" lIns="0" tIns="13335" rIns="0" bIns="0" rtlCol="0">
            <a:spAutoFit/>
          </a:bodyPr>
          <a:lstStyle/>
          <a:p>
            <a:pPr marL="12700">
              <a:spcBef>
                <a:spcPts val="105"/>
              </a:spcBef>
            </a:pPr>
            <a:r>
              <a:rPr sz="1000" spc="-10" dirty="0">
                <a:latin typeface="BIZ UDP明朝 Medium" panose="02020500000000000000" pitchFamily="18" charset="-128"/>
                <a:ea typeface="BIZ UDP明朝 Medium" panose="02020500000000000000" pitchFamily="18" charset="-128"/>
                <a:cs typeface="Meiryo UI"/>
              </a:rPr>
              <a:t>可搬型地上局</a:t>
            </a:r>
            <a:endParaRPr sz="1000">
              <a:latin typeface="BIZ UDP明朝 Medium" panose="02020500000000000000" pitchFamily="18" charset="-128"/>
              <a:ea typeface="BIZ UDP明朝 Medium" panose="02020500000000000000" pitchFamily="18" charset="-128"/>
              <a:cs typeface="Meiryo UI"/>
            </a:endParaRPr>
          </a:p>
        </p:txBody>
      </p:sp>
      <p:grpSp>
        <p:nvGrpSpPr>
          <p:cNvPr id="262" name="object 262"/>
          <p:cNvGrpSpPr/>
          <p:nvPr/>
        </p:nvGrpSpPr>
        <p:grpSpPr>
          <a:xfrm>
            <a:off x="1923287" y="3733800"/>
            <a:ext cx="4983480" cy="1645920"/>
            <a:chOff x="780287" y="3733800"/>
            <a:chExt cx="4983480" cy="1645920"/>
          </a:xfrm>
        </p:grpSpPr>
        <p:pic>
          <p:nvPicPr>
            <p:cNvPr id="263" name="object 263"/>
            <p:cNvPicPr/>
            <p:nvPr/>
          </p:nvPicPr>
          <p:blipFill>
            <a:blip r:embed="rId29" cstate="print"/>
            <a:stretch>
              <a:fillRect/>
            </a:stretch>
          </p:blipFill>
          <p:spPr>
            <a:xfrm>
              <a:off x="3907664" y="5166360"/>
              <a:ext cx="66916" cy="201168"/>
            </a:xfrm>
            <a:prstGeom prst="rect">
              <a:avLst/>
            </a:prstGeom>
          </p:spPr>
        </p:pic>
        <p:pic>
          <p:nvPicPr>
            <p:cNvPr id="264" name="object 264"/>
            <p:cNvPicPr/>
            <p:nvPr/>
          </p:nvPicPr>
          <p:blipFill>
            <a:blip r:embed="rId30" cstate="print"/>
            <a:stretch>
              <a:fillRect/>
            </a:stretch>
          </p:blipFill>
          <p:spPr>
            <a:xfrm>
              <a:off x="5699879" y="5178552"/>
              <a:ext cx="63881" cy="201168"/>
            </a:xfrm>
            <a:prstGeom prst="rect">
              <a:avLst/>
            </a:prstGeom>
          </p:spPr>
        </p:pic>
        <p:sp>
          <p:nvSpPr>
            <p:cNvPr id="265" name="object 265"/>
            <p:cNvSpPr/>
            <p:nvPr/>
          </p:nvSpPr>
          <p:spPr>
            <a:xfrm>
              <a:off x="780287" y="3733800"/>
              <a:ext cx="2874645" cy="1024255"/>
            </a:xfrm>
            <a:custGeom>
              <a:avLst/>
              <a:gdLst/>
              <a:ahLst/>
              <a:cxnLst/>
              <a:rect l="l" t="t" r="r" b="b"/>
              <a:pathLst>
                <a:path w="2874645" h="1024254">
                  <a:moveTo>
                    <a:pt x="2874264" y="0"/>
                  </a:moveTo>
                  <a:lnTo>
                    <a:pt x="0" y="0"/>
                  </a:lnTo>
                  <a:lnTo>
                    <a:pt x="0" y="1024127"/>
                  </a:lnTo>
                  <a:lnTo>
                    <a:pt x="2874264" y="1024127"/>
                  </a:lnTo>
                  <a:lnTo>
                    <a:pt x="2874264"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66" name="object 266"/>
          <p:cNvSpPr txBox="1"/>
          <p:nvPr/>
        </p:nvSpPr>
        <p:spPr>
          <a:xfrm>
            <a:off x="3686210" y="5506508"/>
            <a:ext cx="793750" cy="167354"/>
          </a:xfrm>
          <a:prstGeom prst="rect">
            <a:avLst/>
          </a:prstGeom>
        </p:spPr>
        <p:txBody>
          <a:bodyPr vert="horz" wrap="square" lIns="0" tIns="13335" rIns="0" bIns="0" rtlCol="0">
            <a:spAutoFit/>
          </a:bodyPr>
          <a:lstStyle/>
          <a:p>
            <a:pPr marL="12700">
              <a:spcBef>
                <a:spcPts val="105"/>
              </a:spcBef>
            </a:pPr>
            <a:r>
              <a:rPr sz="1000" spc="-10" dirty="0">
                <a:latin typeface="BIZ UDP明朝 Medium" panose="02020500000000000000" pitchFamily="18" charset="-128"/>
                <a:ea typeface="BIZ UDP明朝 Medium" panose="02020500000000000000" pitchFamily="18" charset="-128"/>
                <a:cs typeface="Meiryo UI"/>
              </a:rPr>
              <a:t>量子暗号通信</a:t>
            </a:r>
            <a:endParaRPr sz="1000">
              <a:latin typeface="BIZ UDP明朝 Medium" panose="02020500000000000000" pitchFamily="18" charset="-128"/>
              <a:ea typeface="BIZ UDP明朝 Medium" panose="02020500000000000000" pitchFamily="18" charset="-128"/>
              <a:cs typeface="Meiryo UI"/>
            </a:endParaRPr>
          </a:p>
        </p:txBody>
      </p:sp>
      <p:sp>
        <p:nvSpPr>
          <p:cNvPr id="267" name="object 267"/>
          <p:cNvSpPr txBox="1"/>
          <p:nvPr/>
        </p:nvSpPr>
        <p:spPr>
          <a:xfrm>
            <a:off x="3248605" y="5820960"/>
            <a:ext cx="1389644" cy="197490"/>
          </a:xfrm>
          <a:prstGeom prst="rect">
            <a:avLst/>
          </a:prstGeom>
        </p:spPr>
        <p:txBody>
          <a:bodyPr vert="horz" wrap="square" lIns="0" tIns="12700" rIns="0" bIns="0" rtlCol="0">
            <a:spAutoFit/>
          </a:bodyPr>
          <a:lstStyle/>
          <a:p>
            <a:pPr marL="12700">
              <a:spcBef>
                <a:spcPts val="100"/>
              </a:spcBef>
            </a:pPr>
            <a:r>
              <a:rPr sz="1200" spc="-10" dirty="0">
                <a:latin typeface="BIZ UDP明朝 Medium" panose="02020500000000000000" pitchFamily="18" charset="-128"/>
                <a:ea typeface="BIZ UDP明朝 Medium" panose="02020500000000000000" pitchFamily="18" charset="-128"/>
                <a:cs typeface="Meiryo UI"/>
              </a:rPr>
              <a:t>地上系ネットワーク</a:t>
            </a:r>
            <a:endParaRPr sz="1200" dirty="0">
              <a:latin typeface="BIZ UDP明朝 Medium" panose="02020500000000000000" pitchFamily="18" charset="-128"/>
              <a:ea typeface="BIZ UDP明朝 Medium" panose="02020500000000000000" pitchFamily="18" charset="-128"/>
              <a:cs typeface="Meiryo UI"/>
            </a:endParaRPr>
          </a:p>
        </p:txBody>
      </p:sp>
      <p:sp>
        <p:nvSpPr>
          <p:cNvPr id="268" name="object 268"/>
          <p:cNvSpPr txBox="1"/>
          <p:nvPr/>
        </p:nvSpPr>
        <p:spPr>
          <a:xfrm>
            <a:off x="7553752" y="5807397"/>
            <a:ext cx="1355552" cy="197490"/>
          </a:xfrm>
          <a:prstGeom prst="rect">
            <a:avLst/>
          </a:prstGeom>
        </p:spPr>
        <p:txBody>
          <a:bodyPr vert="horz" wrap="square" lIns="0" tIns="12700" rIns="0" bIns="0" rtlCol="0">
            <a:spAutoFit/>
          </a:bodyPr>
          <a:lstStyle/>
          <a:p>
            <a:pPr marL="12700">
              <a:spcBef>
                <a:spcPts val="100"/>
              </a:spcBef>
            </a:pPr>
            <a:r>
              <a:rPr sz="1200" spc="-10" dirty="0">
                <a:latin typeface="BIZ UDP明朝 Medium" panose="02020500000000000000" pitchFamily="18" charset="-128"/>
                <a:ea typeface="BIZ UDP明朝 Medium" panose="02020500000000000000" pitchFamily="18" charset="-128"/>
                <a:cs typeface="Meiryo UI"/>
              </a:rPr>
              <a:t>地上系ネットワーク</a:t>
            </a:r>
            <a:endParaRPr sz="1200" dirty="0">
              <a:latin typeface="BIZ UDP明朝 Medium" panose="02020500000000000000" pitchFamily="18" charset="-128"/>
              <a:ea typeface="BIZ UDP明朝 Medium" panose="02020500000000000000" pitchFamily="18" charset="-128"/>
              <a:cs typeface="Meiryo UI"/>
            </a:endParaRPr>
          </a:p>
        </p:txBody>
      </p:sp>
      <p:sp>
        <p:nvSpPr>
          <p:cNvPr id="269" name="object 269"/>
          <p:cNvSpPr/>
          <p:nvPr/>
        </p:nvSpPr>
        <p:spPr>
          <a:xfrm>
            <a:off x="2526792" y="6001499"/>
            <a:ext cx="7279005" cy="265430"/>
          </a:xfrm>
          <a:custGeom>
            <a:avLst/>
            <a:gdLst/>
            <a:ahLst/>
            <a:cxnLst/>
            <a:rect l="l" t="t" r="r" b="b"/>
            <a:pathLst>
              <a:path w="7279005" h="265429">
                <a:moveTo>
                  <a:pt x="7278624" y="12"/>
                </a:moveTo>
                <a:lnTo>
                  <a:pt x="7272498" y="51622"/>
                </a:lnTo>
                <a:lnTo>
                  <a:pt x="7255794" y="93767"/>
                </a:lnTo>
                <a:lnTo>
                  <a:pt x="7231019" y="122181"/>
                </a:lnTo>
                <a:lnTo>
                  <a:pt x="7200684" y="132600"/>
                </a:lnTo>
                <a:lnTo>
                  <a:pt x="3712019" y="132600"/>
                </a:lnTo>
                <a:lnTo>
                  <a:pt x="3681678" y="143019"/>
                </a:lnTo>
                <a:lnTo>
                  <a:pt x="3656904" y="171434"/>
                </a:lnTo>
                <a:lnTo>
                  <a:pt x="3640203" y="213578"/>
                </a:lnTo>
                <a:lnTo>
                  <a:pt x="3634079" y="265188"/>
                </a:lnTo>
                <a:lnTo>
                  <a:pt x="3627953" y="213578"/>
                </a:lnTo>
                <a:lnTo>
                  <a:pt x="3611248" y="171434"/>
                </a:lnTo>
                <a:lnTo>
                  <a:pt x="3586470" y="143019"/>
                </a:lnTo>
                <a:lnTo>
                  <a:pt x="3556127" y="132600"/>
                </a:lnTo>
                <a:lnTo>
                  <a:pt x="77939" y="132600"/>
                </a:lnTo>
                <a:lnTo>
                  <a:pt x="47604" y="122179"/>
                </a:lnTo>
                <a:lnTo>
                  <a:pt x="22829" y="93760"/>
                </a:lnTo>
                <a:lnTo>
                  <a:pt x="6125" y="51612"/>
                </a:lnTo>
                <a:lnTo>
                  <a:pt x="0" y="0"/>
                </a:lnTo>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0" name="object 270"/>
          <p:cNvSpPr txBox="1"/>
          <p:nvPr/>
        </p:nvSpPr>
        <p:spPr>
          <a:xfrm>
            <a:off x="5758353" y="3761021"/>
            <a:ext cx="537845" cy="331470"/>
          </a:xfrm>
          <a:prstGeom prst="rect">
            <a:avLst/>
          </a:prstGeom>
        </p:spPr>
        <p:txBody>
          <a:bodyPr vert="horz" wrap="square" lIns="0" tIns="13335" rIns="0" bIns="0" rtlCol="0">
            <a:spAutoFit/>
          </a:bodyPr>
          <a:lstStyle/>
          <a:p>
            <a:pPr marL="12700" marR="5080">
              <a:spcBef>
                <a:spcPts val="105"/>
              </a:spcBef>
            </a:pPr>
            <a:r>
              <a:rPr sz="1000" spc="-15" dirty="0">
                <a:latin typeface="BIZ UDP明朝 Medium" panose="02020500000000000000" pitchFamily="18" charset="-128"/>
                <a:ea typeface="BIZ UDP明朝 Medium" panose="02020500000000000000" pitchFamily="18" charset="-128"/>
                <a:cs typeface="Meiryo UI"/>
              </a:rPr>
              <a:t>衛星量子暗号通信</a:t>
            </a:r>
            <a:endParaRPr sz="1000">
              <a:latin typeface="BIZ UDP明朝 Medium" panose="02020500000000000000" pitchFamily="18" charset="-128"/>
              <a:ea typeface="BIZ UDP明朝 Medium" panose="02020500000000000000" pitchFamily="18" charset="-128"/>
              <a:cs typeface="Meiryo UI"/>
            </a:endParaRPr>
          </a:p>
        </p:txBody>
      </p:sp>
      <p:sp>
        <p:nvSpPr>
          <p:cNvPr id="271" name="object 271"/>
          <p:cNvSpPr txBox="1"/>
          <p:nvPr/>
        </p:nvSpPr>
        <p:spPr>
          <a:xfrm>
            <a:off x="4878302" y="6302104"/>
            <a:ext cx="2590000" cy="228268"/>
          </a:xfrm>
          <a:prstGeom prst="rect">
            <a:avLst/>
          </a:prstGeom>
        </p:spPr>
        <p:txBody>
          <a:bodyPr vert="horz" wrap="square" lIns="0" tIns="12700" rIns="0" bIns="0" rtlCol="0">
            <a:spAutoFit/>
          </a:bodyPr>
          <a:lstStyle/>
          <a:p>
            <a:pPr marL="12700" algn="ctr">
              <a:spcBef>
                <a:spcPts val="100"/>
              </a:spcBef>
            </a:pPr>
            <a:r>
              <a:rPr sz="1400" spc="-5" dirty="0" err="1">
                <a:latin typeface="BIZ UDP明朝 Medium" panose="02020500000000000000" pitchFamily="18" charset="-128"/>
                <a:ea typeface="BIZ UDP明朝 Medium" panose="02020500000000000000" pitchFamily="18" charset="-128"/>
                <a:cs typeface="Meiryo UI"/>
              </a:rPr>
              <a:t>衛星系・地上系の統合運用</a:t>
            </a:r>
            <a:endParaRPr sz="1400" dirty="0">
              <a:latin typeface="BIZ UDP明朝 Medium" panose="02020500000000000000" pitchFamily="18" charset="-128"/>
              <a:ea typeface="BIZ UDP明朝 Medium" panose="02020500000000000000" pitchFamily="18" charset="-128"/>
              <a:cs typeface="Meiryo UI"/>
            </a:endParaRPr>
          </a:p>
        </p:txBody>
      </p:sp>
      <p:sp>
        <p:nvSpPr>
          <p:cNvPr id="272" name="object 272"/>
          <p:cNvSpPr txBox="1"/>
          <p:nvPr/>
        </p:nvSpPr>
        <p:spPr>
          <a:xfrm>
            <a:off x="6855374" y="2502991"/>
            <a:ext cx="3360420" cy="226985"/>
          </a:xfrm>
          <a:prstGeom prst="rect">
            <a:avLst/>
          </a:prstGeom>
        </p:spPr>
        <p:txBody>
          <a:bodyPr vert="horz" wrap="square" lIns="0" tIns="11430" rIns="0" bIns="0" rtlCol="0">
            <a:spAutoFit/>
          </a:bodyPr>
          <a:lstStyle/>
          <a:p>
            <a:pPr marL="12700" algn="ctr">
              <a:spcBef>
                <a:spcPts val="90"/>
              </a:spcBef>
            </a:pPr>
            <a:r>
              <a:rPr sz="1400" spc="-35" dirty="0" err="1">
                <a:latin typeface="BIZ UDP明朝 Medium" panose="02020500000000000000" pitchFamily="18" charset="-128"/>
                <a:ea typeface="BIZ UDP明朝 Medium" panose="02020500000000000000" pitchFamily="18" charset="-128"/>
                <a:cs typeface="Meiryo UI"/>
              </a:rPr>
              <a:t>衛星系・地上系統合ネットワーク化技術</a:t>
            </a:r>
            <a:endParaRPr sz="1400" dirty="0">
              <a:latin typeface="BIZ UDP明朝 Medium" panose="02020500000000000000" pitchFamily="18" charset="-128"/>
              <a:ea typeface="BIZ UDP明朝 Medium" panose="02020500000000000000" pitchFamily="18" charset="-128"/>
              <a:cs typeface="Meiryo UI"/>
            </a:endParaRPr>
          </a:p>
        </p:txBody>
      </p:sp>
      <p:sp>
        <p:nvSpPr>
          <p:cNvPr id="273" name="object 273"/>
          <p:cNvSpPr txBox="1"/>
          <p:nvPr/>
        </p:nvSpPr>
        <p:spPr>
          <a:xfrm>
            <a:off x="2371836" y="2169323"/>
            <a:ext cx="2324100" cy="257763"/>
          </a:xfrm>
          <a:prstGeom prst="rect">
            <a:avLst/>
          </a:prstGeom>
        </p:spPr>
        <p:txBody>
          <a:bodyPr vert="horz" wrap="square" lIns="0" tIns="11430" rIns="0" bIns="0" rtlCol="0">
            <a:spAutoFit/>
          </a:bodyPr>
          <a:lstStyle/>
          <a:p>
            <a:pPr marL="12700">
              <a:spcBef>
                <a:spcPts val="90"/>
              </a:spcBef>
            </a:pPr>
            <a:r>
              <a:rPr sz="1600" spc="-25" dirty="0" err="1">
                <a:latin typeface="BIZ UDP明朝 Medium" panose="02020500000000000000" pitchFamily="18" charset="-128"/>
                <a:ea typeface="BIZ UDP明朝 Medium" panose="02020500000000000000" pitchFamily="18" charset="-128"/>
                <a:cs typeface="Meiryo UI"/>
              </a:rPr>
              <a:t>衛星量子暗号通信技術</a:t>
            </a:r>
            <a:endParaRPr sz="1600" dirty="0">
              <a:latin typeface="BIZ UDP明朝 Medium" panose="02020500000000000000" pitchFamily="18" charset="-128"/>
              <a:ea typeface="BIZ UDP明朝 Medium" panose="02020500000000000000" pitchFamily="18" charset="-128"/>
              <a:cs typeface="Meiryo UI"/>
            </a:endParaRPr>
          </a:p>
        </p:txBody>
      </p:sp>
      <p:sp>
        <p:nvSpPr>
          <p:cNvPr id="274" name="object 274"/>
          <p:cNvSpPr txBox="1"/>
          <p:nvPr/>
        </p:nvSpPr>
        <p:spPr>
          <a:xfrm>
            <a:off x="1923288" y="3733801"/>
            <a:ext cx="2874645" cy="912429"/>
          </a:xfrm>
          <a:prstGeom prst="rect">
            <a:avLst/>
          </a:prstGeom>
          <a:ln w="24383">
            <a:solidFill>
              <a:srgbClr val="FF0000"/>
            </a:solidFill>
          </a:ln>
        </p:spPr>
        <p:txBody>
          <a:bodyPr vert="horz" wrap="square" lIns="0" tIns="1905" rIns="0" bIns="0" rtlCol="0">
            <a:spAutoFit/>
          </a:bodyPr>
          <a:lstStyle/>
          <a:p>
            <a:pPr>
              <a:spcBef>
                <a:spcPts val="15"/>
              </a:spcBef>
            </a:pPr>
            <a:endParaRPr sz="1150" dirty="0">
              <a:latin typeface="BIZ UDP明朝 Medium" panose="02020500000000000000" pitchFamily="18" charset="-128"/>
              <a:ea typeface="BIZ UDP明朝 Medium" panose="02020500000000000000" pitchFamily="18" charset="-128"/>
              <a:cs typeface="Times New Roman"/>
            </a:endParaRPr>
          </a:p>
          <a:p>
            <a:pPr marL="91440"/>
            <a:r>
              <a:rPr sz="1200" spc="-5" dirty="0">
                <a:latin typeface="BIZ UDP明朝 Medium" panose="02020500000000000000" pitchFamily="18" charset="-128"/>
                <a:ea typeface="BIZ UDP明朝 Medium" panose="02020500000000000000" pitchFamily="18" charset="-128"/>
                <a:cs typeface="ＭＳ Ｐゴシック"/>
              </a:rPr>
              <a:t>地上系量子暗号通信技術の研究開発</a:t>
            </a:r>
            <a:endParaRPr sz="1200" dirty="0">
              <a:latin typeface="BIZ UDP明朝 Medium" panose="02020500000000000000" pitchFamily="18" charset="-128"/>
              <a:ea typeface="BIZ UDP明朝 Medium" panose="02020500000000000000" pitchFamily="18" charset="-128"/>
              <a:cs typeface="ＭＳ Ｐゴシック"/>
            </a:endParaRPr>
          </a:p>
          <a:p>
            <a:pPr marL="271145">
              <a:spcBef>
                <a:spcPts val="720"/>
              </a:spcBef>
            </a:pPr>
            <a:r>
              <a:rPr sz="1200" dirty="0">
                <a:latin typeface="BIZ UDP明朝 Medium" panose="02020500000000000000" pitchFamily="18" charset="-128"/>
                <a:ea typeface="BIZ UDP明朝 Medium" panose="02020500000000000000" pitchFamily="18" charset="-128"/>
                <a:cs typeface="ＭＳ Ｐゴシック"/>
              </a:rPr>
              <a:t>（１）</a:t>
            </a:r>
            <a:r>
              <a:rPr sz="1200" spc="-25" dirty="0">
                <a:latin typeface="BIZ UDP明朝 Medium" panose="02020500000000000000" pitchFamily="18" charset="-128"/>
                <a:ea typeface="BIZ UDP明朝 Medium" panose="02020500000000000000" pitchFamily="18" charset="-128"/>
                <a:cs typeface="ＭＳ Ｐゴシック"/>
              </a:rPr>
              <a:t> 地上系中継技術の開発</a:t>
            </a:r>
            <a:endParaRPr sz="1200" dirty="0">
              <a:latin typeface="BIZ UDP明朝 Medium" panose="02020500000000000000" pitchFamily="18" charset="-128"/>
              <a:ea typeface="BIZ UDP明朝 Medium" panose="02020500000000000000" pitchFamily="18" charset="-128"/>
              <a:cs typeface="ＭＳ Ｐゴシック"/>
            </a:endParaRPr>
          </a:p>
          <a:p>
            <a:pPr marL="271145">
              <a:spcBef>
                <a:spcPts val="720"/>
              </a:spcBef>
            </a:pPr>
            <a:r>
              <a:rPr sz="1200" dirty="0">
                <a:latin typeface="BIZ UDP明朝 Medium" panose="02020500000000000000" pitchFamily="18" charset="-128"/>
                <a:ea typeface="BIZ UDP明朝 Medium" panose="02020500000000000000" pitchFamily="18" charset="-128"/>
                <a:cs typeface="ＭＳ Ｐゴシック"/>
              </a:rPr>
              <a:t>（２）</a:t>
            </a:r>
            <a:r>
              <a:rPr sz="1200" spc="-25" dirty="0">
                <a:latin typeface="BIZ UDP明朝 Medium" panose="02020500000000000000" pitchFamily="18" charset="-128"/>
                <a:ea typeface="BIZ UDP明朝 Medium" panose="02020500000000000000" pitchFamily="18" charset="-128"/>
                <a:cs typeface="ＭＳ Ｐゴシック"/>
              </a:rPr>
              <a:t> 地上系長距離化技術の開発</a:t>
            </a:r>
            <a:endParaRPr sz="1200" dirty="0">
              <a:latin typeface="BIZ UDP明朝 Medium" panose="02020500000000000000" pitchFamily="18" charset="-128"/>
              <a:ea typeface="BIZ UDP明朝 Medium" panose="02020500000000000000" pitchFamily="18" charset="-128"/>
              <a:cs typeface="ＭＳ Ｐゴシック"/>
            </a:endParaRPr>
          </a:p>
        </p:txBody>
      </p:sp>
      <p:sp>
        <p:nvSpPr>
          <p:cNvPr id="275" name="テキスト ボックス 274">
            <a:extLst>
              <a:ext uri="{FF2B5EF4-FFF2-40B4-BE49-F238E27FC236}">
                <a16:creationId xmlns:a16="http://schemas.microsoft.com/office/drawing/2014/main" id="{B6F58D03-AD71-414A-8FDF-EA6757FEE4C5}"/>
              </a:ext>
            </a:extLst>
          </p:cNvPr>
          <p:cNvSpPr txBox="1"/>
          <p:nvPr/>
        </p:nvSpPr>
        <p:spPr>
          <a:xfrm>
            <a:off x="5283200" y="6601324"/>
            <a:ext cx="1625600" cy="261610"/>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総務省資料</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グループ化 9"/>
          <p:cNvGrpSpPr>
            <a:grpSpLocks noChangeAspect="1"/>
          </p:cNvGrpSpPr>
          <p:nvPr/>
        </p:nvGrpSpPr>
        <p:grpSpPr>
          <a:xfrm>
            <a:off x="1751838" y="3190800"/>
            <a:ext cx="4737810" cy="3587247"/>
            <a:chOff x="1134901" y="4608460"/>
            <a:chExt cx="2894554" cy="2191623"/>
          </a:xfrm>
        </p:grpSpPr>
        <p:pic>
          <p:nvPicPr>
            <p:cNvPr id="60" name="図 59"/>
            <p:cNvPicPr>
              <a:picLocks noChangeAspect="1"/>
            </p:cNvPicPr>
            <p:nvPr/>
          </p:nvPicPr>
          <p:blipFill rotWithShape="1">
            <a:blip r:embed="rId2" cstate="print">
              <a:extLst>
                <a:ext uri="{28A0092B-C50C-407E-A947-70E740481C1C}">
                  <a14:useLocalDpi xmlns:a14="http://schemas.microsoft.com/office/drawing/2010/main" val="0"/>
                </a:ext>
              </a:extLst>
            </a:blip>
            <a:srcRect l="5159" t="6465" r="2189" b="8038"/>
            <a:stretch/>
          </p:blipFill>
          <p:spPr>
            <a:xfrm>
              <a:off x="1184905" y="4608460"/>
              <a:ext cx="2844550" cy="1946152"/>
            </a:xfrm>
            <a:prstGeom prst="rect">
              <a:avLst/>
            </a:prstGeom>
          </p:spPr>
        </p:pic>
        <p:sp>
          <p:nvSpPr>
            <p:cNvPr id="71" name="テキスト ボックス 70"/>
            <p:cNvSpPr txBox="1"/>
            <p:nvPr/>
          </p:nvSpPr>
          <p:spPr>
            <a:xfrm>
              <a:off x="2125740" y="6555637"/>
              <a:ext cx="1033065" cy="244446"/>
            </a:xfrm>
            <a:prstGeom prst="rect">
              <a:avLst/>
            </a:prstGeom>
            <a:noFill/>
            <a:ln>
              <a:noFill/>
            </a:ln>
          </p:spPr>
          <p:txBody>
            <a:bodyPr wrap="square" rtlCol="0">
              <a:spAutoFit/>
            </a:bodyPr>
            <a:lstStyle/>
            <a:p>
              <a:r>
                <a:rPr lang="ja-JP" altLang="en-US" sz="2000" dirty="0">
                  <a:solidFill>
                    <a:prstClr val="black"/>
                  </a:solidFill>
                  <a:latin typeface="Arial"/>
                  <a:ea typeface="ＭＳ Ｐゴシック"/>
                </a:rPr>
                <a:t>物理乱数源</a:t>
              </a:r>
            </a:p>
          </p:txBody>
        </p:sp>
        <p:sp>
          <p:nvSpPr>
            <p:cNvPr id="72" name="テキスト ボックス 71"/>
            <p:cNvSpPr txBox="1"/>
            <p:nvPr/>
          </p:nvSpPr>
          <p:spPr>
            <a:xfrm rot="20451426">
              <a:off x="1778515" y="6381785"/>
              <a:ext cx="567133" cy="225643"/>
            </a:xfrm>
            <a:prstGeom prst="rect">
              <a:avLst/>
            </a:prstGeom>
            <a:noFill/>
          </p:spPr>
          <p:txBody>
            <a:bodyPr wrap="square" rtlCol="0">
              <a:spAutoFit/>
            </a:bodyPr>
            <a:lstStyle/>
            <a:p>
              <a:r>
                <a:rPr lang="en-US" altLang="ja-JP" dirty="0">
                  <a:solidFill>
                    <a:prstClr val="black"/>
                  </a:solidFill>
                  <a:latin typeface="Arial"/>
                  <a:ea typeface="ＭＳ Ｐゴシック"/>
                </a:rPr>
                <a:t>14cm</a:t>
              </a:r>
              <a:endParaRPr lang="ja-JP" altLang="en-US" dirty="0">
                <a:solidFill>
                  <a:prstClr val="black"/>
                </a:solidFill>
                <a:latin typeface="Arial"/>
                <a:ea typeface="ＭＳ Ｐゴシック"/>
              </a:endParaRPr>
            </a:p>
          </p:txBody>
        </p:sp>
        <p:sp>
          <p:nvSpPr>
            <p:cNvPr id="73" name="テキスト ボックス 72"/>
            <p:cNvSpPr txBox="1"/>
            <p:nvPr/>
          </p:nvSpPr>
          <p:spPr>
            <a:xfrm rot="4309048">
              <a:off x="1033777" y="6286856"/>
              <a:ext cx="427891" cy="225643"/>
            </a:xfrm>
            <a:prstGeom prst="rect">
              <a:avLst/>
            </a:prstGeom>
            <a:noFill/>
          </p:spPr>
          <p:txBody>
            <a:bodyPr wrap="square" rtlCol="0">
              <a:spAutoFit/>
            </a:bodyPr>
            <a:lstStyle/>
            <a:p>
              <a:r>
                <a:rPr lang="en-US" altLang="ja-JP" dirty="0">
                  <a:solidFill>
                    <a:prstClr val="black"/>
                  </a:solidFill>
                  <a:latin typeface="Arial"/>
                  <a:ea typeface="ＭＳ Ｐゴシック"/>
                </a:rPr>
                <a:t>6cm</a:t>
              </a:r>
              <a:endParaRPr lang="ja-JP" altLang="en-US" dirty="0">
                <a:solidFill>
                  <a:prstClr val="black"/>
                </a:solidFill>
                <a:latin typeface="Arial"/>
                <a:ea typeface="ＭＳ Ｐゴシック"/>
              </a:endParaRPr>
            </a:p>
          </p:txBody>
        </p:sp>
        <p:grpSp>
          <p:nvGrpSpPr>
            <p:cNvPr id="75" name="グループ化 74"/>
            <p:cNvGrpSpPr>
              <a:grpSpLocks noChangeAspect="1"/>
            </p:cNvGrpSpPr>
            <p:nvPr/>
          </p:nvGrpSpPr>
          <p:grpSpPr>
            <a:xfrm>
              <a:off x="1274582" y="6130505"/>
              <a:ext cx="1228242" cy="452516"/>
              <a:chOff x="1001881" y="119618"/>
              <a:chExt cx="2736304" cy="1008112"/>
            </a:xfrm>
          </p:grpSpPr>
          <p:cxnSp>
            <p:nvCxnSpPr>
              <p:cNvPr id="76" name="直線矢印コネクタ 75"/>
              <p:cNvCxnSpPr/>
              <p:nvPr/>
            </p:nvCxnSpPr>
            <p:spPr>
              <a:xfrm>
                <a:off x="1001881" y="119618"/>
                <a:ext cx="288032" cy="864096"/>
              </a:xfrm>
              <a:prstGeom prst="straightConnector1">
                <a:avLst/>
              </a:prstGeom>
              <a:noFill/>
              <a:ln w="28575" cap="flat" cmpd="sng" algn="ctr">
                <a:solidFill>
                  <a:sysClr val="windowText" lastClr="000000"/>
                </a:solidFill>
                <a:prstDash val="solid"/>
                <a:headEnd type="triangle" w="med" len="med"/>
                <a:tailEnd type="triangle" w="med" len="med"/>
              </a:ln>
              <a:effectLst/>
            </p:spPr>
          </p:cxnSp>
          <p:cxnSp>
            <p:nvCxnSpPr>
              <p:cNvPr id="77" name="直線矢印コネクタ 76"/>
              <p:cNvCxnSpPr/>
              <p:nvPr/>
            </p:nvCxnSpPr>
            <p:spPr>
              <a:xfrm flipV="1">
                <a:off x="1577945" y="407650"/>
                <a:ext cx="2160240" cy="720080"/>
              </a:xfrm>
              <a:prstGeom prst="straightConnector1">
                <a:avLst/>
              </a:prstGeom>
              <a:noFill/>
              <a:ln w="28575" cap="flat" cmpd="sng" algn="ctr">
                <a:solidFill>
                  <a:sysClr val="windowText" lastClr="000000"/>
                </a:solidFill>
                <a:prstDash val="solid"/>
                <a:headEnd type="triangle" w="med" len="med"/>
                <a:tailEnd type="triangle" w="med" len="med"/>
              </a:ln>
              <a:effectLst/>
            </p:spPr>
          </p:cxnSp>
        </p:grpSp>
      </p:grpSp>
      <p:sp>
        <p:nvSpPr>
          <p:cNvPr id="387" name="正方形/長方形 386"/>
          <p:cNvSpPr/>
          <p:nvPr/>
        </p:nvSpPr>
        <p:spPr>
          <a:xfrm>
            <a:off x="948" y="997748"/>
            <a:ext cx="4262443" cy="1384995"/>
          </a:xfrm>
          <a:prstGeom prst="rect">
            <a:avLst/>
          </a:prstGeom>
        </p:spPr>
        <p:txBody>
          <a:bodyPr wrap="square">
            <a:spAutoFit/>
          </a:bodyPr>
          <a:lstStyle/>
          <a:p>
            <a:pPr algn="ctr"/>
            <a:r>
              <a:rPr lang="ja-JP" altLang="en-US" sz="2800" dirty="0">
                <a:solidFill>
                  <a:srgbClr val="0070C0"/>
                </a:solidFill>
                <a:latin typeface="Calibri"/>
                <a:ea typeface="ＭＳ Ｐゴシック"/>
              </a:rPr>
              <a:t>秘匿ドローン通信用に開発した認証機能付き</a:t>
            </a:r>
            <a:endParaRPr lang="en-US" altLang="ja-JP" sz="2800" dirty="0">
              <a:solidFill>
                <a:srgbClr val="0070C0"/>
              </a:solidFill>
              <a:latin typeface="Calibri"/>
              <a:ea typeface="ＭＳ Ｐゴシック"/>
            </a:endParaRPr>
          </a:p>
          <a:p>
            <a:pPr algn="ctr"/>
            <a:r>
              <a:rPr lang="ja-JP" altLang="en-US" sz="2800" dirty="0">
                <a:solidFill>
                  <a:srgbClr val="0070C0"/>
                </a:solidFill>
                <a:latin typeface="Calibri"/>
                <a:ea typeface="ＭＳ Ｐゴシック"/>
              </a:rPr>
              <a:t>物理乱数源</a:t>
            </a:r>
            <a:endParaRPr lang="en-US" altLang="ja-JP" sz="2800" dirty="0">
              <a:solidFill>
                <a:srgbClr val="0070C0"/>
              </a:solidFill>
              <a:latin typeface="Calibri"/>
              <a:ea typeface="ＭＳ Ｐゴシック"/>
            </a:endParaRPr>
          </a:p>
        </p:txBody>
      </p:sp>
      <p:pic>
        <p:nvPicPr>
          <p:cNvPr id="59" name="図 58"/>
          <p:cNvPicPr>
            <a:picLocks noChangeAspect="1"/>
          </p:cNvPicPr>
          <p:nvPr/>
        </p:nvPicPr>
        <p:blipFill rotWithShape="1">
          <a:blip r:embed="rId3" cstate="print">
            <a:extLst>
              <a:ext uri="{28A0092B-C50C-407E-A947-70E740481C1C}">
                <a14:useLocalDpi xmlns:a14="http://schemas.microsoft.com/office/drawing/2010/main" val="0"/>
              </a:ext>
            </a:extLst>
          </a:blip>
          <a:srcRect l="1982" t="7705" r="3130" b="3230"/>
          <a:stretch/>
        </p:blipFill>
        <p:spPr>
          <a:xfrm>
            <a:off x="4356299" y="756778"/>
            <a:ext cx="3107810" cy="1642338"/>
          </a:xfrm>
          <a:prstGeom prst="rect">
            <a:avLst/>
          </a:prstGeom>
        </p:spPr>
      </p:pic>
      <p:pic>
        <p:nvPicPr>
          <p:cNvPr id="61" name="図 60"/>
          <p:cNvPicPr>
            <a:picLocks noChangeAspect="1"/>
          </p:cNvPicPr>
          <p:nvPr/>
        </p:nvPicPr>
        <p:blipFill rotWithShape="1">
          <a:blip r:embed="rId4" cstate="print">
            <a:extLst>
              <a:ext uri="{28A0092B-C50C-407E-A947-70E740481C1C}">
                <a14:useLocalDpi xmlns:a14="http://schemas.microsoft.com/office/drawing/2010/main" val="0"/>
              </a:ext>
            </a:extLst>
          </a:blip>
          <a:srcRect l="840" t="29698" r="1398" b="30014"/>
          <a:stretch/>
        </p:blipFill>
        <p:spPr>
          <a:xfrm>
            <a:off x="8326983" y="5548658"/>
            <a:ext cx="2111597" cy="901727"/>
          </a:xfrm>
          <a:prstGeom prst="rect">
            <a:avLst/>
          </a:prstGeom>
        </p:spPr>
      </p:pic>
      <p:sp>
        <p:nvSpPr>
          <p:cNvPr id="63" name="テキスト ボックス 62"/>
          <p:cNvSpPr txBox="1"/>
          <p:nvPr/>
        </p:nvSpPr>
        <p:spPr>
          <a:xfrm>
            <a:off x="6803608" y="5739729"/>
            <a:ext cx="1319592" cy="369332"/>
          </a:xfrm>
          <a:prstGeom prst="rect">
            <a:avLst/>
          </a:prstGeom>
          <a:noFill/>
        </p:spPr>
        <p:txBody>
          <a:bodyPr wrap="none" rtlCol="0">
            <a:spAutoFit/>
          </a:bodyPr>
          <a:lstStyle/>
          <a:p>
            <a:r>
              <a:rPr lang="ja-JP" altLang="en-US" dirty="0">
                <a:solidFill>
                  <a:srgbClr val="0000FF"/>
                </a:solidFill>
                <a:latin typeface="Arial"/>
                <a:ea typeface="ＭＳ Ｐゴシック"/>
              </a:rPr>
              <a:t>ユーザ認証</a:t>
            </a:r>
          </a:p>
        </p:txBody>
      </p:sp>
      <p:sp>
        <p:nvSpPr>
          <p:cNvPr id="64" name="テキスト ボックス 63"/>
          <p:cNvSpPr txBox="1"/>
          <p:nvPr/>
        </p:nvSpPr>
        <p:spPr>
          <a:xfrm>
            <a:off x="8136563" y="3586984"/>
            <a:ext cx="1510350" cy="646331"/>
          </a:xfrm>
          <a:prstGeom prst="rect">
            <a:avLst/>
          </a:prstGeom>
          <a:noFill/>
          <a:ln>
            <a:noFill/>
          </a:ln>
        </p:spPr>
        <p:txBody>
          <a:bodyPr wrap="none" rtlCol="0">
            <a:spAutoFit/>
          </a:bodyPr>
          <a:lstStyle/>
          <a:p>
            <a:r>
              <a:rPr lang="ja-JP" altLang="en-US" dirty="0">
                <a:solidFill>
                  <a:srgbClr val="FF0000"/>
                </a:solidFill>
                <a:latin typeface="Arial"/>
                <a:ea typeface="ＭＳ Ｐゴシック"/>
              </a:rPr>
              <a:t>制御通信を</a:t>
            </a:r>
            <a:endParaRPr lang="en-US" altLang="ja-JP" dirty="0">
              <a:solidFill>
                <a:srgbClr val="FF0000"/>
              </a:solidFill>
              <a:latin typeface="Arial"/>
              <a:ea typeface="ＭＳ Ｐゴシック"/>
            </a:endParaRPr>
          </a:p>
          <a:p>
            <a:r>
              <a:rPr lang="ja-JP" altLang="en-US" dirty="0">
                <a:solidFill>
                  <a:srgbClr val="FF0000"/>
                </a:solidFill>
                <a:latin typeface="Arial"/>
                <a:ea typeface="ＭＳ Ｐゴシック"/>
              </a:rPr>
              <a:t>　</a:t>
            </a:r>
            <a:r>
              <a:rPr lang="en-US" altLang="ja-JP" dirty="0">
                <a:solidFill>
                  <a:srgbClr val="FF0000"/>
                </a:solidFill>
                <a:latin typeface="Arial"/>
                <a:ea typeface="ＭＳ Ｐゴシック"/>
              </a:rPr>
              <a:t>OTP</a:t>
            </a:r>
            <a:r>
              <a:rPr lang="ja-JP" altLang="en-US" dirty="0">
                <a:solidFill>
                  <a:srgbClr val="FF0000"/>
                </a:solidFill>
                <a:latin typeface="Arial"/>
                <a:ea typeface="ＭＳ Ｐゴシック"/>
              </a:rPr>
              <a:t>暗号化</a:t>
            </a:r>
          </a:p>
        </p:txBody>
      </p:sp>
      <p:sp>
        <p:nvSpPr>
          <p:cNvPr id="65" name="テキスト ボックス 64"/>
          <p:cNvSpPr txBox="1"/>
          <p:nvPr/>
        </p:nvSpPr>
        <p:spPr>
          <a:xfrm>
            <a:off x="3175883" y="2693686"/>
            <a:ext cx="1327608" cy="369332"/>
          </a:xfrm>
          <a:prstGeom prst="rect">
            <a:avLst/>
          </a:prstGeom>
          <a:noFill/>
        </p:spPr>
        <p:txBody>
          <a:bodyPr wrap="none" rtlCol="0">
            <a:spAutoFit/>
          </a:bodyPr>
          <a:lstStyle/>
          <a:p>
            <a:r>
              <a:rPr lang="ja-JP" altLang="en-US" dirty="0">
                <a:solidFill>
                  <a:srgbClr val="0000FF"/>
                </a:solidFill>
                <a:latin typeface="Arial"/>
                <a:ea typeface="ＭＳ Ｐゴシック"/>
              </a:rPr>
              <a:t>ユーザ認証</a:t>
            </a:r>
          </a:p>
        </p:txBody>
      </p:sp>
      <p:cxnSp>
        <p:nvCxnSpPr>
          <p:cNvPr id="66" name="直線矢印コネクタ 65"/>
          <p:cNvCxnSpPr/>
          <p:nvPr/>
        </p:nvCxnSpPr>
        <p:spPr>
          <a:xfrm flipH="1">
            <a:off x="3647563" y="2506560"/>
            <a:ext cx="1002530" cy="2438913"/>
          </a:xfrm>
          <a:prstGeom prst="straightConnector1">
            <a:avLst/>
          </a:prstGeom>
          <a:noFill/>
          <a:ln w="28575" cap="flat" cmpd="sng" algn="ctr">
            <a:solidFill>
              <a:srgbClr val="0000FF"/>
            </a:solidFill>
            <a:prstDash val="solid"/>
            <a:headEnd type="arrow" w="med" len="med"/>
            <a:tailEnd type="arrow" w="med" len="med"/>
          </a:ln>
          <a:effectLst/>
        </p:spPr>
      </p:cxnSp>
      <p:sp>
        <p:nvSpPr>
          <p:cNvPr id="67" name="テキスト ボックス 66"/>
          <p:cNvSpPr txBox="1"/>
          <p:nvPr/>
        </p:nvSpPr>
        <p:spPr>
          <a:xfrm>
            <a:off x="8196878" y="6420578"/>
            <a:ext cx="1374094" cy="369332"/>
          </a:xfrm>
          <a:prstGeom prst="rect">
            <a:avLst/>
          </a:prstGeom>
          <a:noFill/>
        </p:spPr>
        <p:txBody>
          <a:bodyPr wrap="none" rtlCol="0">
            <a:spAutoFit/>
          </a:bodyPr>
          <a:lstStyle/>
          <a:p>
            <a:r>
              <a:rPr lang="ja-JP" altLang="en-US" dirty="0">
                <a:solidFill>
                  <a:prstClr val="black"/>
                </a:solidFill>
                <a:latin typeface="Arial"/>
                <a:ea typeface="ＭＳ Ｐゴシック"/>
              </a:rPr>
              <a:t>コントローラ</a:t>
            </a:r>
            <a:endParaRPr lang="en-US" altLang="ja-JP" dirty="0">
              <a:solidFill>
                <a:prstClr val="black"/>
              </a:solidFill>
              <a:latin typeface="Arial"/>
              <a:ea typeface="ＭＳ Ｐゴシック"/>
            </a:endParaRPr>
          </a:p>
        </p:txBody>
      </p:sp>
      <p:cxnSp>
        <p:nvCxnSpPr>
          <p:cNvPr id="68" name="直線矢印コネクタ 67"/>
          <p:cNvCxnSpPr/>
          <p:nvPr/>
        </p:nvCxnSpPr>
        <p:spPr>
          <a:xfrm>
            <a:off x="6832425" y="2541320"/>
            <a:ext cx="1953387" cy="3258407"/>
          </a:xfrm>
          <a:prstGeom prst="straightConnector1">
            <a:avLst/>
          </a:prstGeom>
          <a:noFill/>
          <a:ln w="28575" cap="flat" cmpd="sng" algn="ctr">
            <a:solidFill>
              <a:srgbClr val="0000FF"/>
            </a:solidFill>
            <a:prstDash val="solid"/>
            <a:headEnd type="arrow" w="med" len="med"/>
            <a:tailEnd type="arrow" w="med" len="med"/>
          </a:ln>
          <a:effectLst/>
        </p:spPr>
      </p:cxnSp>
      <p:cxnSp>
        <p:nvCxnSpPr>
          <p:cNvPr id="69" name="直線矢印コネクタ 68"/>
          <p:cNvCxnSpPr/>
          <p:nvPr/>
        </p:nvCxnSpPr>
        <p:spPr>
          <a:xfrm flipH="1" flipV="1">
            <a:off x="7257472" y="2541320"/>
            <a:ext cx="1893944" cy="3168161"/>
          </a:xfrm>
          <a:prstGeom prst="straightConnector1">
            <a:avLst/>
          </a:prstGeom>
          <a:noFill/>
          <a:ln w="28575" cap="flat" cmpd="sng" algn="ctr">
            <a:solidFill>
              <a:srgbClr val="FF0000"/>
            </a:solidFill>
            <a:prstDash val="solid"/>
            <a:headEnd type="none" w="med" len="med"/>
            <a:tailEnd type="arrow" w="med" len="med"/>
          </a:ln>
          <a:effectLst/>
        </p:spPr>
      </p:cxnSp>
      <p:sp>
        <p:nvSpPr>
          <p:cNvPr id="70" name="テキスト ボックス 69"/>
          <p:cNvSpPr txBox="1"/>
          <p:nvPr/>
        </p:nvSpPr>
        <p:spPr>
          <a:xfrm>
            <a:off x="6555767" y="4216427"/>
            <a:ext cx="1628971" cy="646331"/>
          </a:xfrm>
          <a:prstGeom prst="rect">
            <a:avLst/>
          </a:prstGeom>
          <a:noFill/>
        </p:spPr>
        <p:txBody>
          <a:bodyPr wrap="none" rtlCol="0">
            <a:spAutoFit/>
          </a:bodyPr>
          <a:lstStyle/>
          <a:p>
            <a:pPr algn="r"/>
            <a:r>
              <a:rPr lang="ja-JP" altLang="en-US" dirty="0">
                <a:solidFill>
                  <a:srgbClr val="0000FF"/>
                </a:solidFill>
                <a:latin typeface="Arial"/>
                <a:ea typeface="ＭＳ Ｐゴシック"/>
              </a:rPr>
              <a:t>ユーザ認証　　</a:t>
            </a:r>
            <a:endParaRPr lang="en-US" altLang="ja-JP" dirty="0">
              <a:solidFill>
                <a:srgbClr val="0000FF"/>
              </a:solidFill>
              <a:latin typeface="Arial"/>
              <a:ea typeface="ＭＳ Ｐゴシック"/>
            </a:endParaRPr>
          </a:p>
          <a:p>
            <a:pPr algn="r"/>
            <a:r>
              <a:rPr lang="ja-JP" altLang="en-US" dirty="0">
                <a:solidFill>
                  <a:srgbClr val="0000FF"/>
                </a:solidFill>
                <a:latin typeface="Arial"/>
                <a:ea typeface="ＭＳ Ｐゴシック"/>
              </a:rPr>
              <a:t>メッセージ認証</a:t>
            </a:r>
          </a:p>
        </p:txBody>
      </p:sp>
      <p:sp>
        <p:nvSpPr>
          <p:cNvPr id="78" name="テキスト ボックス 77"/>
          <p:cNvSpPr txBox="1"/>
          <p:nvPr/>
        </p:nvSpPr>
        <p:spPr>
          <a:xfrm>
            <a:off x="8521066" y="4268364"/>
            <a:ext cx="1850186" cy="338554"/>
          </a:xfrm>
          <a:prstGeom prst="rect">
            <a:avLst/>
          </a:prstGeom>
          <a:noFill/>
          <a:ln>
            <a:noFill/>
          </a:ln>
        </p:spPr>
        <p:txBody>
          <a:bodyPr wrap="none" rtlCol="0">
            <a:spAutoFit/>
          </a:bodyPr>
          <a:lstStyle/>
          <a:p>
            <a:r>
              <a:rPr lang="ja-JP" altLang="en-US" sz="1600" dirty="0">
                <a:solidFill>
                  <a:srgbClr val="FF0000"/>
                </a:solidFill>
                <a:latin typeface="Arial"/>
                <a:ea typeface="ＭＳ Ｐゴシック"/>
              </a:rPr>
              <a:t>平均レート：</a:t>
            </a:r>
            <a:r>
              <a:rPr lang="en-US" altLang="ja-JP" sz="1600" dirty="0">
                <a:solidFill>
                  <a:srgbClr val="FF0000"/>
                </a:solidFill>
                <a:latin typeface="Arial"/>
                <a:ea typeface="ＭＳ Ｐゴシック"/>
              </a:rPr>
              <a:t>10kb/s</a:t>
            </a:r>
            <a:endParaRPr lang="ja-JP" altLang="en-US" sz="1600" dirty="0">
              <a:solidFill>
                <a:srgbClr val="FF0000"/>
              </a:solidFill>
              <a:latin typeface="Arial"/>
              <a:ea typeface="ＭＳ Ｐゴシック"/>
            </a:endParaRPr>
          </a:p>
        </p:txBody>
      </p:sp>
      <p:sp>
        <p:nvSpPr>
          <p:cNvPr id="79" name="四角形吹き出し 78"/>
          <p:cNvSpPr/>
          <p:nvPr/>
        </p:nvSpPr>
        <p:spPr>
          <a:xfrm>
            <a:off x="6616515" y="5069059"/>
            <a:ext cx="1059236" cy="476521"/>
          </a:xfrm>
          <a:prstGeom prst="wedgeRectCallout">
            <a:avLst>
              <a:gd name="adj1" fmla="val -94289"/>
              <a:gd name="adj2" fmla="val -18779"/>
            </a:avLst>
          </a:prstGeom>
          <a:ln>
            <a:solidFill>
              <a:sysClr val="windowText" lastClr="000000"/>
            </a:solidFill>
          </a:ln>
        </p:spPr>
        <p:txBody>
          <a:bodyPr wrap="square" lIns="36000" rIns="36000" rtlCol="0" anchor="ctr">
            <a:noAutofit/>
          </a:bodyPr>
          <a:lstStyle/>
          <a:p>
            <a:pPr>
              <a:defRPr/>
            </a:pPr>
            <a:r>
              <a:rPr kumimoji="0" lang="en-US" altLang="ja-JP" sz="1400" kern="0" dirty="0">
                <a:solidFill>
                  <a:prstClr val="black"/>
                </a:solidFill>
                <a:latin typeface="Arial"/>
                <a:ea typeface="ＭＳ Ｐゴシック"/>
              </a:rPr>
              <a:t>JR</a:t>
            </a:r>
            <a:r>
              <a:rPr kumimoji="0" lang="ja-JP" altLang="en-US" sz="1400" kern="0" dirty="0">
                <a:solidFill>
                  <a:prstClr val="black"/>
                </a:solidFill>
                <a:latin typeface="Arial"/>
                <a:ea typeface="ＭＳ Ｐゴシック"/>
              </a:rPr>
              <a:t>コネクタから鍵供給</a:t>
            </a:r>
          </a:p>
        </p:txBody>
      </p:sp>
      <p:sp>
        <p:nvSpPr>
          <p:cNvPr id="80" name="正方形/長方形 79"/>
          <p:cNvSpPr/>
          <p:nvPr/>
        </p:nvSpPr>
        <p:spPr>
          <a:xfrm>
            <a:off x="7423546" y="1157869"/>
            <a:ext cx="1768433" cy="646331"/>
          </a:xfrm>
          <a:prstGeom prst="rect">
            <a:avLst/>
          </a:prstGeom>
        </p:spPr>
        <p:txBody>
          <a:bodyPr wrap="none">
            <a:spAutoFit/>
          </a:bodyPr>
          <a:lstStyle/>
          <a:p>
            <a:r>
              <a:rPr lang="ja-JP" altLang="en-US" dirty="0">
                <a:solidFill>
                  <a:prstClr val="black"/>
                </a:solidFill>
                <a:latin typeface="Arial"/>
                <a:ea typeface="ＭＳ Ｐゴシック"/>
              </a:rPr>
              <a:t>最大直径</a:t>
            </a:r>
            <a:r>
              <a:rPr lang="en-US" altLang="ja-JP" dirty="0">
                <a:solidFill>
                  <a:prstClr val="black"/>
                </a:solidFill>
                <a:latin typeface="Arial"/>
                <a:ea typeface="ＭＳ Ｐゴシック"/>
              </a:rPr>
              <a:t>1.45m</a:t>
            </a:r>
          </a:p>
          <a:p>
            <a:r>
              <a:rPr lang="ja-JP" altLang="en-US" dirty="0">
                <a:solidFill>
                  <a:prstClr val="black"/>
                </a:solidFill>
                <a:latin typeface="Arial"/>
                <a:ea typeface="ＭＳ Ｐゴシック"/>
              </a:rPr>
              <a:t>重さ</a:t>
            </a:r>
            <a:r>
              <a:rPr lang="en-US" altLang="ja-JP" dirty="0">
                <a:solidFill>
                  <a:prstClr val="black"/>
                </a:solidFill>
                <a:latin typeface="Arial"/>
                <a:ea typeface="ＭＳ Ｐゴシック"/>
              </a:rPr>
              <a:t>15kg</a:t>
            </a:r>
            <a:endParaRPr lang="ja-JP" altLang="en-US" dirty="0">
              <a:solidFill>
                <a:prstClr val="black"/>
              </a:solidFill>
              <a:latin typeface="Arial"/>
              <a:ea typeface="ＭＳ Ｐゴシック"/>
            </a:endParaRPr>
          </a:p>
        </p:txBody>
      </p:sp>
      <p:cxnSp>
        <p:nvCxnSpPr>
          <p:cNvPr id="3" name="直線矢印コネクタ 2"/>
          <p:cNvCxnSpPr/>
          <p:nvPr/>
        </p:nvCxnSpPr>
        <p:spPr>
          <a:xfrm flipV="1">
            <a:off x="3839689" y="2541320"/>
            <a:ext cx="1025537" cy="2404153"/>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a:off x="3839687" y="6108130"/>
            <a:ext cx="4592892" cy="146464"/>
            <a:chOff x="3705524" y="6130950"/>
            <a:chExt cx="2736304" cy="220000"/>
          </a:xfrm>
        </p:grpSpPr>
        <p:cxnSp>
          <p:nvCxnSpPr>
            <p:cNvPr id="62" name="直線矢印コネクタ 61"/>
            <p:cNvCxnSpPr/>
            <p:nvPr/>
          </p:nvCxnSpPr>
          <p:spPr>
            <a:xfrm>
              <a:off x="3705524" y="6130950"/>
              <a:ext cx="2736304" cy="0"/>
            </a:xfrm>
            <a:prstGeom prst="straightConnector1">
              <a:avLst/>
            </a:prstGeom>
            <a:noFill/>
            <a:ln w="28575" cap="flat" cmpd="sng" algn="ctr">
              <a:solidFill>
                <a:srgbClr val="0000FF"/>
              </a:solidFill>
              <a:prstDash val="solid"/>
              <a:headEnd type="arrow" w="med" len="med"/>
              <a:tailEnd type="arrow" w="med" len="med"/>
            </a:ln>
            <a:effectLst/>
          </p:spPr>
        </p:cxnSp>
        <p:cxnSp>
          <p:nvCxnSpPr>
            <p:cNvPr id="82" name="直線矢印コネクタ 81"/>
            <p:cNvCxnSpPr/>
            <p:nvPr/>
          </p:nvCxnSpPr>
          <p:spPr>
            <a:xfrm>
              <a:off x="3740710" y="6350950"/>
              <a:ext cx="2665931" cy="0"/>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sp>
        <p:nvSpPr>
          <p:cNvPr id="84" name="テキスト ボックス 83"/>
          <p:cNvSpPr txBox="1"/>
          <p:nvPr/>
        </p:nvSpPr>
        <p:spPr>
          <a:xfrm>
            <a:off x="4695616" y="2746404"/>
            <a:ext cx="1346844" cy="369332"/>
          </a:xfrm>
          <a:prstGeom prst="rect">
            <a:avLst/>
          </a:prstGeom>
          <a:noFill/>
        </p:spPr>
        <p:txBody>
          <a:bodyPr wrap="none" rtlCol="0">
            <a:spAutoFit/>
          </a:bodyPr>
          <a:lstStyle/>
          <a:p>
            <a:r>
              <a:rPr lang="ja-JP" altLang="en-US" dirty="0">
                <a:solidFill>
                  <a:srgbClr val="006600"/>
                </a:solidFill>
                <a:latin typeface="Arial"/>
                <a:ea typeface="ＭＳ Ｐゴシック"/>
              </a:rPr>
              <a:t>暗号鍵供給</a:t>
            </a:r>
          </a:p>
        </p:txBody>
      </p:sp>
      <p:sp>
        <p:nvSpPr>
          <p:cNvPr id="85" name="テキスト ボックス 84"/>
          <p:cNvSpPr txBox="1"/>
          <p:nvPr/>
        </p:nvSpPr>
        <p:spPr>
          <a:xfrm>
            <a:off x="6616515" y="6305396"/>
            <a:ext cx="1346844" cy="369332"/>
          </a:xfrm>
          <a:prstGeom prst="rect">
            <a:avLst/>
          </a:prstGeom>
          <a:noFill/>
        </p:spPr>
        <p:txBody>
          <a:bodyPr wrap="none" rtlCol="0">
            <a:spAutoFit/>
          </a:bodyPr>
          <a:lstStyle/>
          <a:p>
            <a:r>
              <a:rPr lang="ja-JP" altLang="en-US" dirty="0">
                <a:solidFill>
                  <a:srgbClr val="006600"/>
                </a:solidFill>
                <a:latin typeface="Arial"/>
                <a:ea typeface="ＭＳ Ｐゴシック"/>
              </a:rPr>
              <a:t>暗号鍵供給</a:t>
            </a:r>
          </a:p>
        </p:txBody>
      </p:sp>
      <p:sp>
        <p:nvSpPr>
          <p:cNvPr id="2" name="角丸四角形吹き出し 1"/>
          <p:cNvSpPr/>
          <p:nvPr/>
        </p:nvSpPr>
        <p:spPr>
          <a:xfrm>
            <a:off x="2397606" y="4167782"/>
            <a:ext cx="815146" cy="477881"/>
          </a:xfrm>
          <a:prstGeom prst="wedgeRoundRectCallout">
            <a:avLst>
              <a:gd name="adj1" fmla="val 9322"/>
              <a:gd name="adj2" fmla="val 235327"/>
              <a:gd name="adj3" fmla="val 16667"/>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GRANG-Mini</a:t>
            </a:r>
            <a:endParaRPr lang="ja-JP" altLang="en-US" sz="1200" dirty="0">
              <a:solidFill>
                <a:schemeClr val="tx1"/>
              </a:solidFill>
            </a:endParaRPr>
          </a:p>
        </p:txBody>
      </p:sp>
      <p:sp>
        <p:nvSpPr>
          <p:cNvPr id="32" name="角丸四角形吹き出し 31"/>
          <p:cNvSpPr/>
          <p:nvPr/>
        </p:nvSpPr>
        <p:spPr>
          <a:xfrm>
            <a:off x="2926030" y="3812117"/>
            <a:ext cx="877024" cy="313282"/>
          </a:xfrm>
          <a:prstGeom prst="wedgeRoundRectCallout">
            <a:avLst>
              <a:gd name="adj1" fmla="val 18276"/>
              <a:gd name="adj2" fmla="val 438491"/>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microSD</a:t>
            </a:r>
            <a:endParaRPr lang="ja-JP" altLang="en-US" sz="1200" dirty="0">
              <a:solidFill>
                <a:schemeClr val="tx1"/>
              </a:solidFill>
            </a:endParaRPr>
          </a:p>
        </p:txBody>
      </p:sp>
      <p:sp>
        <p:nvSpPr>
          <p:cNvPr id="33" name="角丸四角形吹き出し 32"/>
          <p:cNvSpPr/>
          <p:nvPr/>
        </p:nvSpPr>
        <p:spPr>
          <a:xfrm>
            <a:off x="490298" y="3179834"/>
            <a:ext cx="1335961" cy="648247"/>
          </a:xfrm>
          <a:prstGeom prst="wedgeRoundRectCallout">
            <a:avLst>
              <a:gd name="adj1" fmla="val 86048"/>
              <a:gd name="adj2" fmla="val 319464"/>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rPr>
              <a:t>認証プログラムを搭載した</a:t>
            </a:r>
            <a:r>
              <a:rPr lang="en-US" altLang="ja-JP" sz="1200" dirty="0">
                <a:solidFill>
                  <a:schemeClr val="tx1"/>
                </a:solidFill>
              </a:rPr>
              <a:t>CPU</a:t>
            </a:r>
            <a:r>
              <a:rPr lang="ja-JP" altLang="en-US" sz="1200" dirty="0">
                <a:solidFill>
                  <a:schemeClr val="tx1"/>
                </a:solidFill>
              </a:rPr>
              <a:t>基板</a:t>
            </a:r>
          </a:p>
        </p:txBody>
      </p:sp>
      <p:sp>
        <p:nvSpPr>
          <p:cNvPr id="34" name="テキスト ボックス 33">
            <a:extLst>
              <a:ext uri="{FF2B5EF4-FFF2-40B4-BE49-F238E27FC236}">
                <a16:creationId xmlns:a16="http://schemas.microsoft.com/office/drawing/2014/main" id="{E9E9B217-FBFE-4569-BD1B-3C31E81D5D1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無人機／ドローン秘匿通信制御</a:t>
            </a:r>
          </a:p>
        </p:txBody>
      </p:sp>
    </p:spTree>
    <p:extLst>
      <p:ext uri="{BB962C8B-B14F-4D97-AF65-F5344CB8AC3E}">
        <p14:creationId xmlns:p14="http://schemas.microsoft.com/office/powerpoint/2010/main" val="3493754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図 53"/>
          <p:cNvPicPr>
            <a:picLocks noChangeAspect="1"/>
          </p:cNvPicPr>
          <p:nvPr/>
        </p:nvPicPr>
        <p:blipFill rotWithShape="1">
          <a:blip r:embed="rId2" cstate="print">
            <a:extLst>
              <a:ext uri="{28A0092B-C50C-407E-A947-70E740481C1C}">
                <a14:useLocalDpi xmlns:a14="http://schemas.microsoft.com/office/drawing/2010/main" val="0"/>
              </a:ext>
            </a:extLst>
          </a:blip>
          <a:srcRect l="13085" t="22030" r="10633" b="14795"/>
          <a:stretch/>
        </p:blipFill>
        <p:spPr>
          <a:xfrm>
            <a:off x="4187880" y="2347433"/>
            <a:ext cx="1937024" cy="1070970"/>
          </a:xfrm>
          <a:prstGeom prst="rect">
            <a:avLst/>
          </a:prstGeom>
        </p:spPr>
      </p:pic>
      <p:sp>
        <p:nvSpPr>
          <p:cNvPr id="63" name="角丸四角形吹き出し 62"/>
          <p:cNvSpPr/>
          <p:nvPr/>
        </p:nvSpPr>
        <p:spPr>
          <a:xfrm>
            <a:off x="1744954" y="3709513"/>
            <a:ext cx="1971912" cy="1328059"/>
          </a:xfrm>
          <a:prstGeom prst="wedgeRoundRectCallout">
            <a:avLst>
              <a:gd name="adj1" fmla="val 83845"/>
              <a:gd name="adj2" fmla="val 4725"/>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840" t="29698" r="1398" b="30014"/>
          <a:stretch/>
        </p:blipFill>
        <p:spPr>
          <a:xfrm>
            <a:off x="4372909" y="5485184"/>
            <a:ext cx="1499581" cy="620845"/>
          </a:xfrm>
          <a:prstGeom prst="rect">
            <a:avLst/>
          </a:prstGeom>
        </p:spPr>
      </p:pic>
      <p:sp>
        <p:nvSpPr>
          <p:cNvPr id="7" name="角丸四角形吹き出し 6"/>
          <p:cNvSpPr/>
          <p:nvPr/>
        </p:nvSpPr>
        <p:spPr>
          <a:xfrm>
            <a:off x="1723180" y="5685106"/>
            <a:ext cx="2001054" cy="982814"/>
          </a:xfrm>
          <a:prstGeom prst="wedgeRoundRectCallout">
            <a:avLst>
              <a:gd name="adj1" fmla="val 82573"/>
              <a:gd name="adj2" fmla="val -26426"/>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角丸四角形吹き出し 8"/>
          <p:cNvSpPr/>
          <p:nvPr/>
        </p:nvSpPr>
        <p:spPr>
          <a:xfrm>
            <a:off x="1703512" y="2197610"/>
            <a:ext cx="1984904" cy="1048732"/>
          </a:xfrm>
          <a:prstGeom prst="wedgeRoundRectCallout">
            <a:avLst>
              <a:gd name="adj1" fmla="val 83584"/>
              <a:gd name="adj2" fmla="val 6121"/>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正方形/長方形 13"/>
          <p:cNvSpPr/>
          <p:nvPr/>
        </p:nvSpPr>
        <p:spPr>
          <a:xfrm>
            <a:off x="902753" y="1380812"/>
            <a:ext cx="3514831" cy="369332"/>
          </a:xfrm>
          <a:prstGeom prst="rect">
            <a:avLst/>
          </a:prstGeom>
          <a:solidFill>
            <a:srgbClr val="FFFF99"/>
          </a:solidFill>
          <a:ln w="22225" cap="flat" cmpd="sng" algn="ctr">
            <a:solidFill>
              <a:schemeClr val="tx1"/>
            </a:solidFill>
            <a:prstDash val="solid"/>
            <a:miter lim="800000"/>
          </a:ln>
          <a:effectLst/>
        </p:spPr>
        <p:txBody>
          <a:bodyPr wrap="square" anchor="ctr">
            <a:spAutoFit/>
          </a:bodyPr>
          <a:lstStyle/>
          <a:p>
            <a:pPr algn="ctr">
              <a:defRPr/>
            </a:pPr>
            <a:r>
              <a:rPr lang="ja-JP" altLang="en-US" dirty="0">
                <a:solidFill>
                  <a:sysClr val="windowText" lastClr="000000"/>
                </a:solidFill>
                <a:latin typeface="ＭＳ Ｐゴシック"/>
                <a:ea typeface="ＭＳ Ｐゴシック"/>
                <a:cs typeface="Arial" panose="020B0604020202020204" pitchFamily="34" charset="0"/>
              </a:rPr>
              <a:t>ワンタイムパッド暗号方式</a:t>
            </a:r>
            <a:endParaRPr kumimoji="0" lang="ja-JP" altLang="en-US" kern="0" dirty="0">
              <a:solidFill>
                <a:srgbClr val="000000"/>
              </a:solidFill>
              <a:ea typeface="ＭＳ Ｐゴシック"/>
              <a:cs typeface="Arial" panose="020B0604020202020204" pitchFamily="34" charset="0"/>
            </a:endParaRPr>
          </a:p>
        </p:txBody>
      </p:sp>
      <p:grpSp>
        <p:nvGrpSpPr>
          <p:cNvPr id="17" name="グループ化 16"/>
          <p:cNvGrpSpPr/>
          <p:nvPr/>
        </p:nvGrpSpPr>
        <p:grpSpPr>
          <a:xfrm>
            <a:off x="2174648" y="3810480"/>
            <a:ext cx="1062199" cy="825713"/>
            <a:chOff x="3999890" y="2471747"/>
            <a:chExt cx="1062199" cy="825713"/>
          </a:xfrm>
        </p:grpSpPr>
        <p:grpSp>
          <p:nvGrpSpPr>
            <p:cNvPr id="18" name="グループ化 68"/>
            <p:cNvGrpSpPr>
              <a:grpSpLocks noChangeAspect="1"/>
            </p:cNvGrpSpPr>
            <p:nvPr/>
          </p:nvGrpSpPr>
          <p:grpSpPr bwMode="auto">
            <a:xfrm>
              <a:off x="3999890" y="2558320"/>
              <a:ext cx="880110" cy="739140"/>
              <a:chOff x="7571291" y="230207"/>
              <a:chExt cx="1162758" cy="1084898"/>
            </a:xfrm>
          </p:grpSpPr>
          <p:pic>
            <p:nvPicPr>
              <p:cNvPr id="20" name="Picture 1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71291" y="230207"/>
                <a:ext cx="1162758" cy="1084898"/>
              </a:xfrm>
              <a:prstGeom prst="rect">
                <a:avLst/>
              </a:prstGeom>
              <a:noFill/>
              <a:ln w="9525">
                <a:noFill/>
                <a:miter lim="800000"/>
                <a:headEnd/>
                <a:tailEnd/>
              </a:ln>
            </p:spPr>
          </p:pic>
          <p:sp>
            <p:nvSpPr>
              <p:cNvPr id="21" name="Rectangle 19" descr="みかげ石"/>
              <p:cNvSpPr>
                <a:spLocks noChangeArrowheads="1"/>
              </p:cNvSpPr>
              <p:nvPr/>
            </p:nvSpPr>
            <p:spPr bwMode="auto">
              <a:xfrm>
                <a:off x="7670700" y="345460"/>
                <a:ext cx="1001423" cy="727710"/>
              </a:xfrm>
              <a:prstGeom prst="rect">
                <a:avLst/>
              </a:prstGeom>
              <a:blipFill dpi="0" rotWithShape="1">
                <a:blip r:embed="rId5" cstate="print"/>
                <a:srcRect/>
                <a:tile tx="0" ty="0" sx="100000" sy="100000" flip="none" algn="tl"/>
              </a:blipFill>
              <a:ln w="9525">
                <a:solidFill>
                  <a:srgbClr val="000000"/>
                </a:solidFill>
                <a:miter lim="800000"/>
                <a:headEnd/>
                <a:tailEnd/>
              </a:ln>
            </p:spPr>
            <p:txBody>
              <a:bodyPr lIns="74295" tIns="8890" rIns="74295" bIns="8890"/>
              <a:lstStyle/>
              <a:p>
                <a:endParaRPr lang="ja-JP" altLang="en-US">
                  <a:solidFill>
                    <a:srgbClr val="000000"/>
                  </a:solidFill>
                  <a:ea typeface="ＭＳ Ｐゴシック"/>
                </a:endParaRPr>
              </a:p>
            </p:txBody>
          </p:sp>
        </p:grpSp>
        <p:pic>
          <p:nvPicPr>
            <p:cNvPr id="19" name="Picture 21" descr="鍵穴ot_00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887767" flipH="1">
              <a:off x="4712584" y="2471747"/>
              <a:ext cx="349505" cy="537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p:cNvGrpSpPr/>
          <p:nvPr/>
        </p:nvGrpSpPr>
        <p:grpSpPr>
          <a:xfrm>
            <a:off x="1810402" y="5771166"/>
            <a:ext cx="900269" cy="800100"/>
            <a:chOff x="477889" y="3477342"/>
            <a:chExt cx="900269" cy="800100"/>
          </a:xfrm>
        </p:grpSpPr>
        <p:pic>
          <p:nvPicPr>
            <p:cNvPr id="25" name="Picture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522" y="3477342"/>
              <a:ext cx="889636" cy="800100"/>
            </a:xfrm>
            <a:prstGeom prst="rect">
              <a:avLst/>
            </a:prstGeom>
            <a:noFill/>
            <a:ln w="9525">
              <a:noFill/>
              <a:miter lim="800000"/>
              <a:headEnd/>
              <a:tailEnd/>
            </a:ln>
          </p:spPr>
        </p:pic>
        <p:sp>
          <p:nvSpPr>
            <p:cNvPr id="26" name="正方形/長方形 25"/>
            <p:cNvSpPr/>
            <p:nvPr/>
          </p:nvSpPr>
          <p:spPr>
            <a:xfrm>
              <a:off x="477889" y="3524205"/>
              <a:ext cx="889636" cy="584775"/>
            </a:xfrm>
            <a:prstGeom prst="rect">
              <a:avLst/>
            </a:prstGeom>
          </p:spPr>
          <p:txBody>
            <a:bodyPr wrap="square">
              <a:spAutoFit/>
            </a:bodyPr>
            <a:lstStyle/>
            <a:p>
              <a:pPr algn="ctr"/>
              <a:r>
                <a:rPr lang="ja-JP" altLang="en-US" sz="1600" dirty="0">
                  <a:solidFill>
                    <a:prstClr val="white"/>
                  </a:solidFill>
                  <a:ea typeface="ＭＳ Ｐゴシック"/>
                  <a:cs typeface="Arial" panose="020B0604020202020204" pitchFamily="34" charset="0"/>
                </a:rPr>
                <a:t>南南東へ飛行</a:t>
              </a:r>
              <a:endParaRPr lang="en-US" altLang="ja-JP" sz="1600" dirty="0">
                <a:solidFill>
                  <a:prstClr val="white"/>
                </a:solidFill>
                <a:ea typeface="ＭＳ Ｐゴシック"/>
                <a:cs typeface="Arial" panose="020B0604020202020204" pitchFamily="34" charset="0"/>
              </a:endParaRPr>
            </a:p>
          </p:txBody>
        </p:sp>
      </p:grpSp>
      <p:sp>
        <p:nvSpPr>
          <p:cNvPr id="27" name="テキスト ボックス 26"/>
          <p:cNvSpPr txBox="1"/>
          <p:nvPr/>
        </p:nvSpPr>
        <p:spPr>
          <a:xfrm>
            <a:off x="4679904" y="1948770"/>
            <a:ext cx="1059906" cy="400110"/>
          </a:xfrm>
          <a:prstGeom prst="rect">
            <a:avLst/>
          </a:prstGeom>
          <a:noFill/>
        </p:spPr>
        <p:txBody>
          <a:bodyPr wrap="none" rtlCol="0">
            <a:spAutoFit/>
          </a:bodyPr>
          <a:lstStyle/>
          <a:p>
            <a:r>
              <a:rPr lang="ja-JP" altLang="en-US" sz="2000" dirty="0">
                <a:solidFill>
                  <a:prstClr val="black"/>
                </a:solidFill>
                <a:latin typeface="Arial"/>
                <a:ea typeface="ＭＳ Ｐゴシック"/>
              </a:rPr>
              <a:t>ドローン</a:t>
            </a:r>
          </a:p>
        </p:txBody>
      </p:sp>
      <p:pic>
        <p:nvPicPr>
          <p:cNvPr id="28" name="図 27"/>
          <p:cNvPicPr>
            <a:picLocks noChangeAspect="1"/>
          </p:cNvPicPr>
          <p:nvPr/>
        </p:nvPicPr>
        <p:blipFill>
          <a:blip r:embed="rId7"/>
          <a:stretch>
            <a:fillRect/>
          </a:stretch>
        </p:blipFill>
        <p:spPr>
          <a:xfrm rot="18835398" flipH="1">
            <a:off x="4236253" y="3466220"/>
            <a:ext cx="1730532" cy="1715614"/>
          </a:xfrm>
          <a:prstGeom prst="rect">
            <a:avLst/>
          </a:prstGeom>
        </p:spPr>
      </p:pic>
      <p:sp>
        <p:nvSpPr>
          <p:cNvPr id="30" name="テキスト ボックス 29"/>
          <p:cNvSpPr txBox="1"/>
          <p:nvPr/>
        </p:nvSpPr>
        <p:spPr>
          <a:xfrm>
            <a:off x="4307102" y="6095037"/>
            <a:ext cx="1734770" cy="707886"/>
          </a:xfrm>
          <a:prstGeom prst="rect">
            <a:avLst/>
          </a:prstGeom>
          <a:noFill/>
        </p:spPr>
        <p:txBody>
          <a:bodyPr wrap="none" rtlCol="0">
            <a:spAutoFit/>
          </a:bodyPr>
          <a:lstStyle/>
          <a:p>
            <a:pPr algn="ctr"/>
            <a:r>
              <a:rPr lang="ja-JP" altLang="en-US" sz="2000" dirty="0">
                <a:solidFill>
                  <a:prstClr val="black"/>
                </a:solidFill>
                <a:latin typeface="Arial"/>
                <a:ea typeface="ＭＳ Ｐゴシック"/>
              </a:rPr>
              <a:t>コントローラ</a:t>
            </a:r>
            <a:endParaRPr lang="en-US" altLang="ja-JP" sz="2000" dirty="0">
              <a:solidFill>
                <a:prstClr val="black"/>
              </a:solidFill>
              <a:latin typeface="Arial"/>
              <a:ea typeface="ＭＳ Ｐゴシック"/>
            </a:endParaRPr>
          </a:p>
          <a:p>
            <a:pPr algn="ctr"/>
            <a:r>
              <a:rPr lang="ja-JP" altLang="en-US" sz="2000" dirty="0">
                <a:solidFill>
                  <a:prstClr val="black"/>
                </a:solidFill>
                <a:latin typeface="Arial"/>
                <a:ea typeface="ＭＳ Ｐゴシック"/>
              </a:rPr>
              <a:t>（地上制御局）</a:t>
            </a:r>
          </a:p>
        </p:txBody>
      </p:sp>
      <p:grpSp>
        <p:nvGrpSpPr>
          <p:cNvPr id="31" name="グループ化 30"/>
          <p:cNvGrpSpPr/>
          <p:nvPr/>
        </p:nvGrpSpPr>
        <p:grpSpPr>
          <a:xfrm>
            <a:off x="1777704" y="2341626"/>
            <a:ext cx="900269" cy="800100"/>
            <a:chOff x="477889" y="3477342"/>
            <a:chExt cx="900269" cy="800100"/>
          </a:xfrm>
        </p:grpSpPr>
        <p:pic>
          <p:nvPicPr>
            <p:cNvPr id="32" name="Picture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522" y="3477342"/>
              <a:ext cx="889636" cy="800100"/>
            </a:xfrm>
            <a:prstGeom prst="rect">
              <a:avLst/>
            </a:prstGeom>
            <a:noFill/>
            <a:ln w="9525">
              <a:noFill/>
              <a:miter lim="800000"/>
              <a:headEnd/>
              <a:tailEnd/>
            </a:ln>
          </p:spPr>
        </p:pic>
        <p:sp>
          <p:nvSpPr>
            <p:cNvPr id="33" name="正方形/長方形 32"/>
            <p:cNvSpPr/>
            <p:nvPr/>
          </p:nvSpPr>
          <p:spPr>
            <a:xfrm>
              <a:off x="477889" y="3524205"/>
              <a:ext cx="889636" cy="584775"/>
            </a:xfrm>
            <a:prstGeom prst="rect">
              <a:avLst/>
            </a:prstGeom>
          </p:spPr>
          <p:txBody>
            <a:bodyPr wrap="square">
              <a:spAutoFit/>
            </a:bodyPr>
            <a:lstStyle/>
            <a:p>
              <a:pPr algn="ctr"/>
              <a:r>
                <a:rPr lang="ja-JP" altLang="en-US" sz="1600" dirty="0">
                  <a:solidFill>
                    <a:prstClr val="white"/>
                  </a:solidFill>
                  <a:ea typeface="ＭＳ Ｐゴシック"/>
                  <a:cs typeface="Arial" panose="020B0604020202020204" pitchFamily="34" charset="0"/>
                </a:rPr>
                <a:t>南南東へ飛行</a:t>
              </a:r>
              <a:endParaRPr lang="en-US" altLang="ja-JP" sz="1600" dirty="0">
                <a:solidFill>
                  <a:prstClr val="white"/>
                </a:solidFill>
                <a:ea typeface="ＭＳ Ｐゴシック"/>
                <a:cs typeface="Arial" panose="020B0604020202020204" pitchFamily="34" charset="0"/>
              </a:endParaRPr>
            </a:p>
          </p:txBody>
        </p:sp>
      </p:grpSp>
      <p:sp>
        <p:nvSpPr>
          <p:cNvPr id="34" name="四角形吹き出し 33"/>
          <p:cNvSpPr/>
          <p:nvPr/>
        </p:nvSpPr>
        <p:spPr>
          <a:xfrm>
            <a:off x="8026724" y="4802069"/>
            <a:ext cx="2641277" cy="981456"/>
          </a:xfrm>
          <a:prstGeom prst="wedgeRectCallout">
            <a:avLst>
              <a:gd name="adj1" fmla="val -67773"/>
              <a:gd name="adj2" fmla="val -7725"/>
            </a:avLst>
          </a:prstGeom>
          <a:solidFill>
            <a:schemeClr val="bg1"/>
          </a:solidFill>
          <a:ln w="12700">
            <a:solidFill>
              <a:schemeClr val="tx1"/>
            </a:solidFill>
          </a:ln>
        </p:spPr>
        <p:txBody>
          <a:bodyPr wrap="square" lIns="72000" tIns="72000" rIns="72000" bIns="72000" rtlCol="0" anchor="ctr">
            <a:noAutofit/>
          </a:bodyPr>
          <a:lstStyle/>
          <a:p>
            <a:pPr defTabSz="957263">
              <a:defRPr/>
            </a:pPr>
            <a:r>
              <a:rPr lang="ja-JP" altLang="en-US" dirty="0">
                <a:solidFill>
                  <a:srgbClr val="FF0000"/>
                </a:solidFill>
                <a:effectLst>
                  <a:outerShdw blurRad="38100" dist="38100" dir="2700000" algn="tl">
                    <a:srgbClr val="000000">
                      <a:alpha val="43137"/>
                    </a:srgbClr>
                  </a:outerShdw>
                </a:effectLst>
                <a:latin typeface="ＭＳ Ｐゴシック"/>
                <a:ea typeface="ＭＳ Ｐゴシック"/>
                <a:cs typeface="Arial" panose="020B0604020202020204" pitchFamily="34" charset="0"/>
              </a:rPr>
              <a:t>どんな強力な盗聴者でも解読不可能</a:t>
            </a:r>
            <a:endParaRPr lang="en-US" altLang="ja-JP" dirty="0">
              <a:solidFill>
                <a:srgbClr val="70AD47">
                  <a:lumMod val="75000"/>
                </a:srgbClr>
              </a:solidFill>
              <a:latin typeface="ＭＳ Ｐゴシック"/>
              <a:ea typeface="ＭＳ Ｐゴシック"/>
              <a:cs typeface="Arial" panose="020B0604020202020204" pitchFamily="34" charset="0"/>
            </a:endParaRPr>
          </a:p>
        </p:txBody>
      </p:sp>
      <p:grpSp>
        <p:nvGrpSpPr>
          <p:cNvPr id="3" name="グループ化 2"/>
          <p:cNvGrpSpPr/>
          <p:nvPr/>
        </p:nvGrpSpPr>
        <p:grpSpPr>
          <a:xfrm>
            <a:off x="4774910" y="4247709"/>
            <a:ext cx="2863035" cy="1506229"/>
            <a:chOff x="3250909" y="4247708"/>
            <a:chExt cx="2863035" cy="1506229"/>
          </a:xfrm>
        </p:grpSpPr>
        <p:sp>
          <p:nvSpPr>
            <p:cNvPr id="29" name="正方形/長方形 28"/>
            <p:cNvSpPr/>
            <p:nvPr/>
          </p:nvSpPr>
          <p:spPr>
            <a:xfrm>
              <a:off x="3250909" y="4247708"/>
              <a:ext cx="649537" cy="369332"/>
            </a:xfrm>
            <a:prstGeom prst="rect">
              <a:avLst/>
            </a:prstGeom>
          </p:spPr>
          <p:txBody>
            <a:bodyPr wrap="none">
              <a:spAutoFit/>
            </a:bodyPr>
            <a:lstStyle/>
            <a:p>
              <a:r>
                <a:rPr lang="ja-JP" altLang="ja-JP" dirty="0">
                  <a:solidFill>
                    <a:prstClr val="black"/>
                  </a:solidFill>
                  <a:latin typeface="Arial"/>
                  <a:ea typeface="ＭＳ Ｐゴシック"/>
                </a:rPr>
                <a:t>電波</a:t>
              </a:r>
              <a:endParaRPr lang="ja-JP" altLang="en-US" dirty="0">
                <a:solidFill>
                  <a:prstClr val="black"/>
                </a:solidFill>
                <a:latin typeface="Arial"/>
                <a:ea typeface="ＭＳ Ｐゴシック"/>
              </a:endParaRPr>
            </a:p>
          </p:txBody>
        </p:sp>
        <p:pic>
          <p:nvPicPr>
            <p:cNvPr id="36" name="Picture 17" descr="j0087278"/>
            <p:cNvPicPr>
              <a:picLocks noChangeAspect="1" noChangeArrowheads="1"/>
            </p:cNvPicPr>
            <p:nvPr/>
          </p:nvPicPr>
          <p:blipFill>
            <a:blip r:embed="rId8" cstate="print">
              <a:lum bright="9000" contrast="55000"/>
            </a:blip>
            <a:srcRect/>
            <a:stretch>
              <a:fillRect/>
            </a:stretch>
          </p:blipFill>
          <p:spPr bwMode="auto">
            <a:xfrm flipH="1">
              <a:off x="5004553" y="4597626"/>
              <a:ext cx="775237" cy="1156311"/>
            </a:xfrm>
            <a:prstGeom prst="rect">
              <a:avLst/>
            </a:prstGeom>
            <a:noFill/>
            <a:scene3d>
              <a:camera prst="orthographicFront">
                <a:rot lat="0" lon="10800000" rev="0"/>
              </a:camera>
              <a:lightRig rig="threePt" dir="t"/>
            </a:scene3d>
          </p:spPr>
        </p:pic>
        <p:grpSp>
          <p:nvGrpSpPr>
            <p:cNvPr id="37" name="グループ化 225"/>
            <p:cNvGrpSpPr>
              <a:grpSpLocks noChangeAspect="1"/>
            </p:cNvGrpSpPr>
            <p:nvPr/>
          </p:nvGrpSpPr>
          <p:grpSpPr>
            <a:xfrm rot="5400000" flipH="1">
              <a:off x="5140490" y="4576004"/>
              <a:ext cx="678484" cy="1268424"/>
              <a:chOff x="3719937" y="1182684"/>
              <a:chExt cx="125468" cy="201123"/>
            </a:xfrm>
          </p:grpSpPr>
          <p:sp>
            <p:nvSpPr>
              <p:cNvPr id="47" name="Line 85"/>
              <p:cNvSpPr>
                <a:spLocks noChangeAspect="1" noChangeShapeType="1"/>
              </p:cNvSpPr>
              <p:nvPr/>
            </p:nvSpPr>
            <p:spPr bwMode="auto">
              <a:xfrm flipH="1">
                <a:off x="3719992" y="1183782"/>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sp>
            <p:nvSpPr>
              <p:cNvPr id="48" name="Line 85"/>
              <p:cNvSpPr>
                <a:spLocks noChangeAspect="1" noChangeShapeType="1"/>
              </p:cNvSpPr>
              <p:nvPr/>
            </p:nvSpPr>
            <p:spPr bwMode="auto">
              <a:xfrm>
                <a:off x="3719937" y="1182684"/>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grpSp>
        <p:grpSp>
          <p:nvGrpSpPr>
            <p:cNvPr id="38" name="Group 924"/>
            <p:cNvGrpSpPr>
              <a:grpSpLocks/>
            </p:cNvGrpSpPr>
            <p:nvPr/>
          </p:nvGrpSpPr>
          <p:grpSpPr bwMode="auto">
            <a:xfrm flipH="1">
              <a:off x="4247856" y="4342133"/>
              <a:ext cx="684184" cy="671043"/>
              <a:chOff x="1066" y="2132"/>
              <a:chExt cx="479" cy="488"/>
            </a:xfrm>
          </p:grpSpPr>
          <p:sp>
            <p:nvSpPr>
              <p:cNvPr id="39" name="AutoShape 925"/>
              <p:cNvSpPr>
                <a:spLocks noChangeArrowheads="1"/>
              </p:cNvSpPr>
              <p:nvPr/>
            </p:nvSpPr>
            <p:spPr bwMode="auto">
              <a:xfrm>
                <a:off x="1066" y="2132"/>
                <a:ext cx="479" cy="488"/>
              </a:xfrm>
              <a:prstGeom prst="irregularSeal1">
                <a:avLst/>
              </a:prstGeom>
              <a:gradFill rotWithShape="1">
                <a:gsLst>
                  <a:gs pos="0">
                    <a:srgbClr val="FFF200"/>
                  </a:gs>
                  <a:gs pos="45000">
                    <a:srgbClr val="FF7A00"/>
                  </a:gs>
                  <a:gs pos="70000">
                    <a:srgbClr val="FF0300"/>
                  </a:gs>
                  <a:gs pos="100000">
                    <a:srgbClr val="4D0808"/>
                  </a:gs>
                </a:gsLst>
                <a:lin ang="5400000" scaled="1"/>
              </a:gradFill>
              <a:ln w="9525">
                <a:noFill/>
                <a:miter lim="800000"/>
                <a:headEnd/>
                <a:tailEnd/>
              </a:ln>
              <a:effectLst/>
            </p:spPr>
            <p:txBody>
              <a:bodyPr wrap="none" anchor="ctr"/>
              <a:lstStyle/>
              <a:p>
                <a:endParaRPr lang="ja-JP" altLang="en-US" sz="1350">
                  <a:solidFill>
                    <a:srgbClr val="000000"/>
                  </a:solidFill>
                  <a:latin typeface="Arial"/>
                  <a:ea typeface="ＭＳ Ｐゴシック"/>
                </a:endParaRPr>
              </a:p>
            </p:txBody>
          </p:sp>
          <p:grpSp>
            <p:nvGrpSpPr>
              <p:cNvPr id="40" name="Group 926"/>
              <p:cNvGrpSpPr>
                <a:grpSpLocks/>
              </p:cNvGrpSpPr>
              <p:nvPr/>
            </p:nvGrpSpPr>
            <p:grpSpPr bwMode="auto">
              <a:xfrm>
                <a:off x="1193" y="2251"/>
                <a:ext cx="218" cy="218"/>
                <a:chOff x="1621" y="3085"/>
                <a:chExt cx="1162" cy="1162"/>
              </a:xfrm>
            </p:grpSpPr>
            <p:sp>
              <p:nvSpPr>
                <p:cNvPr id="41" name="AutoShape 927"/>
                <p:cNvSpPr>
                  <a:spLocks noChangeAspect="1" noChangeArrowheads="1" noTextEdit="1"/>
                </p:cNvSpPr>
                <p:nvPr/>
              </p:nvSpPr>
              <p:spPr bwMode="auto">
                <a:xfrm>
                  <a:off x="1621" y="3085"/>
                  <a:ext cx="1162" cy="1162"/>
                </a:xfrm>
                <a:prstGeom prst="rect">
                  <a:avLst/>
                </a:prstGeom>
                <a:noFill/>
                <a:ln w="9525">
                  <a:noFill/>
                  <a:miter lim="800000"/>
                  <a:headEnd/>
                  <a:tailEnd/>
                </a:ln>
              </p:spPr>
              <p:txBody>
                <a:bodyPr/>
                <a:lstStyle/>
                <a:p>
                  <a:endParaRPr lang="ja-JP" altLang="en-US" sz="1350">
                    <a:solidFill>
                      <a:srgbClr val="000000"/>
                    </a:solidFill>
                    <a:latin typeface="Arial"/>
                    <a:ea typeface="ＭＳ Ｐゴシック"/>
                  </a:endParaRPr>
                </a:p>
              </p:txBody>
            </p:sp>
            <p:sp>
              <p:nvSpPr>
                <p:cNvPr id="42" name="Freeform 928"/>
                <p:cNvSpPr>
                  <a:spLocks/>
                </p:cNvSpPr>
                <p:nvPr/>
              </p:nvSpPr>
              <p:spPr bwMode="auto">
                <a:xfrm>
                  <a:off x="1668" y="3132"/>
                  <a:ext cx="1061" cy="1061"/>
                </a:xfrm>
                <a:custGeom>
                  <a:avLst/>
                  <a:gdLst/>
                  <a:ahLst/>
                  <a:cxnLst>
                    <a:cxn ang="0">
                      <a:pos x="557" y="1057"/>
                    </a:cxn>
                    <a:cxn ang="0">
                      <a:pos x="611" y="1054"/>
                    </a:cxn>
                    <a:cxn ang="0">
                      <a:pos x="662" y="1043"/>
                    </a:cxn>
                    <a:cxn ang="0">
                      <a:pos x="712" y="1029"/>
                    </a:cxn>
                    <a:cxn ang="0">
                      <a:pos x="759" y="1007"/>
                    </a:cxn>
                    <a:cxn ang="0">
                      <a:pos x="806" y="982"/>
                    </a:cxn>
                    <a:cxn ang="0">
                      <a:pos x="849" y="957"/>
                    </a:cxn>
                    <a:cxn ang="0">
                      <a:pos x="888" y="921"/>
                    </a:cxn>
                    <a:cxn ang="0">
                      <a:pos x="921" y="885"/>
                    </a:cxn>
                    <a:cxn ang="0">
                      <a:pos x="971" y="827"/>
                    </a:cxn>
                    <a:cxn ang="0">
                      <a:pos x="996" y="780"/>
                    </a:cxn>
                    <a:cxn ang="0">
                      <a:pos x="1018" y="737"/>
                    </a:cxn>
                    <a:cxn ang="0">
                      <a:pos x="1036" y="687"/>
                    </a:cxn>
                    <a:cxn ang="0">
                      <a:pos x="1050" y="637"/>
                    </a:cxn>
                    <a:cxn ang="0">
                      <a:pos x="1057" y="583"/>
                    </a:cxn>
                    <a:cxn ang="0">
                      <a:pos x="1061" y="529"/>
                    </a:cxn>
                    <a:cxn ang="0">
                      <a:pos x="1057" y="475"/>
                    </a:cxn>
                    <a:cxn ang="0">
                      <a:pos x="1050" y="424"/>
                    </a:cxn>
                    <a:cxn ang="0">
                      <a:pos x="1036" y="370"/>
                    </a:cxn>
                    <a:cxn ang="0">
                      <a:pos x="1018" y="324"/>
                    </a:cxn>
                    <a:cxn ang="0">
                      <a:pos x="996" y="277"/>
                    </a:cxn>
                    <a:cxn ang="0">
                      <a:pos x="971" y="234"/>
                    </a:cxn>
                    <a:cxn ang="0">
                      <a:pos x="939" y="190"/>
                    </a:cxn>
                    <a:cxn ang="0">
                      <a:pos x="906" y="154"/>
                    </a:cxn>
                    <a:cxn ang="0">
                      <a:pos x="867" y="122"/>
                    </a:cxn>
                    <a:cxn ang="0">
                      <a:pos x="827" y="90"/>
                    </a:cxn>
                    <a:cxn ang="0">
                      <a:pos x="784" y="65"/>
                    </a:cxn>
                    <a:cxn ang="0">
                      <a:pos x="737" y="39"/>
                    </a:cxn>
                    <a:cxn ang="0">
                      <a:pos x="687" y="21"/>
                    </a:cxn>
                    <a:cxn ang="0">
                      <a:pos x="637" y="11"/>
                    </a:cxn>
                    <a:cxn ang="0">
                      <a:pos x="583" y="3"/>
                    </a:cxn>
                    <a:cxn ang="0">
                      <a:pos x="503" y="0"/>
                    </a:cxn>
                    <a:cxn ang="0">
                      <a:pos x="449" y="7"/>
                    </a:cxn>
                    <a:cxn ang="0">
                      <a:pos x="395" y="14"/>
                    </a:cxn>
                    <a:cxn ang="0">
                      <a:pos x="345" y="29"/>
                    </a:cxn>
                    <a:cxn ang="0">
                      <a:pos x="298" y="50"/>
                    </a:cxn>
                    <a:cxn ang="0">
                      <a:pos x="255" y="75"/>
                    </a:cxn>
                    <a:cxn ang="0">
                      <a:pos x="212" y="104"/>
                    </a:cxn>
                    <a:cxn ang="0">
                      <a:pos x="172" y="136"/>
                    </a:cxn>
                    <a:cxn ang="0">
                      <a:pos x="104" y="212"/>
                    </a:cxn>
                    <a:cxn ang="0">
                      <a:pos x="75" y="255"/>
                    </a:cxn>
                    <a:cxn ang="0">
                      <a:pos x="50" y="298"/>
                    </a:cxn>
                    <a:cxn ang="0">
                      <a:pos x="32" y="349"/>
                    </a:cxn>
                    <a:cxn ang="0">
                      <a:pos x="14" y="399"/>
                    </a:cxn>
                    <a:cxn ang="0">
                      <a:pos x="7" y="449"/>
                    </a:cxn>
                    <a:cxn ang="0">
                      <a:pos x="0" y="503"/>
                    </a:cxn>
                    <a:cxn ang="0">
                      <a:pos x="3" y="583"/>
                    </a:cxn>
                    <a:cxn ang="0">
                      <a:pos x="11" y="637"/>
                    </a:cxn>
                    <a:cxn ang="0">
                      <a:pos x="21" y="687"/>
                    </a:cxn>
                    <a:cxn ang="0">
                      <a:pos x="39" y="737"/>
                    </a:cxn>
                    <a:cxn ang="0">
                      <a:pos x="65" y="780"/>
                    </a:cxn>
                    <a:cxn ang="0">
                      <a:pos x="90" y="827"/>
                    </a:cxn>
                    <a:cxn ang="0">
                      <a:pos x="118" y="867"/>
                    </a:cxn>
                    <a:cxn ang="0">
                      <a:pos x="212" y="957"/>
                    </a:cxn>
                    <a:cxn ang="0">
                      <a:pos x="255" y="982"/>
                    </a:cxn>
                    <a:cxn ang="0">
                      <a:pos x="298" y="1007"/>
                    </a:cxn>
                    <a:cxn ang="0">
                      <a:pos x="345" y="1029"/>
                    </a:cxn>
                    <a:cxn ang="0">
                      <a:pos x="395" y="1043"/>
                    </a:cxn>
                    <a:cxn ang="0">
                      <a:pos x="449" y="1054"/>
                    </a:cxn>
                    <a:cxn ang="0">
                      <a:pos x="503" y="1057"/>
                    </a:cxn>
                  </a:cxnLst>
                  <a:rect l="0" t="0" r="r" b="b"/>
                  <a:pathLst>
                    <a:path w="1061" h="1061">
                      <a:moveTo>
                        <a:pt x="529" y="1061"/>
                      </a:moveTo>
                      <a:lnTo>
                        <a:pt x="557" y="1057"/>
                      </a:lnTo>
                      <a:lnTo>
                        <a:pt x="583" y="1057"/>
                      </a:lnTo>
                      <a:lnTo>
                        <a:pt x="611" y="1054"/>
                      </a:lnTo>
                      <a:lnTo>
                        <a:pt x="637" y="1050"/>
                      </a:lnTo>
                      <a:lnTo>
                        <a:pt x="662" y="1043"/>
                      </a:lnTo>
                      <a:lnTo>
                        <a:pt x="687" y="1036"/>
                      </a:lnTo>
                      <a:lnTo>
                        <a:pt x="712" y="1029"/>
                      </a:lnTo>
                      <a:lnTo>
                        <a:pt x="737" y="1018"/>
                      </a:lnTo>
                      <a:lnTo>
                        <a:pt x="759" y="1007"/>
                      </a:lnTo>
                      <a:lnTo>
                        <a:pt x="784" y="996"/>
                      </a:lnTo>
                      <a:lnTo>
                        <a:pt x="806" y="982"/>
                      </a:lnTo>
                      <a:lnTo>
                        <a:pt x="827" y="971"/>
                      </a:lnTo>
                      <a:lnTo>
                        <a:pt x="849" y="957"/>
                      </a:lnTo>
                      <a:lnTo>
                        <a:pt x="867" y="939"/>
                      </a:lnTo>
                      <a:lnTo>
                        <a:pt x="888" y="921"/>
                      </a:lnTo>
                      <a:lnTo>
                        <a:pt x="906" y="903"/>
                      </a:lnTo>
                      <a:lnTo>
                        <a:pt x="921" y="885"/>
                      </a:lnTo>
                      <a:lnTo>
                        <a:pt x="957" y="849"/>
                      </a:lnTo>
                      <a:lnTo>
                        <a:pt x="971" y="827"/>
                      </a:lnTo>
                      <a:lnTo>
                        <a:pt x="982" y="806"/>
                      </a:lnTo>
                      <a:lnTo>
                        <a:pt x="996" y="780"/>
                      </a:lnTo>
                      <a:lnTo>
                        <a:pt x="1007" y="759"/>
                      </a:lnTo>
                      <a:lnTo>
                        <a:pt x="1018" y="737"/>
                      </a:lnTo>
                      <a:lnTo>
                        <a:pt x="1029" y="712"/>
                      </a:lnTo>
                      <a:lnTo>
                        <a:pt x="1036" y="687"/>
                      </a:lnTo>
                      <a:lnTo>
                        <a:pt x="1043" y="662"/>
                      </a:lnTo>
                      <a:lnTo>
                        <a:pt x="1050" y="637"/>
                      </a:lnTo>
                      <a:lnTo>
                        <a:pt x="1054" y="611"/>
                      </a:lnTo>
                      <a:lnTo>
                        <a:pt x="1057" y="583"/>
                      </a:lnTo>
                      <a:lnTo>
                        <a:pt x="1057" y="557"/>
                      </a:lnTo>
                      <a:lnTo>
                        <a:pt x="1061" y="529"/>
                      </a:lnTo>
                      <a:lnTo>
                        <a:pt x="1057" y="503"/>
                      </a:lnTo>
                      <a:lnTo>
                        <a:pt x="1057" y="475"/>
                      </a:lnTo>
                      <a:lnTo>
                        <a:pt x="1054" y="449"/>
                      </a:lnTo>
                      <a:lnTo>
                        <a:pt x="1050" y="424"/>
                      </a:lnTo>
                      <a:lnTo>
                        <a:pt x="1043" y="399"/>
                      </a:lnTo>
                      <a:lnTo>
                        <a:pt x="1036" y="370"/>
                      </a:lnTo>
                      <a:lnTo>
                        <a:pt x="1029" y="349"/>
                      </a:lnTo>
                      <a:lnTo>
                        <a:pt x="1018" y="324"/>
                      </a:lnTo>
                      <a:lnTo>
                        <a:pt x="1007" y="298"/>
                      </a:lnTo>
                      <a:lnTo>
                        <a:pt x="996" y="277"/>
                      </a:lnTo>
                      <a:lnTo>
                        <a:pt x="982" y="255"/>
                      </a:lnTo>
                      <a:lnTo>
                        <a:pt x="971" y="234"/>
                      </a:lnTo>
                      <a:lnTo>
                        <a:pt x="957" y="212"/>
                      </a:lnTo>
                      <a:lnTo>
                        <a:pt x="939" y="190"/>
                      </a:lnTo>
                      <a:lnTo>
                        <a:pt x="921" y="172"/>
                      </a:lnTo>
                      <a:lnTo>
                        <a:pt x="906" y="154"/>
                      </a:lnTo>
                      <a:lnTo>
                        <a:pt x="888" y="136"/>
                      </a:lnTo>
                      <a:lnTo>
                        <a:pt x="867" y="122"/>
                      </a:lnTo>
                      <a:lnTo>
                        <a:pt x="849" y="104"/>
                      </a:lnTo>
                      <a:lnTo>
                        <a:pt x="827" y="90"/>
                      </a:lnTo>
                      <a:lnTo>
                        <a:pt x="806" y="75"/>
                      </a:lnTo>
                      <a:lnTo>
                        <a:pt x="784" y="65"/>
                      </a:lnTo>
                      <a:lnTo>
                        <a:pt x="759" y="50"/>
                      </a:lnTo>
                      <a:lnTo>
                        <a:pt x="737" y="39"/>
                      </a:lnTo>
                      <a:lnTo>
                        <a:pt x="712" y="29"/>
                      </a:lnTo>
                      <a:lnTo>
                        <a:pt x="687" y="21"/>
                      </a:lnTo>
                      <a:lnTo>
                        <a:pt x="662" y="14"/>
                      </a:lnTo>
                      <a:lnTo>
                        <a:pt x="637" y="11"/>
                      </a:lnTo>
                      <a:lnTo>
                        <a:pt x="611" y="7"/>
                      </a:lnTo>
                      <a:lnTo>
                        <a:pt x="583" y="3"/>
                      </a:lnTo>
                      <a:lnTo>
                        <a:pt x="557" y="0"/>
                      </a:lnTo>
                      <a:lnTo>
                        <a:pt x="503" y="0"/>
                      </a:lnTo>
                      <a:lnTo>
                        <a:pt x="475" y="3"/>
                      </a:lnTo>
                      <a:lnTo>
                        <a:pt x="449" y="7"/>
                      </a:lnTo>
                      <a:lnTo>
                        <a:pt x="424" y="11"/>
                      </a:lnTo>
                      <a:lnTo>
                        <a:pt x="395" y="14"/>
                      </a:lnTo>
                      <a:lnTo>
                        <a:pt x="370" y="21"/>
                      </a:lnTo>
                      <a:lnTo>
                        <a:pt x="345" y="29"/>
                      </a:lnTo>
                      <a:lnTo>
                        <a:pt x="324" y="39"/>
                      </a:lnTo>
                      <a:lnTo>
                        <a:pt x="298" y="50"/>
                      </a:lnTo>
                      <a:lnTo>
                        <a:pt x="277" y="65"/>
                      </a:lnTo>
                      <a:lnTo>
                        <a:pt x="255" y="75"/>
                      </a:lnTo>
                      <a:lnTo>
                        <a:pt x="234" y="90"/>
                      </a:lnTo>
                      <a:lnTo>
                        <a:pt x="212" y="104"/>
                      </a:lnTo>
                      <a:lnTo>
                        <a:pt x="190" y="122"/>
                      </a:lnTo>
                      <a:lnTo>
                        <a:pt x="172" y="136"/>
                      </a:lnTo>
                      <a:lnTo>
                        <a:pt x="118" y="190"/>
                      </a:lnTo>
                      <a:lnTo>
                        <a:pt x="104" y="212"/>
                      </a:lnTo>
                      <a:lnTo>
                        <a:pt x="90" y="234"/>
                      </a:lnTo>
                      <a:lnTo>
                        <a:pt x="75" y="255"/>
                      </a:lnTo>
                      <a:lnTo>
                        <a:pt x="65" y="277"/>
                      </a:lnTo>
                      <a:lnTo>
                        <a:pt x="50" y="298"/>
                      </a:lnTo>
                      <a:lnTo>
                        <a:pt x="39" y="324"/>
                      </a:lnTo>
                      <a:lnTo>
                        <a:pt x="32" y="349"/>
                      </a:lnTo>
                      <a:lnTo>
                        <a:pt x="21" y="370"/>
                      </a:lnTo>
                      <a:lnTo>
                        <a:pt x="14" y="399"/>
                      </a:lnTo>
                      <a:lnTo>
                        <a:pt x="11" y="424"/>
                      </a:lnTo>
                      <a:lnTo>
                        <a:pt x="7" y="449"/>
                      </a:lnTo>
                      <a:lnTo>
                        <a:pt x="3" y="475"/>
                      </a:lnTo>
                      <a:lnTo>
                        <a:pt x="0" y="503"/>
                      </a:lnTo>
                      <a:lnTo>
                        <a:pt x="0" y="557"/>
                      </a:lnTo>
                      <a:lnTo>
                        <a:pt x="3" y="583"/>
                      </a:lnTo>
                      <a:lnTo>
                        <a:pt x="7" y="611"/>
                      </a:lnTo>
                      <a:lnTo>
                        <a:pt x="11" y="637"/>
                      </a:lnTo>
                      <a:lnTo>
                        <a:pt x="14" y="662"/>
                      </a:lnTo>
                      <a:lnTo>
                        <a:pt x="21" y="687"/>
                      </a:lnTo>
                      <a:lnTo>
                        <a:pt x="32" y="712"/>
                      </a:lnTo>
                      <a:lnTo>
                        <a:pt x="39" y="737"/>
                      </a:lnTo>
                      <a:lnTo>
                        <a:pt x="50" y="759"/>
                      </a:lnTo>
                      <a:lnTo>
                        <a:pt x="65" y="780"/>
                      </a:lnTo>
                      <a:lnTo>
                        <a:pt x="75" y="806"/>
                      </a:lnTo>
                      <a:lnTo>
                        <a:pt x="90" y="827"/>
                      </a:lnTo>
                      <a:lnTo>
                        <a:pt x="104" y="849"/>
                      </a:lnTo>
                      <a:lnTo>
                        <a:pt x="118" y="867"/>
                      </a:lnTo>
                      <a:lnTo>
                        <a:pt x="190" y="939"/>
                      </a:lnTo>
                      <a:lnTo>
                        <a:pt x="212" y="957"/>
                      </a:lnTo>
                      <a:lnTo>
                        <a:pt x="234" y="971"/>
                      </a:lnTo>
                      <a:lnTo>
                        <a:pt x="255" y="982"/>
                      </a:lnTo>
                      <a:lnTo>
                        <a:pt x="277" y="996"/>
                      </a:lnTo>
                      <a:lnTo>
                        <a:pt x="298" y="1007"/>
                      </a:lnTo>
                      <a:lnTo>
                        <a:pt x="324" y="1018"/>
                      </a:lnTo>
                      <a:lnTo>
                        <a:pt x="345" y="1029"/>
                      </a:lnTo>
                      <a:lnTo>
                        <a:pt x="370" y="1036"/>
                      </a:lnTo>
                      <a:lnTo>
                        <a:pt x="395" y="1043"/>
                      </a:lnTo>
                      <a:lnTo>
                        <a:pt x="424" y="1050"/>
                      </a:lnTo>
                      <a:lnTo>
                        <a:pt x="449" y="1054"/>
                      </a:lnTo>
                      <a:lnTo>
                        <a:pt x="475" y="1057"/>
                      </a:lnTo>
                      <a:lnTo>
                        <a:pt x="503" y="1057"/>
                      </a:lnTo>
                      <a:lnTo>
                        <a:pt x="529" y="1061"/>
                      </a:lnTo>
                      <a:close/>
                    </a:path>
                  </a:pathLst>
                </a:custGeom>
                <a:solidFill>
                  <a:srgbClr val="FF0000"/>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3" name="Freeform 929"/>
                <p:cNvSpPr>
                  <a:spLocks/>
                </p:cNvSpPr>
                <p:nvPr/>
              </p:nvSpPr>
              <p:spPr bwMode="auto">
                <a:xfrm>
                  <a:off x="1840" y="3243"/>
                  <a:ext cx="713" cy="367"/>
                </a:xfrm>
                <a:custGeom>
                  <a:avLst/>
                  <a:gdLst/>
                  <a:ahLst/>
                  <a:cxnLst>
                    <a:cxn ang="0">
                      <a:pos x="353" y="367"/>
                    </a:cxn>
                    <a:cxn ang="0">
                      <a:pos x="0" y="202"/>
                    </a:cxn>
                    <a:cxn ang="0">
                      <a:pos x="0" y="198"/>
                    </a:cxn>
                    <a:cxn ang="0">
                      <a:pos x="11" y="184"/>
                    </a:cxn>
                    <a:cxn ang="0">
                      <a:pos x="22" y="169"/>
                    </a:cxn>
                    <a:cxn ang="0">
                      <a:pos x="33" y="155"/>
                    </a:cxn>
                    <a:cxn ang="0">
                      <a:pos x="44" y="141"/>
                    </a:cxn>
                    <a:cxn ang="0">
                      <a:pos x="54" y="126"/>
                    </a:cxn>
                    <a:cxn ang="0">
                      <a:pos x="69" y="115"/>
                    </a:cxn>
                    <a:cxn ang="0">
                      <a:pos x="94" y="90"/>
                    </a:cxn>
                    <a:cxn ang="0">
                      <a:pos x="108" y="79"/>
                    </a:cxn>
                    <a:cxn ang="0">
                      <a:pos x="123" y="72"/>
                    </a:cxn>
                    <a:cxn ang="0">
                      <a:pos x="137" y="61"/>
                    </a:cxn>
                    <a:cxn ang="0">
                      <a:pos x="152" y="54"/>
                    </a:cxn>
                    <a:cxn ang="0">
                      <a:pos x="170" y="43"/>
                    </a:cxn>
                    <a:cxn ang="0">
                      <a:pos x="184" y="36"/>
                    </a:cxn>
                    <a:cxn ang="0">
                      <a:pos x="202" y="29"/>
                    </a:cxn>
                    <a:cxn ang="0">
                      <a:pos x="216" y="22"/>
                    </a:cxn>
                    <a:cxn ang="0">
                      <a:pos x="234" y="18"/>
                    </a:cxn>
                    <a:cxn ang="0">
                      <a:pos x="252" y="15"/>
                    </a:cxn>
                    <a:cxn ang="0">
                      <a:pos x="270" y="11"/>
                    </a:cxn>
                    <a:cxn ang="0">
                      <a:pos x="285" y="7"/>
                    </a:cxn>
                    <a:cxn ang="0">
                      <a:pos x="303" y="4"/>
                    </a:cxn>
                    <a:cxn ang="0">
                      <a:pos x="321" y="0"/>
                    </a:cxn>
                    <a:cxn ang="0">
                      <a:pos x="393" y="0"/>
                    </a:cxn>
                    <a:cxn ang="0">
                      <a:pos x="411" y="4"/>
                    </a:cxn>
                    <a:cxn ang="0">
                      <a:pos x="429" y="7"/>
                    </a:cxn>
                    <a:cxn ang="0">
                      <a:pos x="447" y="11"/>
                    </a:cxn>
                    <a:cxn ang="0">
                      <a:pos x="465" y="15"/>
                    </a:cxn>
                    <a:cxn ang="0">
                      <a:pos x="483" y="18"/>
                    </a:cxn>
                    <a:cxn ang="0">
                      <a:pos x="501" y="25"/>
                    </a:cxn>
                    <a:cxn ang="0">
                      <a:pos x="518" y="33"/>
                    </a:cxn>
                    <a:cxn ang="0">
                      <a:pos x="533" y="40"/>
                    </a:cxn>
                    <a:cxn ang="0">
                      <a:pos x="551" y="47"/>
                    </a:cxn>
                    <a:cxn ang="0">
                      <a:pos x="565" y="54"/>
                    </a:cxn>
                    <a:cxn ang="0">
                      <a:pos x="583" y="65"/>
                    </a:cxn>
                    <a:cxn ang="0">
                      <a:pos x="594" y="72"/>
                    </a:cxn>
                    <a:cxn ang="0">
                      <a:pos x="608" y="83"/>
                    </a:cxn>
                    <a:cxn ang="0">
                      <a:pos x="623" y="94"/>
                    </a:cxn>
                    <a:cxn ang="0">
                      <a:pos x="648" y="119"/>
                    </a:cxn>
                    <a:cxn ang="0">
                      <a:pos x="662" y="130"/>
                    </a:cxn>
                    <a:cxn ang="0">
                      <a:pos x="673" y="144"/>
                    </a:cxn>
                    <a:cxn ang="0">
                      <a:pos x="684" y="155"/>
                    </a:cxn>
                    <a:cxn ang="0">
                      <a:pos x="695" y="169"/>
                    </a:cxn>
                    <a:cxn ang="0">
                      <a:pos x="706" y="184"/>
                    </a:cxn>
                    <a:cxn ang="0">
                      <a:pos x="713" y="198"/>
                    </a:cxn>
                    <a:cxn ang="0">
                      <a:pos x="353" y="367"/>
                    </a:cxn>
                  </a:cxnLst>
                  <a:rect l="0" t="0" r="r" b="b"/>
                  <a:pathLst>
                    <a:path w="713" h="367">
                      <a:moveTo>
                        <a:pt x="353" y="367"/>
                      </a:moveTo>
                      <a:lnTo>
                        <a:pt x="0" y="202"/>
                      </a:lnTo>
                      <a:lnTo>
                        <a:pt x="0" y="198"/>
                      </a:lnTo>
                      <a:lnTo>
                        <a:pt x="11" y="184"/>
                      </a:lnTo>
                      <a:lnTo>
                        <a:pt x="22" y="169"/>
                      </a:lnTo>
                      <a:lnTo>
                        <a:pt x="33" y="155"/>
                      </a:lnTo>
                      <a:lnTo>
                        <a:pt x="44" y="141"/>
                      </a:lnTo>
                      <a:lnTo>
                        <a:pt x="54" y="126"/>
                      </a:lnTo>
                      <a:lnTo>
                        <a:pt x="69" y="115"/>
                      </a:lnTo>
                      <a:lnTo>
                        <a:pt x="94" y="90"/>
                      </a:lnTo>
                      <a:lnTo>
                        <a:pt x="108" y="79"/>
                      </a:lnTo>
                      <a:lnTo>
                        <a:pt x="123" y="72"/>
                      </a:lnTo>
                      <a:lnTo>
                        <a:pt x="137" y="61"/>
                      </a:lnTo>
                      <a:lnTo>
                        <a:pt x="152" y="54"/>
                      </a:lnTo>
                      <a:lnTo>
                        <a:pt x="170" y="43"/>
                      </a:lnTo>
                      <a:lnTo>
                        <a:pt x="184" y="36"/>
                      </a:lnTo>
                      <a:lnTo>
                        <a:pt x="202" y="29"/>
                      </a:lnTo>
                      <a:lnTo>
                        <a:pt x="216" y="22"/>
                      </a:lnTo>
                      <a:lnTo>
                        <a:pt x="234" y="18"/>
                      </a:lnTo>
                      <a:lnTo>
                        <a:pt x="252" y="15"/>
                      </a:lnTo>
                      <a:lnTo>
                        <a:pt x="270" y="11"/>
                      </a:lnTo>
                      <a:lnTo>
                        <a:pt x="285" y="7"/>
                      </a:lnTo>
                      <a:lnTo>
                        <a:pt x="303" y="4"/>
                      </a:lnTo>
                      <a:lnTo>
                        <a:pt x="321" y="0"/>
                      </a:lnTo>
                      <a:lnTo>
                        <a:pt x="393" y="0"/>
                      </a:lnTo>
                      <a:lnTo>
                        <a:pt x="411" y="4"/>
                      </a:lnTo>
                      <a:lnTo>
                        <a:pt x="429" y="7"/>
                      </a:lnTo>
                      <a:lnTo>
                        <a:pt x="447" y="11"/>
                      </a:lnTo>
                      <a:lnTo>
                        <a:pt x="465" y="15"/>
                      </a:lnTo>
                      <a:lnTo>
                        <a:pt x="483" y="18"/>
                      </a:lnTo>
                      <a:lnTo>
                        <a:pt x="501" y="25"/>
                      </a:lnTo>
                      <a:lnTo>
                        <a:pt x="518" y="33"/>
                      </a:lnTo>
                      <a:lnTo>
                        <a:pt x="533" y="40"/>
                      </a:lnTo>
                      <a:lnTo>
                        <a:pt x="551" y="47"/>
                      </a:lnTo>
                      <a:lnTo>
                        <a:pt x="565" y="54"/>
                      </a:lnTo>
                      <a:lnTo>
                        <a:pt x="583" y="65"/>
                      </a:lnTo>
                      <a:lnTo>
                        <a:pt x="594" y="72"/>
                      </a:lnTo>
                      <a:lnTo>
                        <a:pt x="608" y="83"/>
                      </a:lnTo>
                      <a:lnTo>
                        <a:pt x="623" y="94"/>
                      </a:lnTo>
                      <a:lnTo>
                        <a:pt x="648" y="119"/>
                      </a:lnTo>
                      <a:lnTo>
                        <a:pt x="662" y="130"/>
                      </a:lnTo>
                      <a:lnTo>
                        <a:pt x="673" y="144"/>
                      </a:lnTo>
                      <a:lnTo>
                        <a:pt x="684" y="155"/>
                      </a:lnTo>
                      <a:lnTo>
                        <a:pt x="695" y="169"/>
                      </a:lnTo>
                      <a:lnTo>
                        <a:pt x="706" y="184"/>
                      </a:lnTo>
                      <a:lnTo>
                        <a:pt x="713" y="198"/>
                      </a:lnTo>
                      <a:lnTo>
                        <a:pt x="353" y="367"/>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4" name="Freeform 930"/>
                <p:cNvSpPr>
                  <a:spLocks/>
                </p:cNvSpPr>
                <p:nvPr/>
              </p:nvSpPr>
              <p:spPr bwMode="auto">
                <a:xfrm>
                  <a:off x="2308" y="3531"/>
                  <a:ext cx="306" cy="263"/>
                </a:xfrm>
                <a:custGeom>
                  <a:avLst/>
                  <a:gdLst/>
                  <a:ahLst/>
                  <a:cxnLst>
                    <a:cxn ang="0">
                      <a:pos x="0" y="130"/>
                    </a:cxn>
                    <a:cxn ang="0">
                      <a:pos x="284" y="0"/>
                    </a:cxn>
                    <a:cxn ang="0">
                      <a:pos x="295" y="32"/>
                    </a:cxn>
                    <a:cxn ang="0">
                      <a:pos x="302" y="65"/>
                    </a:cxn>
                    <a:cxn ang="0">
                      <a:pos x="306" y="101"/>
                    </a:cxn>
                    <a:cxn ang="0">
                      <a:pos x="306" y="166"/>
                    </a:cxn>
                    <a:cxn ang="0">
                      <a:pos x="302" y="202"/>
                    </a:cxn>
                    <a:cxn ang="0">
                      <a:pos x="295" y="230"/>
                    </a:cxn>
                    <a:cxn ang="0">
                      <a:pos x="288" y="263"/>
                    </a:cxn>
                    <a:cxn ang="0">
                      <a:pos x="0" y="130"/>
                    </a:cxn>
                  </a:cxnLst>
                  <a:rect l="0" t="0" r="r" b="b"/>
                  <a:pathLst>
                    <a:path w="306" h="263">
                      <a:moveTo>
                        <a:pt x="0" y="130"/>
                      </a:moveTo>
                      <a:lnTo>
                        <a:pt x="284" y="0"/>
                      </a:lnTo>
                      <a:lnTo>
                        <a:pt x="295" y="32"/>
                      </a:lnTo>
                      <a:lnTo>
                        <a:pt x="302" y="65"/>
                      </a:lnTo>
                      <a:lnTo>
                        <a:pt x="306" y="101"/>
                      </a:lnTo>
                      <a:lnTo>
                        <a:pt x="306" y="166"/>
                      </a:lnTo>
                      <a:lnTo>
                        <a:pt x="302" y="202"/>
                      </a:lnTo>
                      <a:lnTo>
                        <a:pt x="295" y="230"/>
                      </a:lnTo>
                      <a:lnTo>
                        <a:pt x="288" y="263"/>
                      </a:lnTo>
                      <a:lnTo>
                        <a:pt x="0" y="13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5" name="Freeform 931"/>
                <p:cNvSpPr>
                  <a:spLocks/>
                </p:cNvSpPr>
                <p:nvPr/>
              </p:nvSpPr>
              <p:spPr bwMode="auto">
                <a:xfrm>
                  <a:off x="1840" y="3715"/>
                  <a:ext cx="713" cy="363"/>
                </a:xfrm>
                <a:custGeom>
                  <a:avLst/>
                  <a:gdLst/>
                  <a:ahLst/>
                  <a:cxnLst>
                    <a:cxn ang="0">
                      <a:pos x="0" y="161"/>
                    </a:cxn>
                    <a:cxn ang="0">
                      <a:pos x="11" y="176"/>
                    </a:cxn>
                    <a:cxn ang="0">
                      <a:pos x="18" y="194"/>
                    </a:cxn>
                    <a:cxn ang="0">
                      <a:pos x="29" y="205"/>
                    </a:cxn>
                    <a:cxn ang="0">
                      <a:pos x="40" y="219"/>
                    </a:cxn>
                    <a:cxn ang="0">
                      <a:pos x="51" y="233"/>
                    </a:cxn>
                    <a:cxn ang="0">
                      <a:pos x="65" y="244"/>
                    </a:cxn>
                    <a:cxn ang="0">
                      <a:pos x="76" y="255"/>
                    </a:cxn>
                    <a:cxn ang="0">
                      <a:pos x="90" y="266"/>
                    </a:cxn>
                    <a:cxn ang="0">
                      <a:pos x="105" y="277"/>
                    </a:cxn>
                    <a:cxn ang="0">
                      <a:pos x="119" y="287"/>
                    </a:cxn>
                    <a:cxn ang="0">
                      <a:pos x="134" y="298"/>
                    </a:cxn>
                    <a:cxn ang="0">
                      <a:pos x="148" y="309"/>
                    </a:cxn>
                    <a:cxn ang="0">
                      <a:pos x="166" y="316"/>
                    </a:cxn>
                    <a:cxn ang="0">
                      <a:pos x="180" y="323"/>
                    </a:cxn>
                    <a:cxn ang="0">
                      <a:pos x="198" y="331"/>
                    </a:cxn>
                    <a:cxn ang="0">
                      <a:pos x="213" y="338"/>
                    </a:cxn>
                    <a:cxn ang="0">
                      <a:pos x="231" y="345"/>
                    </a:cxn>
                    <a:cxn ang="0">
                      <a:pos x="249" y="349"/>
                    </a:cxn>
                    <a:cxn ang="0">
                      <a:pos x="267" y="352"/>
                    </a:cxn>
                    <a:cxn ang="0">
                      <a:pos x="285" y="356"/>
                    </a:cxn>
                    <a:cxn ang="0">
                      <a:pos x="303" y="359"/>
                    </a:cxn>
                    <a:cxn ang="0">
                      <a:pos x="321" y="359"/>
                    </a:cxn>
                    <a:cxn ang="0">
                      <a:pos x="339" y="363"/>
                    </a:cxn>
                    <a:cxn ang="0">
                      <a:pos x="375" y="363"/>
                    </a:cxn>
                    <a:cxn ang="0">
                      <a:pos x="393" y="359"/>
                    </a:cxn>
                    <a:cxn ang="0">
                      <a:pos x="411" y="359"/>
                    </a:cxn>
                    <a:cxn ang="0">
                      <a:pos x="429" y="356"/>
                    </a:cxn>
                    <a:cxn ang="0">
                      <a:pos x="447" y="356"/>
                    </a:cxn>
                    <a:cxn ang="0">
                      <a:pos x="465" y="349"/>
                    </a:cxn>
                    <a:cxn ang="0">
                      <a:pos x="479" y="345"/>
                    </a:cxn>
                    <a:cxn ang="0">
                      <a:pos x="497" y="338"/>
                    </a:cxn>
                    <a:cxn ang="0">
                      <a:pos x="511" y="334"/>
                    </a:cxn>
                    <a:cxn ang="0">
                      <a:pos x="529" y="327"/>
                    </a:cxn>
                    <a:cxn ang="0">
                      <a:pos x="544" y="320"/>
                    </a:cxn>
                    <a:cxn ang="0">
                      <a:pos x="558" y="313"/>
                    </a:cxn>
                    <a:cxn ang="0">
                      <a:pos x="576" y="302"/>
                    </a:cxn>
                    <a:cxn ang="0">
                      <a:pos x="590" y="295"/>
                    </a:cxn>
                    <a:cxn ang="0">
                      <a:pos x="605" y="280"/>
                    </a:cxn>
                    <a:cxn ang="0">
                      <a:pos x="619" y="273"/>
                    </a:cxn>
                    <a:cxn ang="0">
                      <a:pos x="630" y="259"/>
                    </a:cxn>
                    <a:cxn ang="0">
                      <a:pos x="644" y="248"/>
                    </a:cxn>
                    <a:cxn ang="0">
                      <a:pos x="659" y="237"/>
                    </a:cxn>
                    <a:cxn ang="0">
                      <a:pos x="670" y="223"/>
                    </a:cxn>
                    <a:cxn ang="0">
                      <a:pos x="680" y="208"/>
                    </a:cxn>
                    <a:cxn ang="0">
                      <a:pos x="691" y="197"/>
                    </a:cxn>
                    <a:cxn ang="0">
                      <a:pos x="702" y="179"/>
                    </a:cxn>
                    <a:cxn ang="0">
                      <a:pos x="713" y="165"/>
                    </a:cxn>
                    <a:cxn ang="0">
                      <a:pos x="353" y="0"/>
                    </a:cxn>
                    <a:cxn ang="0">
                      <a:pos x="0" y="161"/>
                    </a:cxn>
                  </a:cxnLst>
                  <a:rect l="0" t="0" r="r" b="b"/>
                  <a:pathLst>
                    <a:path w="713" h="363">
                      <a:moveTo>
                        <a:pt x="0" y="161"/>
                      </a:moveTo>
                      <a:lnTo>
                        <a:pt x="11" y="176"/>
                      </a:lnTo>
                      <a:lnTo>
                        <a:pt x="18" y="194"/>
                      </a:lnTo>
                      <a:lnTo>
                        <a:pt x="29" y="205"/>
                      </a:lnTo>
                      <a:lnTo>
                        <a:pt x="40" y="219"/>
                      </a:lnTo>
                      <a:lnTo>
                        <a:pt x="51" y="233"/>
                      </a:lnTo>
                      <a:lnTo>
                        <a:pt x="65" y="244"/>
                      </a:lnTo>
                      <a:lnTo>
                        <a:pt x="76" y="255"/>
                      </a:lnTo>
                      <a:lnTo>
                        <a:pt x="90" y="266"/>
                      </a:lnTo>
                      <a:lnTo>
                        <a:pt x="105" y="277"/>
                      </a:lnTo>
                      <a:lnTo>
                        <a:pt x="119" y="287"/>
                      </a:lnTo>
                      <a:lnTo>
                        <a:pt x="134" y="298"/>
                      </a:lnTo>
                      <a:lnTo>
                        <a:pt x="148" y="309"/>
                      </a:lnTo>
                      <a:lnTo>
                        <a:pt x="166" y="316"/>
                      </a:lnTo>
                      <a:lnTo>
                        <a:pt x="180" y="323"/>
                      </a:lnTo>
                      <a:lnTo>
                        <a:pt x="198" y="331"/>
                      </a:lnTo>
                      <a:lnTo>
                        <a:pt x="213" y="338"/>
                      </a:lnTo>
                      <a:lnTo>
                        <a:pt x="231" y="345"/>
                      </a:lnTo>
                      <a:lnTo>
                        <a:pt x="249" y="349"/>
                      </a:lnTo>
                      <a:lnTo>
                        <a:pt x="267" y="352"/>
                      </a:lnTo>
                      <a:lnTo>
                        <a:pt x="285" y="356"/>
                      </a:lnTo>
                      <a:lnTo>
                        <a:pt x="303" y="359"/>
                      </a:lnTo>
                      <a:lnTo>
                        <a:pt x="321" y="359"/>
                      </a:lnTo>
                      <a:lnTo>
                        <a:pt x="339" y="363"/>
                      </a:lnTo>
                      <a:lnTo>
                        <a:pt x="375" y="363"/>
                      </a:lnTo>
                      <a:lnTo>
                        <a:pt x="393" y="359"/>
                      </a:lnTo>
                      <a:lnTo>
                        <a:pt x="411" y="359"/>
                      </a:lnTo>
                      <a:lnTo>
                        <a:pt x="429" y="356"/>
                      </a:lnTo>
                      <a:lnTo>
                        <a:pt x="447" y="356"/>
                      </a:lnTo>
                      <a:lnTo>
                        <a:pt x="465" y="349"/>
                      </a:lnTo>
                      <a:lnTo>
                        <a:pt x="479" y="345"/>
                      </a:lnTo>
                      <a:lnTo>
                        <a:pt x="497" y="338"/>
                      </a:lnTo>
                      <a:lnTo>
                        <a:pt x="511" y="334"/>
                      </a:lnTo>
                      <a:lnTo>
                        <a:pt x="529" y="327"/>
                      </a:lnTo>
                      <a:lnTo>
                        <a:pt x="544" y="320"/>
                      </a:lnTo>
                      <a:lnTo>
                        <a:pt x="558" y="313"/>
                      </a:lnTo>
                      <a:lnTo>
                        <a:pt x="576" y="302"/>
                      </a:lnTo>
                      <a:lnTo>
                        <a:pt x="590" y="295"/>
                      </a:lnTo>
                      <a:lnTo>
                        <a:pt x="605" y="280"/>
                      </a:lnTo>
                      <a:lnTo>
                        <a:pt x="619" y="273"/>
                      </a:lnTo>
                      <a:lnTo>
                        <a:pt x="630" y="259"/>
                      </a:lnTo>
                      <a:lnTo>
                        <a:pt x="644" y="248"/>
                      </a:lnTo>
                      <a:lnTo>
                        <a:pt x="659" y="237"/>
                      </a:lnTo>
                      <a:lnTo>
                        <a:pt x="670" y="223"/>
                      </a:lnTo>
                      <a:lnTo>
                        <a:pt x="680" y="208"/>
                      </a:lnTo>
                      <a:lnTo>
                        <a:pt x="691" y="197"/>
                      </a:lnTo>
                      <a:lnTo>
                        <a:pt x="702" y="179"/>
                      </a:lnTo>
                      <a:lnTo>
                        <a:pt x="713" y="165"/>
                      </a:lnTo>
                      <a:lnTo>
                        <a:pt x="353" y="0"/>
                      </a:lnTo>
                      <a:lnTo>
                        <a:pt x="0" y="161"/>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6" name="Freeform 932"/>
                <p:cNvSpPr>
                  <a:spLocks/>
                </p:cNvSpPr>
                <p:nvPr/>
              </p:nvSpPr>
              <p:spPr bwMode="auto">
                <a:xfrm>
                  <a:off x="1779" y="3531"/>
                  <a:ext cx="302" cy="263"/>
                </a:xfrm>
                <a:custGeom>
                  <a:avLst/>
                  <a:gdLst/>
                  <a:ahLst/>
                  <a:cxnLst>
                    <a:cxn ang="0">
                      <a:pos x="22" y="0"/>
                    </a:cxn>
                    <a:cxn ang="0">
                      <a:pos x="15" y="32"/>
                    </a:cxn>
                    <a:cxn ang="0">
                      <a:pos x="7" y="65"/>
                    </a:cxn>
                    <a:cxn ang="0">
                      <a:pos x="0" y="97"/>
                    </a:cxn>
                    <a:cxn ang="0">
                      <a:pos x="0" y="162"/>
                    </a:cxn>
                    <a:cxn ang="0">
                      <a:pos x="4" y="194"/>
                    </a:cxn>
                    <a:cxn ang="0">
                      <a:pos x="11" y="227"/>
                    </a:cxn>
                    <a:cxn ang="0">
                      <a:pos x="22" y="263"/>
                    </a:cxn>
                    <a:cxn ang="0">
                      <a:pos x="302" y="130"/>
                    </a:cxn>
                    <a:cxn ang="0">
                      <a:pos x="22" y="0"/>
                    </a:cxn>
                  </a:cxnLst>
                  <a:rect l="0" t="0" r="r" b="b"/>
                  <a:pathLst>
                    <a:path w="302" h="263">
                      <a:moveTo>
                        <a:pt x="22" y="0"/>
                      </a:moveTo>
                      <a:lnTo>
                        <a:pt x="15" y="32"/>
                      </a:lnTo>
                      <a:lnTo>
                        <a:pt x="7" y="65"/>
                      </a:lnTo>
                      <a:lnTo>
                        <a:pt x="0" y="97"/>
                      </a:lnTo>
                      <a:lnTo>
                        <a:pt x="0" y="162"/>
                      </a:lnTo>
                      <a:lnTo>
                        <a:pt x="4" y="194"/>
                      </a:lnTo>
                      <a:lnTo>
                        <a:pt x="11" y="227"/>
                      </a:lnTo>
                      <a:lnTo>
                        <a:pt x="22" y="263"/>
                      </a:lnTo>
                      <a:lnTo>
                        <a:pt x="302" y="130"/>
                      </a:lnTo>
                      <a:lnTo>
                        <a:pt x="22" y="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grpSp>
        </p:grpSp>
      </p:grpSp>
      <p:sp>
        <p:nvSpPr>
          <p:cNvPr id="52" name="正方形/長方形 91"/>
          <p:cNvSpPr>
            <a:spLocks noChangeArrowheads="1"/>
          </p:cNvSpPr>
          <p:nvPr/>
        </p:nvSpPr>
        <p:spPr bwMode="auto">
          <a:xfrm>
            <a:off x="2621030" y="6038297"/>
            <a:ext cx="1114408" cy="369332"/>
          </a:xfrm>
          <a:prstGeom prst="rect">
            <a:avLst/>
          </a:prstGeom>
          <a:noFill/>
          <a:ln w="9525">
            <a:noFill/>
            <a:miter lim="800000"/>
            <a:headEnd/>
            <a:tailEnd/>
          </a:ln>
        </p:spPr>
        <p:txBody>
          <a:bodyPr wrap="none">
            <a:spAutoFit/>
          </a:bodyPr>
          <a:lstStyle/>
          <a:p>
            <a:r>
              <a:rPr lang="ja-JP" altLang="en-US" dirty="0">
                <a:solidFill>
                  <a:srgbClr val="000000"/>
                </a:solidFill>
                <a:latin typeface="Arial" charset="0"/>
                <a:ea typeface="ＭＳ Ｐゴシック"/>
              </a:rPr>
              <a:t>制御信号</a:t>
            </a:r>
          </a:p>
        </p:txBody>
      </p:sp>
      <p:sp>
        <p:nvSpPr>
          <p:cNvPr id="53" name="正方形/長方形 91"/>
          <p:cNvSpPr>
            <a:spLocks noChangeArrowheads="1"/>
          </p:cNvSpPr>
          <p:nvPr/>
        </p:nvSpPr>
        <p:spPr bwMode="auto">
          <a:xfrm>
            <a:off x="2670724" y="2482616"/>
            <a:ext cx="184731" cy="369332"/>
          </a:xfrm>
          <a:prstGeom prst="rect">
            <a:avLst/>
          </a:prstGeom>
          <a:noFill/>
          <a:ln w="9525">
            <a:noFill/>
            <a:miter lim="800000"/>
            <a:headEnd/>
            <a:tailEnd/>
          </a:ln>
        </p:spPr>
        <p:txBody>
          <a:bodyPr wrap="none">
            <a:spAutoFit/>
          </a:bodyPr>
          <a:lstStyle/>
          <a:p>
            <a:endParaRPr lang="ja-JP" altLang="en-US" dirty="0">
              <a:solidFill>
                <a:srgbClr val="000000"/>
              </a:solidFill>
              <a:latin typeface="Arial" charset="0"/>
              <a:ea typeface="ＭＳ Ｐゴシック"/>
            </a:endParaRPr>
          </a:p>
        </p:txBody>
      </p:sp>
      <p:sp>
        <p:nvSpPr>
          <p:cNvPr id="56" name="正方形/長方形 91"/>
          <p:cNvSpPr>
            <a:spLocks noChangeArrowheads="1"/>
          </p:cNvSpPr>
          <p:nvPr/>
        </p:nvSpPr>
        <p:spPr bwMode="auto">
          <a:xfrm>
            <a:off x="1749757" y="4604446"/>
            <a:ext cx="1970411" cy="369332"/>
          </a:xfrm>
          <a:prstGeom prst="rect">
            <a:avLst/>
          </a:prstGeom>
          <a:noFill/>
          <a:ln w="9525">
            <a:noFill/>
            <a:miter lim="800000"/>
            <a:headEnd/>
            <a:tailEnd/>
          </a:ln>
        </p:spPr>
        <p:txBody>
          <a:bodyPr wrap="none">
            <a:spAutoFit/>
          </a:bodyPr>
          <a:lstStyle/>
          <a:p>
            <a:r>
              <a:rPr lang="ja-JP" altLang="en-US" dirty="0">
                <a:solidFill>
                  <a:srgbClr val="000000"/>
                </a:solidFill>
                <a:latin typeface="Arial" charset="0"/>
                <a:ea typeface="ＭＳ Ｐゴシック"/>
              </a:rPr>
              <a:t>暗号化された信号</a:t>
            </a:r>
          </a:p>
        </p:txBody>
      </p:sp>
      <p:sp>
        <p:nvSpPr>
          <p:cNvPr id="58" name="テキスト ボックス 39"/>
          <p:cNvSpPr txBox="1"/>
          <p:nvPr/>
        </p:nvSpPr>
        <p:spPr>
          <a:xfrm>
            <a:off x="8304953" y="1901646"/>
            <a:ext cx="2460735" cy="1200329"/>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dirty="0">
                <a:solidFill>
                  <a:srgbClr val="FF0000"/>
                </a:solidFill>
                <a:effectLst>
                  <a:outerShdw blurRad="38100" dist="38100" dir="2700000" algn="tl">
                    <a:srgbClr val="000000">
                      <a:alpha val="43137"/>
                    </a:srgbClr>
                  </a:outerShdw>
                </a:effectLst>
              </a:rPr>
              <a:t>最強の暗号を軽量実装した</a:t>
            </a:r>
            <a:endParaRPr lang="en-US" altLang="ja-JP" sz="2400" dirty="0">
              <a:solidFill>
                <a:srgbClr val="FF0000"/>
              </a:solidFill>
              <a:effectLst>
                <a:outerShdw blurRad="38100" dist="38100" dir="2700000" algn="tl">
                  <a:srgbClr val="000000">
                    <a:alpha val="43137"/>
                  </a:srgbClr>
                </a:outerShdw>
              </a:effectLst>
            </a:endParaRPr>
          </a:p>
          <a:p>
            <a:pPr algn="ctr"/>
            <a:r>
              <a:rPr lang="ja-JP" altLang="en-US" sz="2400" dirty="0">
                <a:solidFill>
                  <a:srgbClr val="FF0000"/>
                </a:solidFill>
                <a:effectLst>
                  <a:outerShdw blurRad="38100" dist="38100" dir="2700000" algn="tl">
                    <a:srgbClr val="000000">
                      <a:alpha val="43137"/>
                    </a:srgbClr>
                  </a:outerShdw>
                </a:effectLst>
              </a:rPr>
              <a:t>“世界初”の例</a:t>
            </a:r>
          </a:p>
        </p:txBody>
      </p:sp>
      <p:sp>
        <p:nvSpPr>
          <p:cNvPr id="62" name="正方形/長方形 91"/>
          <p:cNvSpPr>
            <a:spLocks noChangeArrowheads="1"/>
          </p:cNvSpPr>
          <p:nvPr/>
        </p:nvSpPr>
        <p:spPr bwMode="auto">
          <a:xfrm>
            <a:off x="2606982" y="2652479"/>
            <a:ext cx="1114408" cy="369332"/>
          </a:xfrm>
          <a:prstGeom prst="rect">
            <a:avLst/>
          </a:prstGeom>
          <a:noFill/>
          <a:ln w="9525">
            <a:noFill/>
            <a:miter lim="800000"/>
            <a:headEnd/>
            <a:tailEnd/>
          </a:ln>
        </p:spPr>
        <p:txBody>
          <a:bodyPr wrap="none">
            <a:spAutoFit/>
          </a:bodyPr>
          <a:lstStyle/>
          <a:p>
            <a:r>
              <a:rPr lang="ja-JP" altLang="en-US" dirty="0">
                <a:solidFill>
                  <a:srgbClr val="000000"/>
                </a:solidFill>
                <a:latin typeface="Arial" charset="0"/>
                <a:ea typeface="ＭＳ Ｐゴシック"/>
              </a:rPr>
              <a:t>制御信号</a:t>
            </a:r>
          </a:p>
        </p:txBody>
      </p:sp>
      <p:sp>
        <p:nvSpPr>
          <p:cNvPr id="2" name="正方形/長方形 1"/>
          <p:cNvSpPr/>
          <p:nvPr/>
        </p:nvSpPr>
        <p:spPr>
          <a:xfrm>
            <a:off x="4509158" y="1347882"/>
            <a:ext cx="4530407" cy="369332"/>
          </a:xfrm>
          <a:prstGeom prst="rect">
            <a:avLst/>
          </a:prstGeom>
        </p:spPr>
        <p:txBody>
          <a:bodyPr wrap="none">
            <a:spAutoFit/>
          </a:bodyPr>
          <a:lstStyle/>
          <a:p>
            <a:r>
              <a:rPr lang="ja-JP" altLang="ja-JP" dirty="0">
                <a:solidFill>
                  <a:prstClr val="black"/>
                </a:solidFill>
                <a:latin typeface="Arial"/>
                <a:ea typeface="ＭＳ Ｐゴシック"/>
              </a:rPr>
              <a:t>情報を送るたびに毎回、暗号鍵を変える方式</a:t>
            </a:r>
            <a:endParaRPr lang="ja-JP" altLang="en-US" dirty="0">
              <a:solidFill>
                <a:prstClr val="black"/>
              </a:solidFill>
              <a:latin typeface="Arial"/>
              <a:ea typeface="ＭＳ Ｐゴシック"/>
            </a:endParaRPr>
          </a:p>
        </p:txBody>
      </p:sp>
      <p:grpSp>
        <p:nvGrpSpPr>
          <p:cNvPr id="49" name="グループ化 48"/>
          <p:cNvGrpSpPr>
            <a:grpSpLocks noChangeAspect="1"/>
          </p:cNvGrpSpPr>
          <p:nvPr/>
        </p:nvGrpSpPr>
        <p:grpSpPr>
          <a:xfrm>
            <a:off x="6359969" y="1819789"/>
            <a:ext cx="1968317" cy="1282186"/>
            <a:chOff x="3783447" y="2881401"/>
            <a:chExt cx="1559630" cy="1015963"/>
          </a:xfrm>
        </p:grpSpPr>
        <p:sp>
          <p:nvSpPr>
            <p:cNvPr id="50" name="四角形吹き出し 49"/>
            <p:cNvSpPr/>
            <p:nvPr/>
          </p:nvSpPr>
          <p:spPr>
            <a:xfrm>
              <a:off x="3783447" y="2881401"/>
              <a:ext cx="1513591" cy="994404"/>
            </a:xfrm>
            <a:prstGeom prst="wedgeRectCallout">
              <a:avLst>
                <a:gd name="adj1" fmla="val -100984"/>
                <a:gd name="adj2" fmla="val 26782"/>
              </a:avLst>
            </a:prstGeom>
            <a:solidFill>
              <a:schemeClr val="bg1"/>
            </a:solidFill>
            <a:ln>
              <a:solidFill>
                <a:schemeClr val="tx1"/>
              </a:solidFill>
            </a:ln>
          </p:spPr>
          <p:txBody>
            <a:bodyPr wrap="square" lIns="36000" rIns="36000" rtlCol="0" anchor="ctr">
              <a:noAutofit/>
            </a:bodyPr>
            <a:lstStyle/>
            <a:p>
              <a:pPr algn="ctr"/>
              <a:endParaRPr lang="ja-JP" altLang="en-US" sz="1400" dirty="0">
                <a:solidFill>
                  <a:prstClr val="black"/>
                </a:solidFill>
                <a:ea typeface="ＭＳ Ｐゴシック"/>
                <a:cs typeface="Arial" pitchFamily="34" charset="0"/>
              </a:endParaRPr>
            </a:p>
          </p:txBody>
        </p:sp>
        <p:pic>
          <p:nvPicPr>
            <p:cNvPr id="51" name="図 50"/>
            <p:cNvPicPr>
              <a:picLocks noChangeAspect="1"/>
            </p:cNvPicPr>
            <p:nvPr/>
          </p:nvPicPr>
          <p:blipFill rotWithShape="1">
            <a:blip r:embed="rId9" cstate="print">
              <a:extLst>
                <a:ext uri="{28A0092B-C50C-407E-A947-70E740481C1C}">
                  <a14:useLocalDpi xmlns:a14="http://schemas.microsoft.com/office/drawing/2010/main" val="0"/>
                </a:ext>
              </a:extLst>
            </a:blip>
            <a:srcRect t="18465" r="8285"/>
            <a:stretch/>
          </p:blipFill>
          <p:spPr>
            <a:xfrm>
              <a:off x="3810998" y="2881684"/>
              <a:ext cx="1532079" cy="1015680"/>
            </a:xfrm>
            <a:prstGeom prst="rect">
              <a:avLst/>
            </a:prstGeom>
            <a:effectLst>
              <a:softEdge rad="127000"/>
            </a:effectLst>
          </p:spPr>
        </p:pic>
      </p:grpSp>
      <p:sp>
        <p:nvSpPr>
          <p:cNvPr id="55" name="正方形/長方形 54"/>
          <p:cNvSpPr/>
          <p:nvPr/>
        </p:nvSpPr>
        <p:spPr>
          <a:xfrm>
            <a:off x="6514622" y="3202469"/>
            <a:ext cx="5451169" cy="400110"/>
          </a:xfrm>
          <a:prstGeom prst="rect">
            <a:avLst/>
          </a:prstGeom>
        </p:spPr>
        <p:txBody>
          <a:bodyPr wrap="square">
            <a:spAutoFit/>
          </a:bodyPr>
          <a:lstStyle/>
          <a:p>
            <a:r>
              <a:rPr lang="en-US" altLang="ja-JP" sz="2000" dirty="0">
                <a:solidFill>
                  <a:prstClr val="black"/>
                </a:solidFill>
                <a:latin typeface="Arial"/>
                <a:ea typeface="ＭＳ Ｐゴシック"/>
              </a:rPr>
              <a:t>NICT, PRODRONE, LETech,2016</a:t>
            </a:r>
            <a:r>
              <a:rPr lang="ja-JP" altLang="en-US" sz="2000" dirty="0">
                <a:solidFill>
                  <a:prstClr val="black"/>
                </a:solidFill>
                <a:latin typeface="Arial"/>
                <a:ea typeface="ＭＳ Ｐゴシック"/>
              </a:rPr>
              <a:t>年</a:t>
            </a:r>
            <a:r>
              <a:rPr lang="en-US" altLang="ja-JP" sz="2000" dirty="0">
                <a:solidFill>
                  <a:prstClr val="black"/>
                </a:solidFill>
                <a:latin typeface="Arial"/>
                <a:ea typeface="ＭＳ Ｐゴシック"/>
              </a:rPr>
              <a:t>4</a:t>
            </a:r>
            <a:r>
              <a:rPr lang="ja-JP" altLang="en-US" sz="2000" dirty="0">
                <a:solidFill>
                  <a:prstClr val="black"/>
                </a:solidFill>
                <a:latin typeface="Arial"/>
                <a:ea typeface="ＭＳ Ｐゴシック"/>
              </a:rPr>
              <a:t>月</a:t>
            </a:r>
          </a:p>
        </p:txBody>
      </p:sp>
      <p:sp>
        <p:nvSpPr>
          <p:cNvPr id="57" name="テキスト ボックス 56">
            <a:extLst>
              <a:ext uri="{FF2B5EF4-FFF2-40B4-BE49-F238E27FC236}">
                <a16:creationId xmlns:a16="http://schemas.microsoft.com/office/drawing/2014/main" id="{FE77BE7E-89FF-4674-96F9-453FDEEE6D3B}"/>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無人機／ドローンの制御信号暗号化</a:t>
            </a:r>
          </a:p>
        </p:txBody>
      </p:sp>
      <p:sp>
        <p:nvSpPr>
          <p:cNvPr id="4" name="テキスト ボックス 3">
            <a:extLst>
              <a:ext uri="{FF2B5EF4-FFF2-40B4-BE49-F238E27FC236}">
                <a16:creationId xmlns:a16="http://schemas.microsoft.com/office/drawing/2014/main" id="{FE99CC4F-C488-4A8A-8B25-BF038D4A7320}"/>
              </a:ext>
            </a:extLst>
          </p:cNvPr>
          <p:cNvSpPr txBox="1"/>
          <p:nvPr/>
        </p:nvSpPr>
        <p:spPr>
          <a:xfrm>
            <a:off x="2143949" y="712023"/>
            <a:ext cx="7911660" cy="523220"/>
          </a:xfrm>
          <a:prstGeom prst="rect">
            <a:avLst/>
          </a:prstGeom>
          <a:noFill/>
        </p:spPr>
        <p:txBody>
          <a:bodyPr wrap="square" rtlCol="0">
            <a:spAutoFit/>
          </a:bodyPr>
          <a:lstStyle/>
          <a:p>
            <a:pPr algn="ctr"/>
            <a:r>
              <a:rPr kumimoji="1" lang="ja-JP" altLang="en-US" sz="2800" dirty="0">
                <a:latin typeface="BIZ UDP明朝 Medium" panose="02020500000000000000" pitchFamily="18" charset="-128"/>
                <a:ea typeface="BIZ UDP明朝 Medium" panose="02020500000000000000" pitchFamily="18" charset="-128"/>
              </a:rPr>
              <a:t>無人機／ドローンの制御信号を量子暗号で防御</a:t>
            </a:r>
          </a:p>
        </p:txBody>
      </p:sp>
    </p:spTree>
    <p:extLst>
      <p:ext uri="{BB962C8B-B14F-4D97-AF65-F5344CB8AC3E}">
        <p14:creationId xmlns:p14="http://schemas.microsoft.com/office/powerpoint/2010/main" val="31579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角丸四角形 10"/>
          <p:cNvSpPr/>
          <p:nvPr/>
        </p:nvSpPr>
        <p:spPr>
          <a:xfrm rot="19297639">
            <a:off x="5402459" y="4287407"/>
            <a:ext cx="4234549" cy="5092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273228" y="2270793"/>
            <a:ext cx="3091543"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量子もつれ状態のペア</a:t>
            </a:r>
          </a:p>
        </p:txBody>
      </p:sp>
      <p:pic>
        <p:nvPicPr>
          <p:cNvPr id="13" name="図 12"/>
          <p:cNvPicPr>
            <a:picLocks noChangeAspect="1"/>
          </p:cNvPicPr>
          <p:nvPr/>
        </p:nvPicPr>
        <p:blipFill>
          <a:blip r:embed="rId3"/>
          <a:stretch>
            <a:fillRect/>
          </a:stretch>
        </p:blipFill>
        <p:spPr>
          <a:xfrm>
            <a:off x="3937058" y="4412202"/>
            <a:ext cx="1281119" cy="1257335"/>
          </a:xfrm>
          <a:prstGeom prst="rect">
            <a:avLst/>
          </a:prstGeom>
        </p:spPr>
      </p:pic>
      <p:cxnSp>
        <p:nvCxnSpPr>
          <p:cNvPr id="14" name="直線矢印コネクタ 13"/>
          <p:cNvCxnSpPr/>
          <p:nvPr/>
        </p:nvCxnSpPr>
        <p:spPr>
          <a:xfrm flipV="1">
            <a:off x="3818414" y="3193948"/>
            <a:ext cx="2795511"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角丸四角形吹き出し 16"/>
          <p:cNvSpPr/>
          <p:nvPr/>
        </p:nvSpPr>
        <p:spPr>
          <a:xfrm>
            <a:off x="7767615" y="5899145"/>
            <a:ext cx="4012583" cy="670262"/>
          </a:xfrm>
          <a:prstGeom prst="wedgeRoundRectCallout">
            <a:avLst>
              <a:gd name="adj1" fmla="val -89435"/>
              <a:gd name="adj2" fmla="val -108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Meiryo UI" panose="020B0604030504040204" pitchFamily="50" charset="-128"/>
                <a:ea typeface="Meiryo UI" panose="020B0604030504040204" pitchFamily="50" charset="-128"/>
              </a:rPr>
              <a:t>ステルス機の機体に当たり</a:t>
            </a:r>
            <a:r>
              <a:rPr lang="ja-JP" altLang="en-US" sz="1600" b="1" dirty="0">
                <a:solidFill>
                  <a:schemeClr val="tx1"/>
                </a:solidFill>
                <a:latin typeface="Meiryo UI" panose="020B0604030504040204" pitchFamily="50" charset="-128"/>
                <a:ea typeface="Meiryo UI" panose="020B0604030504040204" pitchFamily="50" charset="-128"/>
              </a:rPr>
              <a:t>粒子</a:t>
            </a:r>
            <a:r>
              <a:rPr lang="en-US" altLang="ja-JP" sz="1600" b="1" dirty="0">
                <a:solidFill>
                  <a:schemeClr val="tx1"/>
                </a:solidFill>
                <a:latin typeface="Meiryo UI" panose="020B0604030504040204" pitchFamily="50" charset="-128"/>
                <a:ea typeface="Meiryo UI" panose="020B0604030504040204" pitchFamily="50" charset="-128"/>
              </a:rPr>
              <a:t>Y</a:t>
            </a:r>
            <a:r>
              <a:rPr lang="ja-JP" altLang="en-US" sz="1600" dirty="0">
                <a:solidFill>
                  <a:schemeClr val="tx1"/>
                </a:solidFill>
                <a:latin typeface="Meiryo UI" panose="020B0604030504040204" pitchFamily="50" charset="-128"/>
                <a:ea typeface="Meiryo UI" panose="020B0604030504040204" pitchFamily="50" charset="-128"/>
              </a:rPr>
              <a:t>の状態が</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変化するとそれは瞬時に</a:t>
            </a:r>
            <a:r>
              <a:rPr lang="ja-JP" altLang="en-US" sz="1600" b="1" dirty="0">
                <a:solidFill>
                  <a:schemeClr val="tx1"/>
                </a:solidFill>
                <a:latin typeface="Meiryo UI" panose="020B0604030504040204" pitchFamily="50" charset="-128"/>
                <a:ea typeface="Meiryo UI" panose="020B0604030504040204" pitchFamily="50" charset="-128"/>
              </a:rPr>
              <a:t>粒子</a:t>
            </a:r>
            <a:r>
              <a:rPr lang="en-US" altLang="ja-JP" sz="1600" b="1" dirty="0">
                <a:solidFill>
                  <a:schemeClr val="tx1"/>
                </a:solidFill>
                <a:latin typeface="Meiryo UI" panose="020B0604030504040204" pitchFamily="50" charset="-128"/>
                <a:ea typeface="Meiryo UI" panose="020B0604030504040204" pitchFamily="50" charset="-128"/>
              </a:rPr>
              <a:t>X</a:t>
            </a:r>
            <a:r>
              <a:rPr lang="ja-JP" altLang="en-US" sz="1600" dirty="0">
                <a:solidFill>
                  <a:schemeClr val="tx1"/>
                </a:solidFill>
                <a:latin typeface="Meiryo UI" panose="020B0604030504040204" pitchFamily="50" charset="-128"/>
                <a:ea typeface="Meiryo UI" panose="020B0604030504040204" pitchFamily="50" charset="-128"/>
              </a:rPr>
              <a:t>に影響する。</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18" name="角丸四角形吹き出し 17"/>
          <p:cNvSpPr/>
          <p:nvPr/>
        </p:nvSpPr>
        <p:spPr>
          <a:xfrm>
            <a:off x="3321426" y="1209998"/>
            <a:ext cx="1709935" cy="344563"/>
          </a:xfrm>
          <a:prstGeom prst="wedgeRoundRectCallout">
            <a:avLst>
              <a:gd name="adj1" fmla="val 147410"/>
              <a:gd name="adj2" fmla="val 4209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粒子</a:t>
            </a:r>
            <a:r>
              <a:rPr kumimoji="1" lang="en-US" altLang="ja-JP" sz="1600" b="1" dirty="0">
                <a:solidFill>
                  <a:schemeClr val="tx1"/>
                </a:solidFill>
                <a:latin typeface="Meiryo UI" panose="020B0604030504040204" pitchFamily="50" charset="-128"/>
                <a:ea typeface="Meiryo UI" panose="020B0604030504040204" pitchFamily="50" charset="-128"/>
              </a:rPr>
              <a:t>Y</a:t>
            </a:r>
            <a:r>
              <a:rPr kumimoji="1" lang="ja-JP" altLang="en-US" sz="1600" dirty="0" err="1">
                <a:solidFill>
                  <a:schemeClr val="tx1"/>
                </a:solidFill>
                <a:latin typeface="Meiryo UI" panose="020B0604030504040204" pitchFamily="50" charset="-128"/>
                <a:ea typeface="Meiryo UI" panose="020B0604030504040204" pitchFamily="50" charset="-128"/>
              </a:rPr>
              <a:t>だけを</a:t>
            </a:r>
            <a:r>
              <a:rPr kumimoji="1" lang="ja-JP" altLang="en-US" sz="1600" dirty="0">
                <a:solidFill>
                  <a:schemeClr val="tx1"/>
                </a:solidFill>
                <a:latin typeface="Meiryo UI" panose="020B0604030504040204" pitchFamily="50" charset="-128"/>
                <a:ea typeface="Meiryo UI" panose="020B0604030504040204" pitchFamily="50" charset="-128"/>
              </a:rPr>
              <a:t>送信</a:t>
            </a:r>
          </a:p>
        </p:txBody>
      </p:sp>
      <p:pic>
        <p:nvPicPr>
          <p:cNvPr id="19" name="図 18"/>
          <p:cNvPicPr>
            <a:picLocks noChangeAspect="1"/>
          </p:cNvPicPr>
          <p:nvPr/>
        </p:nvPicPr>
        <p:blipFill>
          <a:blip r:embed="rId4"/>
          <a:stretch>
            <a:fillRect/>
          </a:stretch>
        </p:blipFill>
        <p:spPr>
          <a:xfrm>
            <a:off x="8832073" y="2568779"/>
            <a:ext cx="1231537" cy="1142366"/>
          </a:xfrm>
          <a:prstGeom prst="rect">
            <a:avLst/>
          </a:prstGeom>
        </p:spPr>
      </p:pic>
      <p:pic>
        <p:nvPicPr>
          <p:cNvPr id="20" name="図 19"/>
          <p:cNvPicPr>
            <a:picLocks noChangeAspect="1"/>
          </p:cNvPicPr>
          <p:nvPr/>
        </p:nvPicPr>
        <p:blipFill>
          <a:blip r:embed="rId5"/>
          <a:stretch>
            <a:fillRect/>
          </a:stretch>
        </p:blipFill>
        <p:spPr>
          <a:xfrm>
            <a:off x="5026613" y="5514408"/>
            <a:ext cx="1213226" cy="1117319"/>
          </a:xfrm>
          <a:prstGeom prst="rect">
            <a:avLst/>
          </a:prstGeom>
        </p:spPr>
      </p:pic>
      <p:sp>
        <p:nvSpPr>
          <p:cNvPr id="21" name="下矢印 20"/>
          <p:cNvSpPr/>
          <p:nvPr/>
        </p:nvSpPr>
        <p:spPr>
          <a:xfrm rot="18876573">
            <a:off x="4923672" y="5416514"/>
            <a:ext cx="391887" cy="35411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rot="17408948">
            <a:off x="5892212" y="3545448"/>
            <a:ext cx="3232687" cy="2030708"/>
            <a:chOff x="543860" y="4725271"/>
            <a:chExt cx="3365891" cy="2030708"/>
          </a:xfrm>
        </p:grpSpPr>
        <p:cxnSp>
          <p:nvCxnSpPr>
            <p:cNvPr id="24" name="曲線コネクタ 23"/>
            <p:cNvCxnSpPr/>
            <p:nvPr/>
          </p:nvCxnSpPr>
          <p:spPr>
            <a:xfrm>
              <a:off x="1219200" y="51271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曲線コネクタ 24"/>
            <p:cNvCxnSpPr/>
            <p:nvPr/>
          </p:nvCxnSpPr>
          <p:spPr>
            <a:xfrm>
              <a:off x="1884608" y="5542875"/>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曲線コネクタ 25"/>
            <p:cNvCxnSpPr/>
            <p:nvPr/>
          </p:nvCxnSpPr>
          <p:spPr>
            <a:xfrm>
              <a:off x="2563432" y="5947243"/>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p:nvPr/>
          </p:nvCxnSpPr>
          <p:spPr>
            <a:xfrm>
              <a:off x="543860" y="47252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曲線コネクタ 27"/>
            <p:cNvCxnSpPr/>
            <p:nvPr/>
          </p:nvCxnSpPr>
          <p:spPr>
            <a:xfrm>
              <a:off x="3234837" y="635161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9" name="角丸四角形吹き出し 28"/>
          <p:cNvSpPr/>
          <p:nvPr/>
        </p:nvSpPr>
        <p:spPr>
          <a:xfrm>
            <a:off x="8717090" y="4322241"/>
            <a:ext cx="3063108" cy="628165"/>
          </a:xfrm>
          <a:prstGeom prst="wedgeRoundRectCallout">
            <a:avLst>
              <a:gd name="adj1" fmla="val -24938"/>
              <a:gd name="adj2" fmla="val -1595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粒子</a:t>
            </a:r>
            <a:r>
              <a:rPr kumimoji="1" lang="en-US" altLang="ja-JP" sz="1600" b="1" dirty="0">
                <a:solidFill>
                  <a:schemeClr val="tx1"/>
                </a:solidFill>
                <a:latin typeface="Meiryo UI" panose="020B0604030504040204" pitchFamily="50" charset="-128"/>
                <a:ea typeface="Meiryo UI" panose="020B0604030504040204" pitchFamily="50" charset="-128"/>
              </a:rPr>
              <a:t>Y</a:t>
            </a:r>
            <a:r>
              <a:rPr kumimoji="1" lang="ja-JP" altLang="en-US" sz="1600" dirty="0">
                <a:solidFill>
                  <a:schemeClr val="tx1"/>
                </a:solidFill>
                <a:latin typeface="Meiryo UI" panose="020B0604030504040204" pitchFamily="50" charset="-128"/>
                <a:ea typeface="Meiryo UI" panose="020B0604030504040204" pitchFamily="50" charset="-128"/>
              </a:rPr>
              <a:t>はステルス機に当た</a:t>
            </a:r>
            <a:r>
              <a:rPr lang="ja-JP" altLang="en-US" sz="1600" dirty="0">
                <a:solidFill>
                  <a:schemeClr val="tx1"/>
                </a:solidFill>
                <a:latin typeface="Meiryo UI" panose="020B0604030504040204" pitchFamily="50" charset="-128"/>
                <a:ea typeface="Meiryo UI" panose="020B0604030504040204" pitchFamily="50" charset="-128"/>
              </a:rPr>
              <a:t>り散乱。</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通常のレーダーでは検知できない。</a:t>
            </a:r>
          </a:p>
        </p:txBody>
      </p:sp>
      <p:sp>
        <p:nvSpPr>
          <p:cNvPr id="30" name="テキスト ボックス 29"/>
          <p:cNvSpPr txBox="1"/>
          <p:nvPr/>
        </p:nvSpPr>
        <p:spPr>
          <a:xfrm rot="19316878">
            <a:off x="6782534" y="4736087"/>
            <a:ext cx="180649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量子もつれ状態</a:t>
            </a:r>
          </a:p>
        </p:txBody>
      </p:sp>
      <p:sp>
        <p:nvSpPr>
          <p:cNvPr id="31" name="テキスト ボックス 30"/>
          <p:cNvSpPr txBox="1"/>
          <p:nvPr/>
        </p:nvSpPr>
        <p:spPr>
          <a:xfrm>
            <a:off x="6590107" y="201719"/>
            <a:ext cx="3690827" cy="523220"/>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F-35 Lightning II</a:t>
            </a:r>
          </a:p>
          <a:p>
            <a:pPr algn="ctr"/>
            <a:r>
              <a:rPr lang="en-US" altLang="ja-JP" sz="1400" dirty="0">
                <a:latin typeface="Meiryo UI" panose="020B0604030504040204" pitchFamily="50" charset="-128"/>
                <a:ea typeface="Meiryo UI" panose="020B0604030504040204" pitchFamily="50" charset="-128"/>
              </a:rPr>
              <a:t>Joint Strike Fighter</a:t>
            </a:r>
            <a:endParaRPr kumimoji="1" lang="ja-JP" altLang="en-US" sz="1400" b="1" dirty="0">
              <a:latin typeface="Meiryo UI" panose="020B0604030504040204" pitchFamily="50" charset="-128"/>
              <a:ea typeface="Meiryo UI" panose="020B0604030504040204" pitchFamily="50" charset="-128"/>
            </a:endParaRPr>
          </a:p>
        </p:txBody>
      </p:sp>
      <p:pic>
        <p:nvPicPr>
          <p:cNvPr id="32" name="図 31"/>
          <p:cNvPicPr>
            <a:picLocks noChangeAspect="1"/>
          </p:cNvPicPr>
          <p:nvPr/>
        </p:nvPicPr>
        <p:blipFill>
          <a:blip r:embed="rId6"/>
          <a:stretch>
            <a:fillRect/>
          </a:stretch>
        </p:blipFill>
        <p:spPr>
          <a:xfrm>
            <a:off x="1630588" y="2568779"/>
            <a:ext cx="2159332" cy="1221948"/>
          </a:xfrm>
          <a:prstGeom prst="rect">
            <a:avLst/>
          </a:prstGeom>
        </p:spPr>
      </p:pic>
      <p:sp>
        <p:nvSpPr>
          <p:cNvPr id="34" name="テキスト ボックス 33"/>
          <p:cNvSpPr txBox="1"/>
          <p:nvPr/>
        </p:nvSpPr>
        <p:spPr>
          <a:xfrm>
            <a:off x="4866902" y="3556379"/>
            <a:ext cx="166374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量子レーダー</a:t>
            </a:r>
          </a:p>
        </p:txBody>
      </p:sp>
      <p:sp>
        <p:nvSpPr>
          <p:cNvPr id="35" name="角丸四角形吹き出し 34"/>
          <p:cNvSpPr/>
          <p:nvPr/>
        </p:nvSpPr>
        <p:spPr>
          <a:xfrm>
            <a:off x="8748507" y="5200336"/>
            <a:ext cx="2379857" cy="398557"/>
          </a:xfrm>
          <a:prstGeom prst="wedgeRoundRectCallout">
            <a:avLst>
              <a:gd name="adj1" fmla="val -159889"/>
              <a:gd name="adj2" fmla="val 1372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粒子</a:t>
            </a:r>
            <a:r>
              <a:rPr kumimoji="1" lang="en-US" altLang="ja-JP" sz="1600" b="1" dirty="0">
                <a:solidFill>
                  <a:schemeClr val="tx1"/>
                </a:solidFill>
                <a:latin typeface="Meiryo UI" panose="020B0604030504040204" pitchFamily="50" charset="-128"/>
                <a:ea typeface="Meiryo UI" panose="020B0604030504040204" pitchFamily="50" charset="-128"/>
              </a:rPr>
              <a:t>X</a:t>
            </a:r>
            <a:r>
              <a:rPr kumimoji="1" lang="ja-JP" altLang="en-US" sz="1600" dirty="0">
                <a:solidFill>
                  <a:schemeClr val="tx1"/>
                </a:solidFill>
                <a:latin typeface="Meiryo UI" panose="020B0604030504040204" pitchFamily="50" charset="-128"/>
                <a:ea typeface="Meiryo UI" panose="020B0604030504040204" pitchFamily="50" charset="-128"/>
              </a:rPr>
              <a:t>の状態変化を観測。</a:t>
            </a:r>
          </a:p>
        </p:txBody>
      </p:sp>
      <p:pic>
        <p:nvPicPr>
          <p:cNvPr id="36" name="Picture 5" descr="SLIDE 5.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7440" y="-1962"/>
            <a:ext cx="4209811" cy="271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二等辺三角形 36"/>
          <p:cNvSpPr/>
          <p:nvPr/>
        </p:nvSpPr>
        <p:spPr>
          <a:xfrm>
            <a:off x="5475532" y="4230550"/>
            <a:ext cx="482321" cy="478125"/>
          </a:xfrm>
          <a:prstGeom prs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月 37"/>
          <p:cNvSpPr/>
          <p:nvPr/>
        </p:nvSpPr>
        <p:spPr>
          <a:xfrm rot="18936555">
            <a:off x="5647777" y="3864942"/>
            <a:ext cx="318635" cy="556855"/>
          </a:xfrm>
          <a:prstGeom prst="mo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p:cNvCxnSpPr>
            <a:stCxn id="38" idx="3"/>
          </p:cNvCxnSpPr>
          <p:nvPr/>
        </p:nvCxnSpPr>
        <p:spPr>
          <a:xfrm flipV="1">
            <a:off x="5807095" y="2143769"/>
            <a:ext cx="2434806" cy="1999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8"/>
          <a:stretch>
            <a:fillRect/>
          </a:stretch>
        </p:blipFill>
        <p:spPr>
          <a:xfrm>
            <a:off x="6613925" y="2583072"/>
            <a:ext cx="1226309" cy="1221751"/>
          </a:xfrm>
          <a:prstGeom prst="rect">
            <a:avLst/>
          </a:prstGeom>
        </p:spPr>
      </p:pic>
      <p:cxnSp>
        <p:nvCxnSpPr>
          <p:cNvPr id="41" name="直線矢印コネクタ 40"/>
          <p:cNvCxnSpPr/>
          <p:nvPr/>
        </p:nvCxnSpPr>
        <p:spPr>
          <a:xfrm>
            <a:off x="8482415" y="2162531"/>
            <a:ext cx="571150" cy="6007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89005" y="267107"/>
            <a:ext cx="4459988" cy="584775"/>
          </a:xfrm>
          <a:prstGeom prst="rect">
            <a:avLst/>
          </a:prstGeom>
          <a:noFill/>
        </p:spPr>
        <p:txBody>
          <a:bodyPr wrap="square" rtlCol="0">
            <a:spAutoFit/>
          </a:bodyPr>
          <a:lstStyle/>
          <a:p>
            <a:pPr algn="ctr"/>
            <a:r>
              <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rPr>
              <a:t>量子レーダーの概念図</a:t>
            </a:r>
          </a:p>
        </p:txBody>
      </p:sp>
      <p:sp>
        <p:nvSpPr>
          <p:cNvPr id="2" name="テキスト ボックス 1"/>
          <p:cNvSpPr txBox="1"/>
          <p:nvPr/>
        </p:nvSpPr>
        <p:spPr>
          <a:xfrm>
            <a:off x="4380092" y="2856314"/>
            <a:ext cx="1796143"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粒子</a:t>
            </a:r>
            <a:r>
              <a:rPr kumimoji="1" lang="en-US" altLang="ja-JP" sz="1600" dirty="0">
                <a:latin typeface="Meiryo UI" panose="020B0604030504040204" pitchFamily="50" charset="-128"/>
                <a:ea typeface="Meiryo UI" panose="020B0604030504040204" pitchFamily="50" charset="-128"/>
              </a:rPr>
              <a:t>Y</a:t>
            </a:r>
            <a:r>
              <a:rPr kumimoji="1" lang="ja-JP" altLang="en-US" sz="1600" dirty="0">
                <a:latin typeface="Meiryo UI" panose="020B0604030504040204" pitchFamily="50" charset="-128"/>
                <a:ea typeface="Meiryo UI" panose="020B0604030504040204" pitchFamily="50" charset="-128"/>
              </a:rPr>
              <a:t>を</a:t>
            </a: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cxnSp>
        <p:nvCxnSpPr>
          <p:cNvPr id="7" name="直線矢印コネクタ 6"/>
          <p:cNvCxnSpPr/>
          <p:nvPr/>
        </p:nvCxnSpPr>
        <p:spPr>
          <a:xfrm flipH="1">
            <a:off x="6645246" y="3684940"/>
            <a:ext cx="1382307" cy="107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9447840" y="1150458"/>
            <a:ext cx="2744159"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ステルス機は、レーダーにはカブトムシぐらいにしか見えない</a:t>
            </a:r>
          </a:p>
        </p:txBody>
      </p:sp>
      <p:pic>
        <p:nvPicPr>
          <p:cNvPr id="9218" name="Picture 2" descr="ãéå­ã¬ã¼ãã¼ãã®ç»åæ¤ç´¢çµæ"/>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00" y="4386986"/>
            <a:ext cx="3652212" cy="225484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 y="3981315"/>
            <a:ext cx="3789921" cy="430887"/>
          </a:xfrm>
          <a:prstGeom prst="rect">
            <a:avLst/>
          </a:prstGeom>
          <a:noFill/>
        </p:spPr>
        <p:txBody>
          <a:bodyPr wrap="square" rtlCol="0">
            <a:spAutoFit/>
          </a:bodyPr>
          <a:lstStyle/>
          <a:p>
            <a:pPr algn="ctr"/>
            <a:r>
              <a:rPr lang="ja-JP" altLang="en-US" sz="1100" dirty="0">
                <a:latin typeface="Arial Black" panose="020B0A04020102020204" pitchFamily="34" charset="0"/>
                <a:ea typeface="UD デジタル 教科書体 NK-R" panose="02020400000000000000" pitchFamily="18" charset="-128"/>
              </a:rPr>
              <a:t>中国電子科技集団（</a:t>
            </a:r>
            <a:r>
              <a:rPr lang="en-US" altLang="ja-JP" sz="1100" dirty="0">
                <a:latin typeface="Arial Black" panose="020B0A04020102020204" pitchFamily="34" charset="0"/>
                <a:ea typeface="UD デジタル 教科書体 NK-R" panose="02020400000000000000" pitchFamily="18" charset="-128"/>
              </a:rPr>
              <a:t>China Electronics Technology Group Corporation</a:t>
            </a:r>
            <a:r>
              <a:rPr lang="ja-JP" altLang="en-US" sz="1100" dirty="0">
                <a:latin typeface="Arial Black" panose="020B0A04020102020204" pitchFamily="34" charset="0"/>
                <a:ea typeface="UD デジタル 教科書体 NK-R" panose="02020400000000000000" pitchFamily="18" charset="-128"/>
              </a:rPr>
              <a:t>：</a:t>
            </a:r>
            <a:r>
              <a:rPr lang="en-US" altLang="ja-JP" sz="1100" dirty="0">
                <a:latin typeface="Arial Black" panose="020B0A04020102020204" pitchFamily="34" charset="0"/>
                <a:ea typeface="UD デジタル 教科書体 NK-R" panose="02020400000000000000" pitchFamily="18" charset="-128"/>
              </a:rPr>
              <a:t>CETC</a:t>
            </a:r>
            <a:r>
              <a:rPr lang="ja-JP" altLang="en-US" sz="1100" dirty="0">
                <a:latin typeface="Arial Black" panose="020B0A04020102020204" pitchFamily="34" charset="0"/>
                <a:ea typeface="UD デジタル 教科書体 NK-R" panose="02020400000000000000" pitchFamily="18" charset="-128"/>
              </a:rPr>
              <a:t>）開発中</a:t>
            </a:r>
            <a:endParaRPr kumimoji="1" lang="ja-JP" altLang="en-US" sz="1100" dirty="0">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2215250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04C98-DFFD-3BE4-8E0C-6AA83AE86050}"/>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32156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96AE2B1-4360-FDCF-D87B-7AB530F070BF}"/>
              </a:ext>
            </a:extLst>
          </p:cNvPr>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828843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02DBD6-65BA-2AC0-8D29-8ADC16986BDB}"/>
              </a:ext>
            </a:extLst>
          </p:cNvPr>
          <p:cNvPicPr>
            <a:picLocks noChangeAspect="1"/>
          </p:cNvPicPr>
          <p:nvPr/>
        </p:nvPicPr>
        <p:blipFill>
          <a:blip r:embed="rId2"/>
          <a:stretch>
            <a:fillRect/>
          </a:stretch>
        </p:blipFill>
        <p:spPr>
          <a:xfrm>
            <a:off x="4381500" y="1714500"/>
            <a:ext cx="3429000" cy="3429000"/>
          </a:xfrm>
          <a:prstGeom prst="rect">
            <a:avLst/>
          </a:prstGeom>
        </p:spPr>
      </p:pic>
    </p:spTree>
    <p:extLst>
      <p:ext uri="{BB962C8B-B14F-4D97-AF65-F5344CB8AC3E}">
        <p14:creationId xmlns:p14="http://schemas.microsoft.com/office/powerpoint/2010/main" val="411934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DE388897-EE10-4D09-9903-67D6ABE8E893}"/>
              </a:ext>
            </a:extLst>
          </p:cNvPr>
          <p:cNvSpPr/>
          <p:nvPr/>
        </p:nvSpPr>
        <p:spPr>
          <a:xfrm>
            <a:off x="147783" y="5255493"/>
            <a:ext cx="5948218" cy="1459346"/>
          </a:xfrm>
          <a:custGeom>
            <a:avLst/>
            <a:gdLst>
              <a:gd name="connsiteX0" fmla="*/ 0 w 5948218"/>
              <a:gd name="connsiteY0" fmla="*/ 243229 h 1459346"/>
              <a:gd name="connsiteX1" fmla="*/ 243229 w 5948218"/>
              <a:gd name="connsiteY1" fmla="*/ 0 h 1459346"/>
              <a:gd name="connsiteX2" fmla="*/ 925949 w 5948218"/>
              <a:gd name="connsiteY2" fmla="*/ 0 h 1459346"/>
              <a:gd name="connsiteX3" fmla="*/ 1663287 w 5948218"/>
              <a:gd name="connsiteY3" fmla="*/ 0 h 1459346"/>
              <a:gd name="connsiteX4" fmla="*/ 2400624 w 5948218"/>
              <a:gd name="connsiteY4" fmla="*/ 0 h 1459346"/>
              <a:gd name="connsiteX5" fmla="*/ 3192579 w 5948218"/>
              <a:gd name="connsiteY5" fmla="*/ 0 h 1459346"/>
              <a:gd name="connsiteX6" fmla="*/ 3875299 w 5948218"/>
              <a:gd name="connsiteY6" fmla="*/ 0 h 1459346"/>
              <a:gd name="connsiteX7" fmla="*/ 4558019 w 5948218"/>
              <a:gd name="connsiteY7" fmla="*/ 0 h 1459346"/>
              <a:gd name="connsiteX8" fmla="*/ 5704989 w 5948218"/>
              <a:gd name="connsiteY8" fmla="*/ 0 h 1459346"/>
              <a:gd name="connsiteX9" fmla="*/ 5948218 w 5948218"/>
              <a:gd name="connsiteY9" fmla="*/ 243229 h 1459346"/>
              <a:gd name="connsiteX10" fmla="*/ 5948218 w 5948218"/>
              <a:gd name="connsiteY10" fmla="*/ 739402 h 1459346"/>
              <a:gd name="connsiteX11" fmla="*/ 5948218 w 5948218"/>
              <a:gd name="connsiteY11" fmla="*/ 1216117 h 1459346"/>
              <a:gd name="connsiteX12" fmla="*/ 5704989 w 5948218"/>
              <a:gd name="connsiteY12" fmla="*/ 1459346 h 1459346"/>
              <a:gd name="connsiteX13" fmla="*/ 5131504 w 5948218"/>
              <a:gd name="connsiteY13" fmla="*/ 1459346 h 1459346"/>
              <a:gd name="connsiteX14" fmla="*/ 4612637 w 5948218"/>
              <a:gd name="connsiteY14" fmla="*/ 1459346 h 1459346"/>
              <a:gd name="connsiteX15" fmla="*/ 4039152 w 5948218"/>
              <a:gd name="connsiteY15" fmla="*/ 1459346 h 1459346"/>
              <a:gd name="connsiteX16" fmla="*/ 3411050 w 5948218"/>
              <a:gd name="connsiteY16" fmla="*/ 1459346 h 1459346"/>
              <a:gd name="connsiteX17" fmla="*/ 2673712 w 5948218"/>
              <a:gd name="connsiteY17" fmla="*/ 1459346 h 1459346"/>
              <a:gd name="connsiteX18" fmla="*/ 2045610 w 5948218"/>
              <a:gd name="connsiteY18" fmla="*/ 1459346 h 1459346"/>
              <a:gd name="connsiteX19" fmla="*/ 1253655 w 5948218"/>
              <a:gd name="connsiteY19" fmla="*/ 1459346 h 1459346"/>
              <a:gd name="connsiteX20" fmla="*/ 243229 w 5948218"/>
              <a:gd name="connsiteY20" fmla="*/ 1459346 h 1459346"/>
              <a:gd name="connsiteX21" fmla="*/ 0 w 5948218"/>
              <a:gd name="connsiteY21" fmla="*/ 1216117 h 1459346"/>
              <a:gd name="connsiteX22" fmla="*/ 0 w 5948218"/>
              <a:gd name="connsiteY22" fmla="*/ 739402 h 1459346"/>
              <a:gd name="connsiteX23" fmla="*/ 0 w 5948218"/>
              <a:gd name="connsiteY23" fmla="*/ 243229 h 145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18" h="1459346" fill="none" extrusionOk="0">
                <a:moveTo>
                  <a:pt x="0" y="243229"/>
                </a:moveTo>
                <a:cubicBezTo>
                  <a:pt x="2931" y="101856"/>
                  <a:pt x="130283" y="20542"/>
                  <a:pt x="243229" y="0"/>
                </a:cubicBezTo>
                <a:cubicBezTo>
                  <a:pt x="459553" y="7946"/>
                  <a:pt x="771983" y="24238"/>
                  <a:pt x="925949" y="0"/>
                </a:cubicBezTo>
                <a:cubicBezTo>
                  <a:pt x="1079915" y="-24238"/>
                  <a:pt x="1478351" y="26733"/>
                  <a:pt x="1663287" y="0"/>
                </a:cubicBezTo>
                <a:cubicBezTo>
                  <a:pt x="1848223" y="-26733"/>
                  <a:pt x="2033289" y="5173"/>
                  <a:pt x="2400624" y="0"/>
                </a:cubicBezTo>
                <a:cubicBezTo>
                  <a:pt x="2767959" y="-5173"/>
                  <a:pt x="2882093" y="6943"/>
                  <a:pt x="3192579" y="0"/>
                </a:cubicBezTo>
                <a:cubicBezTo>
                  <a:pt x="3503066" y="-6943"/>
                  <a:pt x="3737361" y="13206"/>
                  <a:pt x="3875299" y="0"/>
                </a:cubicBezTo>
                <a:cubicBezTo>
                  <a:pt x="4013237" y="-13206"/>
                  <a:pt x="4372940" y="-18762"/>
                  <a:pt x="4558019" y="0"/>
                </a:cubicBezTo>
                <a:cubicBezTo>
                  <a:pt x="4743098" y="18762"/>
                  <a:pt x="5248232" y="-35354"/>
                  <a:pt x="5704989" y="0"/>
                </a:cubicBezTo>
                <a:cubicBezTo>
                  <a:pt x="5847490" y="-30837"/>
                  <a:pt x="5957556" y="84338"/>
                  <a:pt x="5948218" y="243229"/>
                </a:cubicBezTo>
                <a:cubicBezTo>
                  <a:pt x="5966636" y="390138"/>
                  <a:pt x="5944081" y="562911"/>
                  <a:pt x="5948218" y="739402"/>
                </a:cubicBezTo>
                <a:cubicBezTo>
                  <a:pt x="5952355" y="915893"/>
                  <a:pt x="5957431" y="1049094"/>
                  <a:pt x="5948218" y="1216117"/>
                </a:cubicBezTo>
                <a:cubicBezTo>
                  <a:pt x="5962862" y="1357177"/>
                  <a:pt x="5840946" y="1466987"/>
                  <a:pt x="5704989" y="1459346"/>
                </a:cubicBezTo>
                <a:cubicBezTo>
                  <a:pt x="5561239" y="1480193"/>
                  <a:pt x="5302566" y="1473811"/>
                  <a:pt x="5131504" y="1459346"/>
                </a:cubicBezTo>
                <a:cubicBezTo>
                  <a:pt x="4960443" y="1444881"/>
                  <a:pt x="4802809" y="1470987"/>
                  <a:pt x="4612637" y="1459346"/>
                </a:cubicBezTo>
                <a:cubicBezTo>
                  <a:pt x="4422465" y="1447705"/>
                  <a:pt x="4296956" y="1443718"/>
                  <a:pt x="4039152" y="1459346"/>
                </a:cubicBezTo>
                <a:cubicBezTo>
                  <a:pt x="3781349" y="1474974"/>
                  <a:pt x="3582046" y="1450109"/>
                  <a:pt x="3411050" y="1459346"/>
                </a:cubicBezTo>
                <a:cubicBezTo>
                  <a:pt x="3240054" y="1468583"/>
                  <a:pt x="2869253" y="1490360"/>
                  <a:pt x="2673712" y="1459346"/>
                </a:cubicBezTo>
                <a:cubicBezTo>
                  <a:pt x="2478171" y="1428332"/>
                  <a:pt x="2285376" y="1429950"/>
                  <a:pt x="2045610" y="1459346"/>
                </a:cubicBezTo>
                <a:cubicBezTo>
                  <a:pt x="1805844" y="1488742"/>
                  <a:pt x="1602822" y="1494200"/>
                  <a:pt x="1253655" y="1459346"/>
                </a:cubicBezTo>
                <a:cubicBezTo>
                  <a:pt x="904489" y="1424492"/>
                  <a:pt x="580885" y="1440933"/>
                  <a:pt x="243229" y="1459346"/>
                </a:cubicBezTo>
                <a:cubicBezTo>
                  <a:pt x="126493" y="1456960"/>
                  <a:pt x="207" y="1346979"/>
                  <a:pt x="0" y="1216117"/>
                </a:cubicBezTo>
                <a:cubicBezTo>
                  <a:pt x="110" y="986094"/>
                  <a:pt x="-936" y="921919"/>
                  <a:pt x="0" y="739402"/>
                </a:cubicBezTo>
                <a:cubicBezTo>
                  <a:pt x="936" y="556885"/>
                  <a:pt x="-22114" y="403929"/>
                  <a:pt x="0" y="243229"/>
                </a:cubicBezTo>
                <a:close/>
              </a:path>
              <a:path w="5948218" h="1459346" stroke="0" extrusionOk="0">
                <a:moveTo>
                  <a:pt x="0" y="243229"/>
                </a:moveTo>
                <a:cubicBezTo>
                  <a:pt x="21215" y="133225"/>
                  <a:pt x="133160" y="12828"/>
                  <a:pt x="243229" y="0"/>
                </a:cubicBezTo>
                <a:cubicBezTo>
                  <a:pt x="527945" y="-30785"/>
                  <a:pt x="657370" y="4813"/>
                  <a:pt x="871331" y="0"/>
                </a:cubicBezTo>
                <a:cubicBezTo>
                  <a:pt x="1085292" y="-4813"/>
                  <a:pt x="1270320" y="30141"/>
                  <a:pt x="1608669" y="0"/>
                </a:cubicBezTo>
                <a:cubicBezTo>
                  <a:pt x="1947018" y="-30141"/>
                  <a:pt x="2039601" y="-9190"/>
                  <a:pt x="2236771" y="0"/>
                </a:cubicBezTo>
                <a:cubicBezTo>
                  <a:pt x="2433941" y="9190"/>
                  <a:pt x="2645067" y="-32710"/>
                  <a:pt x="2974109" y="0"/>
                </a:cubicBezTo>
                <a:cubicBezTo>
                  <a:pt x="3303151" y="32710"/>
                  <a:pt x="3413160" y="-22098"/>
                  <a:pt x="3711447" y="0"/>
                </a:cubicBezTo>
                <a:cubicBezTo>
                  <a:pt x="4009734" y="22098"/>
                  <a:pt x="4122356" y="-7649"/>
                  <a:pt x="4394167" y="0"/>
                </a:cubicBezTo>
                <a:cubicBezTo>
                  <a:pt x="4665978" y="7649"/>
                  <a:pt x="4853806" y="-28081"/>
                  <a:pt x="5022269" y="0"/>
                </a:cubicBezTo>
                <a:cubicBezTo>
                  <a:pt x="5190732" y="28081"/>
                  <a:pt x="5512439" y="-11171"/>
                  <a:pt x="5704989" y="0"/>
                </a:cubicBezTo>
                <a:cubicBezTo>
                  <a:pt x="5836449" y="1705"/>
                  <a:pt x="5947457" y="126460"/>
                  <a:pt x="5948218" y="243229"/>
                </a:cubicBezTo>
                <a:cubicBezTo>
                  <a:pt x="5967796" y="380041"/>
                  <a:pt x="5961631" y="559738"/>
                  <a:pt x="5948218" y="710215"/>
                </a:cubicBezTo>
                <a:cubicBezTo>
                  <a:pt x="5934805" y="860692"/>
                  <a:pt x="5959545" y="965658"/>
                  <a:pt x="5948218" y="1216117"/>
                </a:cubicBezTo>
                <a:cubicBezTo>
                  <a:pt x="5926486" y="1364965"/>
                  <a:pt x="5826416" y="1462532"/>
                  <a:pt x="5704989" y="1459346"/>
                </a:cubicBezTo>
                <a:cubicBezTo>
                  <a:pt x="5537114" y="1483434"/>
                  <a:pt x="5291337" y="1460906"/>
                  <a:pt x="4913034" y="1459346"/>
                </a:cubicBezTo>
                <a:cubicBezTo>
                  <a:pt x="4534731" y="1457786"/>
                  <a:pt x="4359252" y="1487641"/>
                  <a:pt x="4175696" y="1459346"/>
                </a:cubicBezTo>
                <a:cubicBezTo>
                  <a:pt x="3992140" y="1431051"/>
                  <a:pt x="3696316" y="1448709"/>
                  <a:pt x="3438359" y="1459346"/>
                </a:cubicBezTo>
                <a:cubicBezTo>
                  <a:pt x="3180402" y="1469983"/>
                  <a:pt x="3014017" y="1470543"/>
                  <a:pt x="2755639" y="1459346"/>
                </a:cubicBezTo>
                <a:cubicBezTo>
                  <a:pt x="2497261" y="1448149"/>
                  <a:pt x="2207962" y="1427786"/>
                  <a:pt x="2018301" y="1459346"/>
                </a:cubicBezTo>
                <a:cubicBezTo>
                  <a:pt x="1828640" y="1490906"/>
                  <a:pt x="1598333" y="1491392"/>
                  <a:pt x="1335581" y="1459346"/>
                </a:cubicBezTo>
                <a:cubicBezTo>
                  <a:pt x="1072829" y="1427300"/>
                  <a:pt x="472932" y="1498589"/>
                  <a:pt x="243229" y="1459346"/>
                </a:cubicBezTo>
                <a:cubicBezTo>
                  <a:pt x="130294" y="1477969"/>
                  <a:pt x="904" y="1357355"/>
                  <a:pt x="0" y="1216117"/>
                </a:cubicBezTo>
                <a:cubicBezTo>
                  <a:pt x="20905" y="1086426"/>
                  <a:pt x="-12871" y="967167"/>
                  <a:pt x="0" y="739402"/>
                </a:cubicBezTo>
                <a:cubicBezTo>
                  <a:pt x="12871" y="511638"/>
                  <a:pt x="20584" y="432503"/>
                  <a:pt x="0" y="243229"/>
                </a:cubicBezTo>
                <a:close/>
              </a:path>
            </a:pathLst>
          </a:custGeom>
          <a:ln>
            <a:extLst>
              <a:ext uri="{C807C97D-BFC1-408E-A445-0C87EB9F89A2}">
                <ask:lineSketchStyleProps xmlns:ask="http://schemas.microsoft.com/office/drawing/2018/sketchyshapes" sd="2653227788">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「軍人には軍事研究という大変な仕事があったのに、軍の中枢部の連中は、権力の椅子を欲しがって、</a:t>
            </a:r>
            <a:endParaRPr kumimoji="1" lang="en-US" altLang="ja-JP" dirty="0"/>
          </a:p>
          <a:p>
            <a:pPr algn="ctr"/>
            <a:r>
              <a:rPr kumimoji="1" lang="ja-JP" altLang="en-US" dirty="0"/>
              <a:t>政治介入という玩具に夢中になりだした。」</a:t>
            </a:r>
          </a:p>
        </p:txBody>
      </p:sp>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最後に・・・過去展望</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15362" name="Picture 2">
            <a:extLst>
              <a:ext uri="{FF2B5EF4-FFF2-40B4-BE49-F238E27FC236}">
                <a16:creationId xmlns:a16="http://schemas.microsoft.com/office/drawing/2014/main" id="{A46CBFFF-BB9C-4675-AF5C-D98C673F9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576" y="2069959"/>
            <a:ext cx="1905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75FB895-CF67-4BB8-BD0B-AE25A1E7497D}"/>
              </a:ext>
            </a:extLst>
          </p:cNvPr>
          <p:cNvSpPr txBox="1"/>
          <p:nvPr/>
        </p:nvSpPr>
        <p:spPr>
          <a:xfrm>
            <a:off x="1826577" y="4679809"/>
            <a:ext cx="1905000"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err="1">
                <a:latin typeface="BIZ UDPゴシック" panose="020B0400000000000000" pitchFamily="50" charset="-128"/>
                <a:ea typeface="BIZ UDPゴシック" panose="020B0400000000000000" pitchFamily="50" charset="-128"/>
              </a:rPr>
              <a:t>wikipedia</a:t>
            </a:r>
            <a:r>
              <a:rPr lang="ja-JP" altLang="en-US" sz="900" dirty="0">
                <a:latin typeface="BIZ UDPゴシック" panose="020B0400000000000000" pitchFamily="50" charset="-128"/>
                <a:ea typeface="BIZ UDPゴシック" panose="020B0400000000000000" pitchFamily="50" charset="-128"/>
              </a:rPr>
              <a:t>）</a:t>
            </a:r>
          </a:p>
        </p:txBody>
      </p:sp>
      <p:sp>
        <p:nvSpPr>
          <p:cNvPr id="6" name="テキスト ボックス 5">
            <a:extLst>
              <a:ext uri="{FF2B5EF4-FFF2-40B4-BE49-F238E27FC236}">
                <a16:creationId xmlns:a16="http://schemas.microsoft.com/office/drawing/2014/main" id="{A2C5F3F1-5323-45E2-9E12-A76ACDD1A1C0}"/>
              </a:ext>
            </a:extLst>
          </p:cNvPr>
          <p:cNvSpPr txBox="1"/>
          <p:nvPr/>
        </p:nvSpPr>
        <p:spPr>
          <a:xfrm>
            <a:off x="1744602" y="1737571"/>
            <a:ext cx="208857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陸軍中将 寺本熊市</a:t>
            </a:r>
          </a:p>
        </p:txBody>
      </p:sp>
      <p:sp>
        <p:nvSpPr>
          <p:cNvPr id="23" name="テキスト ボックス 22">
            <a:extLst>
              <a:ext uri="{FF2B5EF4-FFF2-40B4-BE49-F238E27FC236}">
                <a16:creationId xmlns:a16="http://schemas.microsoft.com/office/drawing/2014/main" id="{9A4F57E1-AD43-4E53-8EDD-6C19640B56D6}"/>
              </a:ext>
            </a:extLst>
          </p:cNvPr>
          <p:cNvSpPr txBox="1"/>
          <p:nvPr/>
        </p:nvSpPr>
        <p:spPr>
          <a:xfrm>
            <a:off x="257458" y="4660048"/>
            <a:ext cx="1265386"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Amazon</a:t>
            </a:r>
            <a:r>
              <a:rPr lang="ja-JP" altLang="en-US" sz="900" dirty="0">
                <a:latin typeface="BIZ UDPゴシック" panose="020B0400000000000000" pitchFamily="50" charset="-128"/>
                <a:ea typeface="BIZ UDPゴシック" panose="020B0400000000000000" pitchFamily="50" charset="-128"/>
              </a:rPr>
              <a:t>）</a:t>
            </a:r>
          </a:p>
        </p:txBody>
      </p:sp>
      <p:sp>
        <p:nvSpPr>
          <p:cNvPr id="2" name="テキスト ボックス 1">
            <a:extLst>
              <a:ext uri="{FF2B5EF4-FFF2-40B4-BE49-F238E27FC236}">
                <a16:creationId xmlns:a16="http://schemas.microsoft.com/office/drawing/2014/main" id="{30232C65-6270-434F-8B24-F5161F8C95DB}"/>
              </a:ext>
            </a:extLst>
          </p:cNvPr>
          <p:cNvSpPr txBox="1"/>
          <p:nvPr/>
        </p:nvSpPr>
        <p:spPr>
          <a:xfrm>
            <a:off x="-38394" y="2236470"/>
            <a:ext cx="1897499" cy="646331"/>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日本陸軍・航空本部長</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en-US" altLang="ja-JP" sz="1200" dirty="0">
                <a:latin typeface="BIZ UDP明朝 Medium" panose="02020500000000000000" pitchFamily="18" charset="-128"/>
                <a:ea typeface="BIZ UDP明朝 Medium" panose="02020500000000000000" pitchFamily="18" charset="-128"/>
              </a:rPr>
              <a:t>1945</a:t>
            </a:r>
            <a:r>
              <a:rPr kumimoji="1" lang="ja-JP" altLang="en-US" sz="1200" dirty="0">
                <a:latin typeface="BIZ UDP明朝 Medium" panose="02020500000000000000" pitchFamily="18" charset="-128"/>
                <a:ea typeface="BIZ UDP明朝 Medium" panose="02020500000000000000" pitchFamily="18" charset="-128"/>
              </a:rPr>
              <a:t>年</a:t>
            </a:r>
            <a:r>
              <a:rPr kumimoji="1" lang="en-US" altLang="ja-JP" sz="1200" dirty="0">
                <a:latin typeface="BIZ UDP明朝 Medium" panose="02020500000000000000" pitchFamily="18" charset="-128"/>
                <a:ea typeface="BIZ UDP明朝 Medium" panose="02020500000000000000" pitchFamily="18" charset="-128"/>
              </a:rPr>
              <a:t>8</a:t>
            </a:r>
            <a:r>
              <a:rPr kumimoji="1" lang="ja-JP" altLang="en-US" sz="1200" dirty="0">
                <a:latin typeface="BIZ UDP明朝 Medium" panose="02020500000000000000" pitchFamily="18" charset="-128"/>
                <a:ea typeface="BIZ UDP明朝 Medium" panose="02020500000000000000" pitchFamily="18" charset="-128"/>
              </a:rPr>
              <a:t>月</a:t>
            </a:r>
            <a:r>
              <a:rPr kumimoji="1" lang="en-US" altLang="ja-JP" sz="1200" dirty="0">
                <a:latin typeface="BIZ UDP明朝 Medium" panose="02020500000000000000" pitchFamily="18" charset="-128"/>
                <a:ea typeface="BIZ UDP明朝 Medium" panose="02020500000000000000" pitchFamily="18" charset="-128"/>
              </a:rPr>
              <a:t>15</a:t>
            </a:r>
            <a:r>
              <a:rPr kumimoji="1" lang="ja-JP" altLang="en-US" sz="1200" dirty="0">
                <a:latin typeface="BIZ UDP明朝 Medium" panose="02020500000000000000" pitchFamily="18" charset="-128"/>
                <a:ea typeface="BIZ UDP明朝 Medium" panose="02020500000000000000" pitchFamily="18" charset="-128"/>
              </a:rPr>
              <a:t>日</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ja-JP" altLang="en-US" sz="1200" dirty="0">
                <a:latin typeface="BIZ UDP明朝 Medium" panose="02020500000000000000" pitchFamily="18" charset="-128"/>
                <a:ea typeface="BIZ UDP明朝 Medium" panose="02020500000000000000" pitchFamily="18" charset="-128"/>
              </a:rPr>
              <a:t>玉音放送後に自決</a:t>
            </a:r>
          </a:p>
        </p:txBody>
      </p:sp>
      <p:sp>
        <p:nvSpPr>
          <p:cNvPr id="11" name="テキスト ボックス 10">
            <a:extLst>
              <a:ext uri="{FF2B5EF4-FFF2-40B4-BE49-F238E27FC236}">
                <a16:creationId xmlns:a16="http://schemas.microsoft.com/office/drawing/2014/main" id="{4424E88E-3F58-4CC4-89C4-163AD193C733}"/>
              </a:ext>
            </a:extLst>
          </p:cNvPr>
          <p:cNvSpPr txBox="1"/>
          <p:nvPr/>
        </p:nvSpPr>
        <p:spPr>
          <a:xfrm>
            <a:off x="826656" y="6376285"/>
            <a:ext cx="4710546" cy="338554"/>
          </a:xfrm>
          <a:prstGeom prst="rect">
            <a:avLst/>
          </a:prstGeom>
          <a:noFill/>
        </p:spPr>
        <p:txBody>
          <a:bodyPr wrap="square">
            <a:spAutoFit/>
          </a:bodyPr>
          <a:lstStyle/>
          <a:p>
            <a:pPr algn="l"/>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「大本営参謀の情報戦記 </a:t>
            </a:r>
            <a:r>
              <a:rPr lang="en-US" altLang="ja-JP"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 </a:t>
            </a:r>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情報なき国家の悲劇」　</a:t>
            </a:r>
          </a:p>
        </p:txBody>
      </p:sp>
      <p:sp>
        <p:nvSpPr>
          <p:cNvPr id="12" name="テキスト ボックス 11">
            <a:extLst>
              <a:ext uri="{FF2B5EF4-FFF2-40B4-BE49-F238E27FC236}">
                <a16:creationId xmlns:a16="http://schemas.microsoft.com/office/drawing/2014/main" id="{48A601B6-ECEE-4987-B427-3AA8650524D6}"/>
              </a:ext>
            </a:extLst>
          </p:cNvPr>
          <p:cNvSpPr txBox="1"/>
          <p:nvPr/>
        </p:nvSpPr>
        <p:spPr>
          <a:xfrm>
            <a:off x="1633766" y="1354581"/>
            <a:ext cx="2327564"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陸軍航空の父</a:t>
            </a:r>
          </a:p>
        </p:txBody>
      </p:sp>
      <p:sp>
        <p:nvSpPr>
          <p:cNvPr id="15" name="テキスト ボックス 14">
            <a:extLst>
              <a:ext uri="{FF2B5EF4-FFF2-40B4-BE49-F238E27FC236}">
                <a16:creationId xmlns:a16="http://schemas.microsoft.com/office/drawing/2014/main" id="{6B124A8D-044C-4813-8567-0659EB0A3766}"/>
              </a:ext>
            </a:extLst>
          </p:cNvPr>
          <p:cNvSpPr txBox="1"/>
          <p:nvPr/>
        </p:nvSpPr>
        <p:spPr>
          <a:xfrm>
            <a:off x="3646338" y="2759117"/>
            <a:ext cx="2515759" cy="1631216"/>
          </a:xfrm>
          <a:prstGeom prst="rect">
            <a:avLst/>
          </a:prstGeom>
          <a:noFill/>
        </p:spPr>
        <p:txBody>
          <a:bodyPr wrap="square">
            <a:spAutoFit/>
          </a:bodyPr>
          <a:lstStyle/>
          <a:p>
            <a:pPr algn="ctr"/>
            <a:r>
              <a:rPr lang="ja-JP" altLang="en-US" sz="2000" b="0" i="0" dirty="0">
                <a:solidFill>
                  <a:srgbClr val="000000"/>
                </a:solidFill>
                <a:effectLst/>
                <a:latin typeface="Yet R" panose="02030504000101010101" pitchFamily="18" charset="-127"/>
                <a:ea typeface="Yet R" panose="02030504000101010101" pitchFamily="18" charset="-127"/>
              </a:rPr>
              <a:t>「制空の絶対」</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「技術で作る制高」</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「線と点」</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「戦場の選定」</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「面の防空」</a:t>
            </a:r>
            <a:endParaRPr lang="ja-JP" altLang="en-US" sz="2000" dirty="0">
              <a:latin typeface="Yet R" panose="02030504000101010101" pitchFamily="18" charset="-127"/>
              <a:ea typeface="Yet R" panose="02030504000101010101" pitchFamily="18" charset="-127"/>
            </a:endParaRPr>
          </a:p>
        </p:txBody>
      </p:sp>
      <p:sp>
        <p:nvSpPr>
          <p:cNvPr id="14" name="テキスト ボックス 13">
            <a:extLst>
              <a:ext uri="{FF2B5EF4-FFF2-40B4-BE49-F238E27FC236}">
                <a16:creationId xmlns:a16="http://schemas.microsoft.com/office/drawing/2014/main" id="{55535A2F-B72C-4B39-8ADA-00977D051DAA}"/>
              </a:ext>
            </a:extLst>
          </p:cNvPr>
          <p:cNvSpPr txBox="1"/>
          <p:nvPr/>
        </p:nvSpPr>
        <p:spPr>
          <a:xfrm>
            <a:off x="8682182" y="483920"/>
            <a:ext cx="2170547"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坂田俊文</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東海大学名誉教授</a:t>
            </a:r>
            <a:endParaRPr kumimoji="1" lang="ja-JP" altLang="en-US" dirty="0">
              <a:latin typeface="BIZ UDPゴシック" panose="020B0400000000000000" pitchFamily="50" charset="-128"/>
              <a:ea typeface="BIZ UDPゴシック" panose="020B0400000000000000" pitchFamily="50" charset="-128"/>
            </a:endParaRPr>
          </a:p>
        </p:txBody>
      </p:sp>
      <p:sp>
        <p:nvSpPr>
          <p:cNvPr id="17" name="矢印: 右 16">
            <a:extLst>
              <a:ext uri="{FF2B5EF4-FFF2-40B4-BE49-F238E27FC236}">
                <a16:creationId xmlns:a16="http://schemas.microsoft.com/office/drawing/2014/main" id="{AD922DBA-138B-4967-8ECD-25FA5B919188}"/>
              </a:ext>
            </a:extLst>
          </p:cNvPr>
          <p:cNvSpPr/>
          <p:nvPr/>
        </p:nvSpPr>
        <p:spPr>
          <a:xfrm>
            <a:off x="6061359" y="3300256"/>
            <a:ext cx="819732" cy="636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037C9B-E598-4979-B631-8505ED72A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3" y="2909525"/>
            <a:ext cx="1222376" cy="1770209"/>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1">
            <a:extLst>
              <a:ext uri="{FF2B5EF4-FFF2-40B4-BE49-F238E27FC236}">
                <a16:creationId xmlns:a16="http://schemas.microsoft.com/office/drawing/2014/main" id="{81D9A4D8-C0DA-487A-B08B-3BBB36C496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1840" y="2939913"/>
            <a:ext cx="910794" cy="1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6">
            <a:extLst>
              <a:ext uri="{FF2B5EF4-FFF2-40B4-BE49-F238E27FC236}">
                <a16:creationId xmlns:a16="http://schemas.microsoft.com/office/drawing/2014/main" id="{21334CF0-C861-4EC4-81FA-DF4E5ECC7F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6969" y="1101444"/>
            <a:ext cx="1063265" cy="145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a:extLst>
              <a:ext uri="{FF2B5EF4-FFF2-40B4-BE49-F238E27FC236}">
                <a16:creationId xmlns:a16="http://schemas.microsoft.com/office/drawing/2014/main" id="{598EA0BA-C464-49B6-AB9B-9831115CCE90}"/>
              </a:ext>
            </a:extLst>
          </p:cNvPr>
          <p:cNvSpPr txBox="1"/>
          <p:nvPr/>
        </p:nvSpPr>
        <p:spPr>
          <a:xfrm>
            <a:off x="10272533" y="1360159"/>
            <a:ext cx="1726368" cy="646331"/>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地球観測</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画像処理工学</a:t>
            </a:r>
          </a:p>
        </p:txBody>
      </p:sp>
      <p:pic>
        <p:nvPicPr>
          <p:cNvPr id="28" name="Picture 4" descr="C:\Users\Tomoyuki-vaio\Pictures\Microsoft クリップ オーガナイザ\j0433953.png">
            <a:extLst>
              <a:ext uri="{FF2B5EF4-FFF2-40B4-BE49-F238E27FC236}">
                <a16:creationId xmlns:a16="http://schemas.microsoft.com/office/drawing/2014/main" id="{278E9D5B-77F0-40FD-836D-B5A909FFC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9749" y="4881359"/>
            <a:ext cx="1469016" cy="156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CE0B02E5-9DE7-4302-875D-53E57392B3A6}"/>
              </a:ext>
            </a:extLst>
          </p:cNvPr>
          <p:cNvSpPr txBox="1"/>
          <p:nvPr/>
        </p:nvSpPr>
        <p:spPr>
          <a:xfrm>
            <a:off x="10275024" y="5350327"/>
            <a:ext cx="1711251"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経済産業省</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宇宙産業</a:t>
            </a:r>
            <a:endParaRPr kumimoji="1" lang="ja-JP" altLang="en-US"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A0DA9A29-4F30-4FA5-B1E0-496D77C19C13}"/>
              </a:ext>
            </a:extLst>
          </p:cNvPr>
          <p:cNvSpPr txBox="1"/>
          <p:nvPr/>
        </p:nvSpPr>
        <p:spPr>
          <a:xfrm>
            <a:off x="6242629" y="4202647"/>
            <a:ext cx="2170547"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宇宙航空機部</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航空宇宙システム室</a:t>
            </a:r>
          </a:p>
        </p:txBody>
      </p:sp>
      <p:cxnSp>
        <p:nvCxnSpPr>
          <p:cNvPr id="32" name="コネクタ: カギ線 31">
            <a:extLst>
              <a:ext uri="{FF2B5EF4-FFF2-40B4-BE49-F238E27FC236}">
                <a16:creationId xmlns:a16="http://schemas.microsoft.com/office/drawing/2014/main" id="{F4773FD9-4475-4BA2-98DC-F5C4686074A6}"/>
              </a:ext>
            </a:extLst>
          </p:cNvPr>
          <p:cNvCxnSpPr>
            <a:endCxn id="26" idx="1"/>
          </p:cNvCxnSpPr>
          <p:nvPr/>
        </p:nvCxnSpPr>
        <p:spPr>
          <a:xfrm flipV="1">
            <a:off x="7327902" y="1830540"/>
            <a:ext cx="2159067" cy="1052260"/>
          </a:xfrm>
          <a:prstGeom prst="bentConnector3">
            <a:avLst>
              <a:gd name="adj1" fmla="val 37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F0A673B4-DC53-41E0-94F2-0FCFF4B4EA6F}"/>
              </a:ext>
            </a:extLst>
          </p:cNvPr>
          <p:cNvCxnSpPr>
            <a:cxnSpLocks/>
            <a:stCxn id="30" idx="2"/>
          </p:cNvCxnSpPr>
          <p:nvPr/>
        </p:nvCxnSpPr>
        <p:spPr>
          <a:xfrm rot="16200000" flipH="1">
            <a:off x="7806188" y="4370693"/>
            <a:ext cx="905277" cy="1861846"/>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D7608A1-EF17-4ABA-A4A3-F0F654F17887}"/>
              </a:ext>
            </a:extLst>
          </p:cNvPr>
          <p:cNvSpPr txBox="1"/>
          <p:nvPr/>
        </p:nvSpPr>
        <p:spPr>
          <a:xfrm>
            <a:off x="6343002" y="6239062"/>
            <a:ext cx="4918577" cy="523220"/>
          </a:xfrm>
          <a:prstGeom prst="rect">
            <a:avLst/>
          </a:prstGeom>
          <a:noFill/>
        </p:spPr>
        <p:txBody>
          <a:bodyPr wrap="square">
            <a:spAutoFit/>
          </a:bodyPr>
          <a:lstStyle/>
          <a:p>
            <a:pPr algn="ctr"/>
            <a:r>
              <a:rPr lang="ja-JP" altLang="en-US" sz="1400" b="1" dirty="0">
                <a:latin typeface="BIZ UDPゴシック" panose="020B0400000000000000" pitchFamily="50" charset="-128"/>
                <a:ea typeface="BIZ UDPゴシック" panose="020B0400000000000000" pitchFamily="50" charset="-128"/>
              </a:rPr>
              <a:t>戦略研社長コラム</a:t>
            </a:r>
            <a:endParaRPr lang="en-US" altLang="ja-JP" sz="1400" b="1" dirty="0">
              <a:latin typeface="BIZ UDPゴシック" panose="020B0400000000000000" pitchFamily="50" charset="-128"/>
              <a:ea typeface="BIZ UDPゴシック" panose="020B0400000000000000" pitchFamily="50" charset="-128"/>
            </a:endParaRPr>
          </a:p>
          <a:p>
            <a:pPr algn="ctr"/>
            <a:r>
              <a:rPr lang="ja-JP" altLang="en-US" sz="1400" b="1" dirty="0">
                <a:latin typeface="BIZ UDPゴシック" panose="020B0400000000000000" pitchFamily="50" charset="-128"/>
                <a:ea typeface="BIZ UDPゴシック" panose="020B0400000000000000" pitchFamily="50" charset="-128"/>
              </a:rPr>
              <a:t>「</a:t>
            </a:r>
            <a:r>
              <a:rPr lang="ja-JP" altLang="en-US" sz="1400" b="1" dirty="0">
                <a:latin typeface="BIZ UDPゴシック" panose="020B0400000000000000" pitchFamily="50" charset="-128"/>
                <a:ea typeface="BIZ UDPゴシック" panose="020B0400000000000000" pitchFamily="50" charset="-128"/>
                <a:hlinkClick r:id="rId7"/>
              </a:rPr>
              <a:t>日本初の宇宙からの帰還には三井物産パーソンの尽力が</a:t>
            </a:r>
            <a:r>
              <a:rPr lang="ja-JP" altLang="en-US" sz="1400" b="1" dirty="0">
                <a:latin typeface="BIZ UDPゴシック" panose="020B0400000000000000" pitchFamily="50" charset="-128"/>
                <a:ea typeface="BIZ UDPゴシック" panose="020B0400000000000000" pitchFamily="50" charset="-128"/>
              </a:rPr>
              <a:t>」</a:t>
            </a:r>
          </a:p>
        </p:txBody>
      </p:sp>
      <p:sp>
        <p:nvSpPr>
          <p:cNvPr id="48" name="テキスト ボックス 47">
            <a:extLst>
              <a:ext uri="{FF2B5EF4-FFF2-40B4-BE49-F238E27FC236}">
                <a16:creationId xmlns:a16="http://schemas.microsoft.com/office/drawing/2014/main" id="{50798532-F641-41CF-BA0C-353778D005E3}"/>
              </a:ext>
            </a:extLst>
          </p:cNvPr>
          <p:cNvSpPr txBox="1"/>
          <p:nvPr/>
        </p:nvSpPr>
        <p:spPr>
          <a:xfrm>
            <a:off x="6144377" y="2455106"/>
            <a:ext cx="1362368"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寺本さん</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（孫）</a:t>
            </a:r>
            <a:endParaRPr kumimoji="1" lang="ja-JP" altLang="en-US" dirty="0">
              <a:latin typeface="BIZ UDPゴシック" panose="020B0400000000000000" pitchFamily="50" charset="-128"/>
              <a:ea typeface="BIZ UDPゴシック" panose="020B0400000000000000" pitchFamily="50" charset="-128"/>
            </a:endParaRPr>
          </a:p>
        </p:txBody>
      </p:sp>
      <p:pic>
        <p:nvPicPr>
          <p:cNvPr id="49" name="Picture 217">
            <a:extLst>
              <a:ext uri="{FF2B5EF4-FFF2-40B4-BE49-F238E27FC236}">
                <a16:creationId xmlns:a16="http://schemas.microsoft.com/office/drawing/2014/main" id="{019D71EE-9DC4-49A9-97C9-B3F5104692D6}"/>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12122" t="36241" r="62122" b="24448"/>
          <a:stretch>
            <a:fillRect/>
          </a:stretch>
        </p:blipFill>
        <p:spPr bwMode="auto">
          <a:xfrm>
            <a:off x="9235822" y="2993464"/>
            <a:ext cx="1063265" cy="124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テキスト ボックス 49">
            <a:extLst>
              <a:ext uri="{FF2B5EF4-FFF2-40B4-BE49-F238E27FC236}">
                <a16:creationId xmlns:a16="http://schemas.microsoft.com/office/drawing/2014/main" id="{7789198F-5B46-4047-84C7-F2681C09AA87}"/>
              </a:ext>
            </a:extLst>
          </p:cNvPr>
          <p:cNvSpPr txBox="1"/>
          <p:nvPr/>
        </p:nvSpPr>
        <p:spPr>
          <a:xfrm>
            <a:off x="9919546" y="3003474"/>
            <a:ext cx="2251866" cy="1077218"/>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JAXA</a:t>
            </a:r>
          </a:p>
          <a:p>
            <a:pPr algn="ctr"/>
            <a:r>
              <a:rPr lang="ja-JP" altLang="en-US" sz="1600" dirty="0">
                <a:latin typeface="BIZ UDPゴシック" panose="020B0400000000000000" pitchFamily="50" charset="-128"/>
                <a:ea typeface="BIZ UDPゴシック" panose="020B0400000000000000" pitchFamily="50" charset="-128"/>
              </a:rPr>
              <a:t>準天頂衛星一号機</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宇宙デブリ</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600" dirty="0">
                <a:latin typeface="BIZ UDPゴシック" panose="020B0400000000000000" pitchFamily="50" charset="-128"/>
                <a:ea typeface="BIZ UDPゴシック" panose="020B0400000000000000" pitchFamily="50" charset="-128"/>
              </a:rPr>
              <a:t>元</a:t>
            </a:r>
            <a:r>
              <a:rPr kumimoji="1" lang="ja-JP" altLang="en-US" sz="1600" dirty="0">
                <a:latin typeface="BIZ UDPゴシック" panose="020B0400000000000000" pitchFamily="50" charset="-128"/>
                <a:ea typeface="BIZ UDPゴシック" panose="020B0400000000000000" pitchFamily="50" charset="-128"/>
              </a:rPr>
              <a:t>内閣府技術参与</a:t>
            </a:r>
            <a:endParaRPr kumimoji="1" lang="en-US" altLang="ja-JP" sz="900" dirty="0">
              <a:latin typeface="BIZ UDPゴシック" panose="020B0400000000000000" pitchFamily="50" charset="-128"/>
              <a:ea typeface="BIZ UDPゴシック" panose="020B0400000000000000" pitchFamily="50" charset="-128"/>
            </a:endParaRPr>
          </a:p>
        </p:txBody>
      </p:sp>
      <p:cxnSp>
        <p:nvCxnSpPr>
          <p:cNvPr id="45" name="直線矢印コネクタ 44">
            <a:extLst>
              <a:ext uri="{FF2B5EF4-FFF2-40B4-BE49-F238E27FC236}">
                <a16:creationId xmlns:a16="http://schemas.microsoft.com/office/drawing/2014/main" id="{DF5D7A33-5627-40CC-AFF0-609368062A59}"/>
              </a:ext>
            </a:extLst>
          </p:cNvPr>
          <p:cNvCxnSpPr>
            <a:endCxn id="49" idx="1"/>
          </p:cNvCxnSpPr>
          <p:nvPr/>
        </p:nvCxnSpPr>
        <p:spPr>
          <a:xfrm>
            <a:off x="7680864" y="3618321"/>
            <a:ext cx="1554958"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3F90B0BA-3DC0-48A0-B310-50BE4D75DAEC}"/>
              </a:ext>
            </a:extLst>
          </p:cNvPr>
          <p:cNvSpPr txBox="1"/>
          <p:nvPr/>
        </p:nvSpPr>
        <p:spPr>
          <a:xfrm>
            <a:off x="8645204" y="4136404"/>
            <a:ext cx="3168105" cy="415498"/>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NASDA</a:t>
            </a:r>
            <a:r>
              <a:rPr lang="ja-JP" altLang="en-US" sz="1050" dirty="0">
                <a:latin typeface="BIZ UDPゴシック" panose="020B0400000000000000" pitchFamily="50" charset="-128"/>
                <a:ea typeface="BIZ UDPゴシック" panose="020B0400000000000000" pitchFamily="50" charset="-128"/>
              </a:rPr>
              <a:t>時代、パリ駐在員事務所開設にご支援頂き寺本さんと、三井物産に感謝！</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57" name="テキスト ボックス 56">
            <a:extLst>
              <a:ext uri="{FF2B5EF4-FFF2-40B4-BE49-F238E27FC236}">
                <a16:creationId xmlns:a16="http://schemas.microsoft.com/office/drawing/2014/main" id="{0884F493-C153-4943-A745-3227977D0431}"/>
              </a:ext>
            </a:extLst>
          </p:cNvPr>
          <p:cNvSpPr txBox="1"/>
          <p:nvPr/>
        </p:nvSpPr>
        <p:spPr>
          <a:xfrm>
            <a:off x="9079887" y="2754946"/>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吉富進</a:t>
            </a:r>
          </a:p>
        </p:txBody>
      </p:sp>
      <p:sp>
        <p:nvSpPr>
          <p:cNvPr id="58" name="テキスト ボックス 57">
            <a:extLst>
              <a:ext uri="{FF2B5EF4-FFF2-40B4-BE49-F238E27FC236}">
                <a16:creationId xmlns:a16="http://schemas.microsoft.com/office/drawing/2014/main" id="{B8A52DDB-F09D-4963-98F3-76DFFEA11835}"/>
              </a:ext>
            </a:extLst>
          </p:cNvPr>
          <p:cNvSpPr txBox="1"/>
          <p:nvPr/>
        </p:nvSpPr>
        <p:spPr>
          <a:xfrm>
            <a:off x="9320951" y="4639035"/>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北川社長</a:t>
            </a:r>
          </a:p>
        </p:txBody>
      </p:sp>
    </p:spTree>
    <p:extLst>
      <p:ext uri="{BB962C8B-B14F-4D97-AF65-F5344CB8AC3E}">
        <p14:creationId xmlns:p14="http://schemas.microsoft.com/office/powerpoint/2010/main" val="40973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https://forms.office.com/r/FjYE4NE0kK</a:t>
            </a:r>
            <a:endParaRPr lang="ja-JP" altLang="en-US" sz="24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85038" y="5391150"/>
            <a:ext cx="1303697" cy="14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FFBE2B8-75C6-401E-AC13-37E192B9E626}"/>
              </a:ext>
            </a:extLst>
          </p:cNvPr>
          <p:cNvPicPr>
            <a:picLocks noChangeAspect="1"/>
          </p:cNvPicPr>
          <p:nvPr/>
        </p:nvPicPr>
        <p:blipFill>
          <a:blip r:embed="rId3"/>
          <a:stretch>
            <a:fillRect/>
          </a:stretch>
        </p:blipFill>
        <p:spPr>
          <a:xfrm>
            <a:off x="3521569" y="882596"/>
            <a:ext cx="5148859" cy="5178535"/>
          </a:xfrm>
          <a:prstGeom prst="rect">
            <a:avLst/>
          </a:prstGeom>
        </p:spPr>
      </p:pic>
      <p:pic>
        <p:nvPicPr>
          <p:cNvPr id="11" name="Picture 13" descr="biz_046">
            <a:extLst>
              <a:ext uri="{FF2B5EF4-FFF2-40B4-BE49-F238E27FC236}">
                <a16:creationId xmlns:a16="http://schemas.microsoft.com/office/drawing/2014/main" id="{F9EB772E-A93E-4F2E-A425-C52912B52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35" y="5178535"/>
            <a:ext cx="1660089" cy="166471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5223EAB-6888-4A59-B7A3-E53A03FF5F83}"/>
              </a:ext>
            </a:extLst>
          </p:cNvPr>
          <p:cNvSpPr txBox="1"/>
          <p:nvPr/>
        </p:nvSpPr>
        <p:spPr>
          <a:xfrm>
            <a:off x="240335" y="3943350"/>
            <a:ext cx="2232870" cy="1200329"/>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アンケートに</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ご協力を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お願いします！</a:t>
            </a:r>
          </a:p>
        </p:txBody>
      </p:sp>
      <p:sp>
        <p:nvSpPr>
          <p:cNvPr id="13" name="テキスト ボックス 12">
            <a:extLst>
              <a:ext uri="{FF2B5EF4-FFF2-40B4-BE49-F238E27FC236}">
                <a16:creationId xmlns:a16="http://schemas.microsoft.com/office/drawing/2014/main" id="{04839CAB-3968-4F0A-852E-2D3FD07DEFBD}"/>
              </a:ext>
            </a:extLst>
          </p:cNvPr>
          <p:cNvSpPr txBox="1"/>
          <p:nvPr/>
        </p:nvSpPr>
        <p:spPr>
          <a:xfrm rot="19995454">
            <a:off x="10334290" y="4913742"/>
            <a:ext cx="1331918" cy="461665"/>
          </a:xfrm>
          <a:prstGeom prst="rect">
            <a:avLst/>
          </a:prstGeom>
          <a:noFill/>
        </p:spPr>
        <p:txBody>
          <a:bodyPr wrap="square" rtlCol="0">
            <a:spAutoFit/>
          </a:bodyPr>
          <a:lstStyle/>
          <a:p>
            <a:pPr algn="ctr"/>
            <a:r>
              <a:rPr kumimoji="1" lang="ja-JP" altLang="en-US" sz="2400" dirty="0">
                <a:solidFill>
                  <a:schemeClr val="accent5">
                    <a:lumMod val="75000"/>
                  </a:schemeClr>
                </a:solidFill>
                <a:latin typeface="UD デジタル 教科書体 NK-B" panose="02020700000000000000" pitchFamily="18" charset="-128"/>
                <a:ea typeface="UD デジタル 教科書体 NK-B" panose="02020700000000000000" pitchFamily="18" charset="-128"/>
              </a:rPr>
              <a:t>ポチっ！</a:t>
            </a:r>
          </a:p>
        </p:txBody>
      </p:sp>
    </p:spTree>
    <p:extLst>
      <p:ext uri="{BB962C8B-B14F-4D97-AF65-F5344CB8AC3E}">
        <p14:creationId xmlns:p14="http://schemas.microsoft.com/office/powerpoint/2010/main" val="366569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2"/>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
        <p:nvSpPr>
          <p:cNvPr id="2" name="テキスト ボックス 1"/>
          <p:cNvSpPr txBox="1"/>
          <p:nvPr/>
        </p:nvSpPr>
        <p:spPr>
          <a:xfrm>
            <a:off x="1297859" y="2565514"/>
            <a:ext cx="9596282" cy="1569660"/>
          </a:xfrm>
          <a:prstGeom prst="rect">
            <a:avLst/>
          </a:prstGeom>
          <a:noFill/>
        </p:spPr>
        <p:txBody>
          <a:bodyPr wrap="square" rtlCol="0">
            <a:spAutoFit/>
          </a:bodyPr>
          <a:lstStyle/>
          <a:p>
            <a:pPr algn="ctr"/>
            <a:r>
              <a:rPr kumimoji="1" lang="en-US" altLang="ja-JP" sz="9600" b="1" dirty="0">
                <a:solidFill>
                  <a:schemeClr val="accent2">
                    <a:lumMod val="75000"/>
                  </a:schemeClr>
                </a:solidFill>
                <a:latin typeface="HGS創英角ｺﾞｼｯｸUB" panose="020B0900000000000000" pitchFamily="50" charset="-128"/>
                <a:ea typeface="HGS創英角ｺﾞｼｯｸUB" panose="020B0900000000000000" pitchFamily="50" charset="-128"/>
              </a:rPr>
              <a:t>B</a:t>
            </a:r>
            <a:r>
              <a:rPr kumimoji="1" lang="en-US" altLang="ja-JP" sz="9600" b="1" dirty="0">
                <a:solidFill>
                  <a:schemeClr val="bg1"/>
                </a:solidFill>
                <a:latin typeface="HGS創英角ｺﾞｼｯｸUB" panose="020B0900000000000000" pitchFamily="50" charset="-128"/>
                <a:ea typeface="HGS創英角ｺﾞｼｯｸUB" panose="020B0900000000000000" pitchFamily="50" charset="-128"/>
              </a:rPr>
              <a:t>ackup </a:t>
            </a:r>
            <a:r>
              <a:rPr kumimoji="1" lang="en-US" altLang="ja-JP" sz="9600" b="1" dirty="0">
                <a:solidFill>
                  <a:srgbClr val="FFC000"/>
                </a:solidFill>
                <a:latin typeface="HGS創英角ｺﾞｼｯｸUB" panose="020B0900000000000000" pitchFamily="50" charset="-128"/>
                <a:ea typeface="HGS創英角ｺﾞｼｯｸUB" panose="020B0900000000000000" pitchFamily="50" charset="-128"/>
              </a:rPr>
              <a:t>S</a:t>
            </a:r>
            <a:r>
              <a:rPr kumimoji="1" lang="en-US" altLang="ja-JP" sz="9600" b="1" dirty="0">
                <a:solidFill>
                  <a:schemeClr val="bg1"/>
                </a:solidFill>
                <a:latin typeface="HGS創英角ｺﾞｼｯｸUB" panose="020B0900000000000000" pitchFamily="50" charset="-128"/>
                <a:ea typeface="HGS創英角ｺﾞｼｯｸUB" panose="020B0900000000000000" pitchFamily="50" charset="-128"/>
              </a:rPr>
              <a:t>lide</a:t>
            </a:r>
            <a:endParaRPr kumimoji="1" lang="ja-JP" altLang="en-US" sz="9600" b="1" dirty="0">
              <a:solidFill>
                <a:schemeClr val="bg1"/>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52086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34B96BF-3FE7-3CF3-DA41-23671331CF98}"/>
              </a:ext>
            </a:extLst>
          </p:cNvPr>
          <p:cNvSpPr txBox="1"/>
          <p:nvPr/>
        </p:nvSpPr>
        <p:spPr>
          <a:xfrm rot="20379672">
            <a:off x="1959430" y="1690038"/>
            <a:ext cx="6096000" cy="307777"/>
          </a:xfrm>
          <a:prstGeom prst="rect">
            <a:avLst/>
          </a:prstGeom>
          <a:noFill/>
        </p:spPr>
        <p:txBody>
          <a:bodyPr wrap="square">
            <a:spAutoFit/>
          </a:bodyPr>
          <a:lstStyle/>
          <a:p>
            <a:pPr algn="ctr"/>
            <a:r>
              <a:rPr lang="en-US" altLang="ja-JP" sz="1400" dirty="0">
                <a:solidFill>
                  <a:schemeClr val="bg1"/>
                </a:solidFill>
                <a:latin typeface="BIZ UDP明朝 Medium" panose="02020500000000000000" pitchFamily="18" charset="-128"/>
                <a:ea typeface="BIZ UDP明朝 Medium" panose="02020500000000000000" pitchFamily="18" charset="-128"/>
              </a:rPr>
              <a:t>https://sentinels.copernicus.eu/web/sentinel/home</a:t>
            </a:r>
            <a:endParaRPr lang="ja-JP" altLang="en-US" sz="1400"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A207B833-A7A9-4ED0-9A42-5E5080A7778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衛星間のレーザー通信</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0EDAFA24-F7EB-169B-80F3-FDA44116F67F}"/>
              </a:ext>
            </a:extLst>
          </p:cNvPr>
          <p:cNvPicPr>
            <a:picLocks noChangeAspect="1"/>
          </p:cNvPicPr>
          <p:nvPr/>
        </p:nvPicPr>
        <p:blipFill>
          <a:blip r:embed="rId2"/>
          <a:stretch>
            <a:fillRect/>
          </a:stretch>
        </p:blipFill>
        <p:spPr>
          <a:xfrm>
            <a:off x="13447" y="439585"/>
            <a:ext cx="12192000" cy="6450334"/>
          </a:xfrm>
          <a:prstGeom prst="rect">
            <a:avLst/>
          </a:prstGeom>
        </p:spPr>
      </p:pic>
    </p:spTree>
    <p:extLst>
      <p:ext uri="{BB962C8B-B14F-4D97-AF65-F5344CB8AC3E}">
        <p14:creationId xmlns:p14="http://schemas.microsoft.com/office/powerpoint/2010/main" val="21307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ソース画像を表示">
            <a:extLst>
              <a:ext uri="{FF2B5EF4-FFF2-40B4-BE49-F238E27FC236}">
                <a16:creationId xmlns:a16="http://schemas.microsoft.com/office/drawing/2014/main" id="{E02EB6FC-7993-42CF-9E5A-8EA37E7A8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1722"/>
            <a:ext cx="12192000" cy="492601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D796D92-4D19-4926-8510-495A2D9E26B5}"/>
              </a:ext>
            </a:extLst>
          </p:cNvPr>
          <p:cNvSpPr txBox="1"/>
          <p:nvPr/>
        </p:nvSpPr>
        <p:spPr>
          <a:xfrm>
            <a:off x="0" y="6099294"/>
            <a:ext cx="12192000" cy="523220"/>
          </a:xfrm>
          <a:prstGeom prst="rect">
            <a:avLst/>
          </a:prstGeom>
          <a:noFill/>
        </p:spPr>
        <p:txBody>
          <a:bodyPr wrap="square">
            <a:spAutoFit/>
          </a:bodyPr>
          <a:lstStyle/>
          <a:p>
            <a:pPr algn="ctr"/>
            <a:r>
              <a:rPr lang="ja-JP" altLang="en-US" sz="2800" b="1" dirty="0">
                <a:latin typeface="BIZ UDPゴシック" panose="020B0400000000000000" pitchFamily="50" charset="-128"/>
                <a:ea typeface="BIZ UDPゴシック" panose="020B0400000000000000" pitchFamily="50" charset="-128"/>
              </a:rPr>
              <a:t>「バイオ</a:t>
            </a:r>
            <a:r>
              <a:rPr lang="en-US" altLang="ja-JP" sz="2800" b="1" dirty="0">
                <a:latin typeface="BIZ UDPゴシック" panose="020B0400000000000000" pitchFamily="50" charset="-128"/>
                <a:ea typeface="BIZ UDPゴシック" panose="020B0400000000000000" pitchFamily="50" charset="-128"/>
              </a:rPr>
              <a:t>AI</a:t>
            </a:r>
            <a:r>
              <a:rPr lang="ja-JP" altLang="en-US" sz="2800" b="1" dirty="0">
                <a:latin typeface="BIZ UDPゴシック" panose="020B0400000000000000" pitchFamily="50" charset="-128"/>
                <a:ea typeface="BIZ UDPゴシック" panose="020B0400000000000000" pitchFamily="50" charset="-128"/>
              </a:rPr>
              <a:t>」 搭載コマンドドローンによる群コントロール</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15052F5-5F23-473E-AE9E-165ADB5AC3F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多数のドローンを自律的に制御して偵察＆攻撃</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4343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E9A77-92D0-F22C-7FF5-751952CAD39D}"/>
              </a:ext>
            </a:extLst>
          </p:cNvPr>
          <p:cNvPicPr>
            <a:picLocks noChangeAspect="1"/>
          </p:cNvPicPr>
          <p:nvPr/>
        </p:nvPicPr>
        <p:blipFill>
          <a:blip r:embed="rId3"/>
          <a:stretch>
            <a:fillRect/>
          </a:stretch>
        </p:blipFill>
        <p:spPr>
          <a:xfrm>
            <a:off x="73882" y="873546"/>
            <a:ext cx="7981950" cy="5305425"/>
          </a:xfrm>
          <a:prstGeom prst="rect">
            <a:avLst/>
          </a:prstGeom>
        </p:spPr>
      </p:pic>
      <p:sp>
        <p:nvSpPr>
          <p:cNvPr id="6" name="テキスト ボックス 5">
            <a:extLst>
              <a:ext uri="{FF2B5EF4-FFF2-40B4-BE49-F238E27FC236}">
                <a16:creationId xmlns:a16="http://schemas.microsoft.com/office/drawing/2014/main" id="{C87C22FD-D639-30F3-6701-C0FA1B655BA8}"/>
              </a:ext>
            </a:extLst>
          </p:cNvPr>
          <p:cNvSpPr txBox="1"/>
          <p:nvPr/>
        </p:nvSpPr>
        <p:spPr>
          <a:xfrm>
            <a:off x="444775" y="6258484"/>
            <a:ext cx="11482181" cy="523220"/>
          </a:xfrm>
          <a:prstGeom prst="rect">
            <a:avLst/>
          </a:prstGeom>
          <a:noFill/>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ロシア</a:t>
            </a:r>
            <a:r>
              <a:rPr lang="ja-JP" altLang="en-US" sz="1400" b="0" i="0" u="none" strike="noStrike" dirty="0">
                <a:effectLst/>
                <a:latin typeface="BIZ UDP明朝 Medium" panose="02020500000000000000" pitchFamily="18" charset="-128"/>
                <a:ea typeface="BIZ UDP明朝 Medium" panose="02020500000000000000" pitchFamily="18" charset="-128"/>
              </a:rPr>
              <a:t>は</a:t>
            </a:r>
            <a:r>
              <a:rPr lang="ja-JP" altLang="en-US" sz="1400" b="0" i="0" dirty="0">
                <a:effectLst/>
                <a:latin typeface="BIZ UDP明朝 Medium" panose="02020500000000000000" pitchFamily="18" charset="-128"/>
                <a:ea typeface="BIZ UDP明朝 Medium" panose="02020500000000000000" pitchFamily="18" charset="-128"/>
              </a:rPr>
              <a:t>ウクライナに対して </a:t>
            </a:r>
            <a:r>
              <a:rPr lang="en-US" altLang="ja-JP" sz="1400" b="0" i="0" dirty="0">
                <a:effectLst/>
                <a:latin typeface="BIZ UDP明朝 Medium" panose="02020500000000000000" pitchFamily="18" charset="-128"/>
                <a:ea typeface="BIZ UDP明朝 Medium" panose="02020500000000000000" pitchFamily="18" charset="-128"/>
              </a:rPr>
              <a:t>16,000 </a:t>
            </a:r>
            <a:r>
              <a:rPr lang="ja-JP" altLang="en-US" sz="1400" b="0" i="0" dirty="0">
                <a:effectLst/>
                <a:latin typeface="BIZ UDP明朝 Medium" panose="02020500000000000000" pitchFamily="18" charset="-128"/>
                <a:ea typeface="BIZ UDP明朝 Medium" panose="02020500000000000000" pitchFamily="18" charset="-128"/>
              </a:rPr>
              <a:t>回以上のミサイルと砲撃を実施。</a:t>
            </a:r>
            <a:endParaRPr lang="en-US" altLang="ja-JP" sz="1400" b="0" i="0" dirty="0">
              <a:effectLst/>
              <a:latin typeface="BIZ UDP明朝 Medium" panose="02020500000000000000" pitchFamily="18" charset="-128"/>
              <a:ea typeface="BIZ UDP明朝 Medium" panose="02020500000000000000" pitchFamily="18" charset="-128"/>
            </a:endParaRPr>
          </a:p>
          <a:p>
            <a:pPr algn="l"/>
            <a:r>
              <a:rPr lang="ja-JP" altLang="en-US" sz="1400" b="0" i="0" u="none" strike="noStrike" dirty="0">
                <a:effectLst/>
                <a:latin typeface="BIZ UDP明朝 Medium" panose="02020500000000000000" pitchFamily="18" charset="-128"/>
                <a:ea typeface="BIZ UDP明朝 Medium" panose="02020500000000000000" pitchFamily="18" charset="-128"/>
              </a:rPr>
              <a:t>ウクライナ国防省の計算に</a:t>
            </a:r>
            <a:r>
              <a:rPr lang="ja-JP" altLang="en-US" sz="1400" b="0" i="0" dirty="0">
                <a:effectLst/>
                <a:latin typeface="BIZ UDP明朝 Medium" panose="02020500000000000000" pitchFamily="18" charset="-128"/>
                <a:ea typeface="BIZ UDP明朝 Medium" panose="02020500000000000000" pitchFamily="18" charset="-128"/>
              </a:rPr>
              <a:t>よると、</a:t>
            </a:r>
            <a:r>
              <a:rPr lang="en-US" altLang="ja-JP" sz="1400" b="0" i="0" dirty="0">
                <a:effectLst/>
                <a:latin typeface="BIZ UDP明朝 Medium" panose="02020500000000000000" pitchFamily="18" charset="-128"/>
                <a:ea typeface="BIZ UDP明朝 Medium" panose="02020500000000000000" pitchFamily="18" charset="-128"/>
              </a:rPr>
              <a:t>2022</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2</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23</a:t>
            </a:r>
            <a:r>
              <a:rPr lang="ja-JP" altLang="en-US" sz="1400" b="0" i="0" dirty="0">
                <a:effectLst/>
                <a:latin typeface="BIZ UDP明朝 Medium" panose="02020500000000000000" pitchFamily="18" charset="-128"/>
                <a:ea typeface="BIZ UDP明朝 Medium" panose="02020500000000000000" pitchFamily="18" charset="-128"/>
              </a:rPr>
              <a:t>日から</a:t>
            </a:r>
            <a:r>
              <a:rPr lang="en-US" altLang="ja-JP" sz="1400" b="0" i="0" dirty="0">
                <a:effectLst/>
                <a:latin typeface="BIZ UDP明朝 Medium" panose="02020500000000000000" pitchFamily="18" charset="-128"/>
                <a:ea typeface="BIZ UDP明朝 Medium" panose="02020500000000000000" pitchFamily="18" charset="-128"/>
              </a:rPr>
              <a:t>2023</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3</a:t>
            </a:r>
            <a:r>
              <a:rPr lang="ja-JP" altLang="en-US" sz="1400" b="0" i="0" dirty="0">
                <a:effectLst/>
                <a:latin typeface="BIZ UDP明朝 Medium" panose="02020500000000000000" pitchFamily="18" charset="-128"/>
                <a:ea typeface="BIZ UDP明朝 Medium" panose="02020500000000000000" pitchFamily="18" charset="-128"/>
              </a:rPr>
              <a:t>日までに、ロシア軍は約</a:t>
            </a:r>
            <a:r>
              <a:rPr lang="en-US" altLang="ja-JP" sz="1400" b="0" i="0" dirty="0">
                <a:effectLst/>
                <a:latin typeface="BIZ UDP明朝 Medium" panose="02020500000000000000" pitchFamily="18" charset="-128"/>
                <a:ea typeface="BIZ UDP明朝 Medium" panose="02020500000000000000" pitchFamily="18" charset="-128"/>
              </a:rPr>
              <a:t>4000</a:t>
            </a:r>
            <a:r>
              <a:rPr lang="ja-JP" altLang="en-US" sz="1400" b="0" i="0" dirty="0">
                <a:effectLst/>
                <a:latin typeface="BIZ UDP明朝 Medium" panose="02020500000000000000" pitchFamily="18" charset="-128"/>
                <a:ea typeface="BIZ UDP明朝 Medium" panose="02020500000000000000" pitchFamily="18" charset="-128"/>
              </a:rPr>
              <a:t>～５０００発のミサイルを発射。</a:t>
            </a:r>
          </a:p>
        </p:txBody>
      </p:sp>
      <p:pic>
        <p:nvPicPr>
          <p:cNvPr id="1026" name="Picture 2" descr="画像">
            <a:extLst>
              <a:ext uri="{FF2B5EF4-FFF2-40B4-BE49-F238E27FC236}">
                <a16:creationId xmlns:a16="http://schemas.microsoft.com/office/drawing/2014/main" id="{24A4D412-F8E5-CD2D-C031-C5C1C74E0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960" y="643916"/>
            <a:ext cx="3760388" cy="576468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4796678-4D21-B4C3-C4B5-29BD7959F1AF}"/>
              </a:ext>
            </a:extLst>
          </p:cNvPr>
          <p:cNvSpPr txBox="1"/>
          <p:nvPr/>
        </p:nvSpPr>
        <p:spPr>
          <a:xfrm rot="19787455">
            <a:off x="8025562" y="2403884"/>
            <a:ext cx="4395581" cy="230832"/>
          </a:xfrm>
          <a:prstGeom prst="rect">
            <a:avLst/>
          </a:prstGeom>
          <a:noFill/>
        </p:spPr>
        <p:txBody>
          <a:bodyPr wrap="square">
            <a:spAutoFit/>
          </a:bodyPr>
          <a:lstStyle/>
          <a:p>
            <a:r>
              <a:rPr lang="en-US" altLang="ja-JP" sz="900" dirty="0">
                <a:solidFill>
                  <a:schemeClr val="bg1"/>
                </a:solidFill>
                <a:latin typeface="BIZ UDP明朝 Medium" panose="02020500000000000000" pitchFamily="18" charset="-128"/>
                <a:ea typeface="BIZ UDP明朝 Medium" panose="02020500000000000000" pitchFamily="18" charset="-128"/>
              </a:rPr>
              <a:t>https://twitter.com/oleksiireznikov/status/1611449870040109058</a:t>
            </a:r>
            <a:endParaRPr lang="ja-JP" altLang="en-US" sz="900" dirty="0">
              <a:solidFill>
                <a:schemeClr val="bg1"/>
              </a:solidFill>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3B994379-4CFA-F574-9326-000C5BA4B63C}"/>
              </a:ext>
            </a:extLst>
          </p:cNvPr>
          <p:cNvSpPr txBox="1"/>
          <p:nvPr/>
        </p:nvSpPr>
        <p:spPr>
          <a:xfrm>
            <a:off x="285750" y="5799788"/>
            <a:ext cx="4196798" cy="307777"/>
          </a:xfrm>
          <a:prstGeom prst="rect">
            <a:avLst/>
          </a:prstGeom>
          <a:noFill/>
        </p:spPr>
        <p:txBody>
          <a:bodyPr wrap="square">
            <a:spAutoFit/>
          </a:bodyPr>
          <a:lstStyle/>
          <a:p>
            <a:r>
              <a:rPr lang="en-US" altLang="ja-JP" sz="1400" dirty="0">
                <a:solidFill>
                  <a:schemeClr val="bg1"/>
                </a:solidFill>
                <a:latin typeface="Amasis MT Pro Black" panose="02040A04050005020304" pitchFamily="18" charset="0"/>
              </a:rPr>
              <a:t>https://theins.ru/politika/258264</a:t>
            </a:r>
            <a:endParaRPr lang="ja-JP" altLang="en-US" sz="1400" dirty="0">
              <a:solidFill>
                <a:schemeClr val="bg1"/>
              </a:solidFill>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D7F90F6-4582-BE6C-773B-98143E4B1D0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極超音速ミサイルなど大量のミサイル攻撃・・・宇宙もゴミだらけ！</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482489"/>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46853</TotalTime>
  <Words>3188</Words>
  <Application>Microsoft Office PowerPoint</Application>
  <PresentationFormat>ワイド画面</PresentationFormat>
  <Paragraphs>333</Paragraphs>
  <Slides>28</Slides>
  <Notes>9</Notes>
  <HiddenSlides>0</HiddenSlides>
  <MMClips>0</MMClips>
  <ScaleCrop>false</ScaleCrop>
  <HeadingPairs>
    <vt:vector size="6" baseType="variant">
      <vt:variant>
        <vt:lpstr>使用されているフォント</vt:lpstr>
      </vt:variant>
      <vt:variant>
        <vt:i4>25</vt:i4>
      </vt:variant>
      <vt:variant>
        <vt:lpstr>テーマ</vt:lpstr>
      </vt:variant>
      <vt:variant>
        <vt:i4>2</vt:i4>
      </vt:variant>
      <vt:variant>
        <vt:lpstr>スライド タイトル</vt:lpstr>
      </vt:variant>
      <vt:variant>
        <vt:i4>28</vt:i4>
      </vt:variant>
    </vt:vector>
  </HeadingPairs>
  <TitlesOfParts>
    <vt:vector size="55" baseType="lpstr">
      <vt:lpstr>BIZ UDPゴシック</vt:lpstr>
      <vt:lpstr>BIZ UDP明朝 Medium</vt:lpstr>
      <vt:lpstr>HGP創英角ｺﾞｼｯｸUB</vt:lpstr>
      <vt:lpstr>HGS創英角ｺﾞｼｯｸUB</vt:lpstr>
      <vt:lpstr>Malgun Gothic</vt:lpstr>
      <vt:lpstr>Meiryo UI</vt:lpstr>
      <vt:lpstr>ＭＳ Ｐゴシック</vt:lpstr>
      <vt:lpstr>rfdewi</vt:lpstr>
      <vt:lpstr>UD デジタル 教科書体 NK-B</vt:lpstr>
      <vt:lpstr>UD Digi Kyokasho NK-R</vt:lpstr>
      <vt:lpstr>UD デジタル 教科書体 NP-B</vt:lpstr>
      <vt:lpstr>Yet R</vt:lpstr>
      <vt:lpstr>游ゴシック</vt:lpstr>
      <vt:lpstr>Amasis MT Pro Black</vt:lpstr>
      <vt:lpstr>Amasis MT Pro Medium</vt:lpstr>
      <vt:lpstr>Arial</vt:lpstr>
      <vt:lpstr>Arial Black</vt:lpstr>
      <vt:lpstr>Britannic Bold</vt:lpstr>
      <vt:lpstr>Calibri</vt:lpstr>
      <vt:lpstr>Calibri Light</vt:lpstr>
      <vt:lpstr>Segoe UI Black</vt:lpstr>
      <vt:lpstr>Tahoma</vt:lpstr>
      <vt:lpstr>Times New Roman</vt:lpstr>
      <vt:lpstr>Verdana</vt:lpstr>
      <vt:lpstr>Wingdings</vt:lpstr>
      <vt:lpstr>1_Office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Transparent Earth：人工衛星から地球透視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10Gbps級の高速光通信技術</vt:lpstr>
      <vt:lpstr>Ka帯衛星</vt:lpstr>
      <vt:lpstr>量子暗号通信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191</cp:revision>
  <cp:lastPrinted>2023-01-18T07:12:10Z</cp:lastPrinted>
  <dcterms:created xsi:type="dcterms:W3CDTF">2022-08-09T21:58:50Z</dcterms:created>
  <dcterms:modified xsi:type="dcterms:W3CDTF">2023-04-30T22:54:40Z</dcterms:modified>
</cp:coreProperties>
</file>